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5"/>
  </p:notesMasterIdLst>
  <p:handoutMasterIdLst>
    <p:handoutMasterId r:id="rId26"/>
  </p:handoutMasterIdLst>
  <p:sldIdLst>
    <p:sldId id="271" r:id="rId2"/>
    <p:sldId id="303" r:id="rId3"/>
    <p:sldId id="305" r:id="rId4"/>
    <p:sldId id="323" r:id="rId5"/>
    <p:sldId id="325" r:id="rId6"/>
    <p:sldId id="326" r:id="rId7"/>
    <p:sldId id="324" r:id="rId8"/>
    <p:sldId id="306" r:id="rId9"/>
    <p:sldId id="308" r:id="rId10"/>
    <p:sldId id="310" r:id="rId11"/>
    <p:sldId id="311" r:id="rId12"/>
    <p:sldId id="309" r:id="rId13"/>
    <p:sldId id="313" r:id="rId14"/>
    <p:sldId id="312" r:id="rId15"/>
    <p:sldId id="314" r:id="rId16"/>
    <p:sldId id="315" r:id="rId17"/>
    <p:sldId id="316" r:id="rId18"/>
    <p:sldId id="318" r:id="rId19"/>
    <p:sldId id="319" r:id="rId20"/>
    <p:sldId id="317" r:id="rId21"/>
    <p:sldId id="320" r:id="rId22"/>
    <p:sldId id="322" r:id="rId23"/>
    <p:sldId id="304" r:id="rId24"/>
  </p:sldIdLst>
  <p:sldSz cx="9144000" cy="5143500" type="screen16x9"/>
  <p:notesSz cx="6858000" cy="9144000"/>
  <p:custDataLst>
    <p:tags r:id="rId27"/>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781">
          <p15:clr>
            <a:srgbClr val="A4A3A4"/>
          </p15:clr>
        </p15:guide>
        <p15:guide id="2" orient="horz" pos="3140">
          <p15:clr>
            <a:srgbClr val="A4A3A4"/>
          </p15:clr>
        </p15:guide>
        <p15:guide id="3" orient="horz" pos="3026">
          <p15:clr>
            <a:srgbClr val="A4A3A4"/>
          </p15:clr>
        </p15:guide>
        <p15:guide id="4" orient="horz" pos="667">
          <p15:clr>
            <a:srgbClr val="A4A3A4"/>
          </p15:clr>
        </p15:guide>
        <p15:guide id="5" orient="horz" pos="1847">
          <p15:clr>
            <a:srgbClr val="A4A3A4"/>
          </p15:clr>
        </p15:guide>
        <p15:guide id="6" orient="horz" pos="1960">
          <p15:clr>
            <a:srgbClr val="A4A3A4"/>
          </p15:clr>
        </p15:guide>
        <p15:guide id="7" pos="113">
          <p15:clr>
            <a:srgbClr val="A4A3A4"/>
          </p15:clr>
        </p15:guide>
        <p15:guide id="8" pos="226">
          <p15:clr>
            <a:srgbClr val="A4A3A4"/>
          </p15:clr>
        </p15:guide>
        <p15:guide id="9" pos="4558">
          <p15:clr>
            <a:srgbClr val="A4A3A4"/>
          </p15:clr>
        </p15:guide>
        <p15:guide id="10" pos="2450">
          <p15:clr>
            <a:srgbClr val="A4A3A4"/>
          </p15:clr>
        </p15:guide>
        <p15:guide id="11" pos="3561">
          <p15:clr>
            <a:srgbClr val="A4A3A4"/>
          </p15:clr>
        </p15:guide>
        <p15:guide id="12" pos="4672">
          <p15:clr>
            <a:srgbClr val="A4A3A4"/>
          </p15:clr>
        </p15:guide>
        <p15:guide id="13" pos="2336">
          <p15:clr>
            <a:srgbClr val="A4A3A4"/>
          </p15:clr>
        </p15:guide>
        <p15:guide id="14" pos="1225">
          <p15:clr>
            <a:srgbClr val="A4A3A4"/>
          </p15:clr>
        </p15:guide>
        <p15:guide id="15" pos="3447">
          <p15:clr>
            <a:srgbClr val="A4A3A4"/>
          </p15:clr>
        </p15:guide>
        <p15:guide id="16" pos="1339">
          <p15:clr>
            <a:srgbClr val="A4A3A4"/>
          </p15:clr>
        </p15:guide>
        <p15:guide id="17" pos="5646">
          <p15:clr>
            <a:srgbClr val="A4A3A4"/>
          </p15:clr>
        </p15:guide>
        <p15:guide id="18" pos="5647">
          <p15:clr>
            <a:srgbClr val="A4A3A4"/>
          </p15:clr>
        </p15:guide>
      </p15:sldGuideLst>
    </p:ext>
    <p:ext uri="{2D200454-40CA-4A62-9FC3-DE9A4176ACB9}">
      <p15:notesGuideLst xmlns:p15="http://schemas.microsoft.com/office/powerpoint/2012/main">
        <p15:guide id="1" orient="horz" pos="2676">
          <p15:clr>
            <a:srgbClr val="A4A3A4"/>
          </p15:clr>
        </p15:guide>
        <p15:guide id="2" orient="horz" pos="2540">
          <p15:clr>
            <a:srgbClr val="A4A3A4"/>
          </p15:clr>
        </p15:guide>
        <p15:guide id="3" orient="horz" pos="2812">
          <p15:clr>
            <a:srgbClr val="A4A3A4"/>
          </p15:clr>
        </p15:guide>
        <p15:guide id="4" orient="horz" pos="431">
          <p15:clr>
            <a:srgbClr val="A4A3A4"/>
          </p15:clr>
        </p15:guide>
        <p15:guide id="5" orient="horz" pos="5284">
          <p15:clr>
            <a:srgbClr val="A4A3A4"/>
          </p15:clr>
        </p15:guide>
        <p15:guide id="6" orient="horz" pos="567">
          <p15:clr>
            <a:srgbClr val="A4A3A4"/>
          </p15:clr>
        </p15:guide>
        <p15:guide id="7" pos="550">
          <p15:clr>
            <a:srgbClr val="A4A3A4"/>
          </p15:clr>
        </p15:guide>
        <p15:guide id="8" pos="4065">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1063A"/>
    <a:srgbClr val="C00000"/>
    <a:srgbClr val="DCDCDC"/>
    <a:srgbClr val="A5A5A5"/>
    <a:srgbClr val="323232"/>
    <a:srgbClr val="FFFFFF"/>
    <a:srgbClr val="B4B4B4"/>
    <a:srgbClr val="000000"/>
    <a:srgbClr val="FFFF00"/>
    <a:srgbClr val="FBFCF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198"/>
    <p:restoredTop sz="94000"/>
  </p:normalViewPr>
  <p:slideViewPr>
    <p:cSldViewPr snapToObjects="1" showGuides="1">
      <p:cViewPr varScale="1">
        <p:scale>
          <a:sx n="142" d="100"/>
          <a:sy n="142" d="100"/>
        </p:scale>
        <p:origin x="176" y="424"/>
      </p:cViewPr>
      <p:guideLst>
        <p:guide orient="horz" pos="781"/>
        <p:guide orient="horz" pos="3140"/>
        <p:guide orient="horz" pos="3026"/>
        <p:guide orient="horz" pos="667"/>
        <p:guide orient="horz" pos="1847"/>
        <p:guide orient="horz" pos="1960"/>
        <p:guide pos="113"/>
        <p:guide pos="226"/>
        <p:guide pos="4558"/>
        <p:guide pos="2450"/>
        <p:guide pos="3561"/>
        <p:guide pos="4672"/>
        <p:guide pos="2336"/>
        <p:guide pos="1225"/>
        <p:guide pos="3447"/>
        <p:guide pos="1339"/>
        <p:guide pos="5646"/>
        <p:guide pos="5647"/>
      </p:guideLst>
    </p:cSldViewPr>
  </p:slideViewPr>
  <p:notesTextViewPr>
    <p:cViewPr>
      <p:scale>
        <a:sx n="1" d="1"/>
        <a:sy n="1" d="1"/>
      </p:scale>
      <p:origin x="0" y="0"/>
    </p:cViewPr>
  </p:notesTextViewPr>
  <p:notesViewPr>
    <p:cSldViewPr snapToObjects="1" showGuides="1">
      <p:cViewPr varScale="1">
        <p:scale>
          <a:sx n="63" d="100"/>
          <a:sy n="63" d="100"/>
        </p:scale>
        <p:origin x="-3115" y="-67"/>
      </p:cViewPr>
      <p:guideLst>
        <p:guide orient="horz" pos="2676"/>
        <p:guide orient="horz" pos="2540"/>
        <p:guide orient="horz" pos="2812"/>
        <p:guide orient="horz" pos="431"/>
        <p:guide orient="horz" pos="5284"/>
        <p:guide orient="horz" pos="567"/>
        <p:guide pos="550"/>
        <p:guide pos="4065"/>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gs" Target="tags/tag1.xml"/><Relationship Id="rId3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Header Placeholder 1"/>
          <p:cNvSpPr>
            <a:spLocks noGrp="1"/>
          </p:cNvSpPr>
          <p:nvPr>
            <p:ph type="hdr" sz="quarter"/>
          </p:nvPr>
        </p:nvSpPr>
        <p:spPr bwMode="gray">
          <a:xfrm>
            <a:off x="875935" y="467544"/>
            <a:ext cx="5577000" cy="205494"/>
          </a:xfrm>
          <a:prstGeom prst="rect">
            <a:avLst/>
          </a:prstGeom>
        </p:spPr>
        <p:txBody>
          <a:bodyPr vert="horz" lIns="0" tIns="0" rIns="0" bIns="0" rtlCol="0" anchor="t" anchorCtr="0"/>
          <a:lstStyle>
            <a:lvl1pPr algn="l">
              <a:defRPr sz="1100" b="1">
                <a:solidFill>
                  <a:schemeClr val="accent1"/>
                </a:solidFill>
              </a:defRPr>
            </a:lvl1pPr>
          </a:lstStyle>
          <a:p>
            <a:endParaRPr lang="en-US" dirty="0"/>
          </a:p>
        </p:txBody>
      </p:sp>
      <p:sp>
        <p:nvSpPr>
          <p:cNvPr id="11" name="Date Placeholder 2"/>
          <p:cNvSpPr>
            <a:spLocks noGrp="1"/>
          </p:cNvSpPr>
          <p:nvPr>
            <p:ph type="dt" idx="1"/>
          </p:nvPr>
        </p:nvSpPr>
        <p:spPr bwMode="gray">
          <a:xfrm>
            <a:off x="3465005" y="8372413"/>
            <a:ext cx="878396" cy="292011"/>
          </a:xfrm>
          <a:prstGeom prst="rect">
            <a:avLst/>
          </a:prstGeom>
        </p:spPr>
        <p:txBody>
          <a:bodyPr vert="horz" lIns="0" tIns="0" rIns="0" bIns="0" rtlCol="0" anchor="b" anchorCtr="0"/>
          <a:lstStyle>
            <a:lvl1pPr algn="r">
              <a:defRPr sz="1000"/>
            </a:lvl1pPr>
          </a:lstStyle>
          <a:p>
            <a:fld id="{AA592FF2-A4BD-4E98-AC76-A10007E04C10}" type="datetimeFigureOut">
              <a:rPr lang="en-US" smtClean="0"/>
              <a:pPr/>
              <a:t>11/13/23</a:t>
            </a:fld>
            <a:endParaRPr lang="en-US" dirty="0"/>
          </a:p>
        </p:txBody>
      </p:sp>
      <p:sp>
        <p:nvSpPr>
          <p:cNvPr id="12" name="Footer Placeholder 5"/>
          <p:cNvSpPr>
            <a:spLocks noGrp="1"/>
          </p:cNvSpPr>
          <p:nvPr>
            <p:ph type="ftr" sz="quarter" idx="2"/>
          </p:nvPr>
        </p:nvSpPr>
        <p:spPr bwMode="gray">
          <a:xfrm>
            <a:off x="875935" y="8371854"/>
            <a:ext cx="2589069" cy="292569"/>
          </a:xfrm>
          <a:prstGeom prst="rect">
            <a:avLst/>
          </a:prstGeom>
        </p:spPr>
        <p:txBody>
          <a:bodyPr vert="horz" lIns="0" tIns="0" rIns="0" bIns="0" rtlCol="0" anchor="b" anchorCtr="0"/>
          <a:lstStyle>
            <a:lvl1pPr algn="l">
              <a:defRPr sz="1000"/>
            </a:lvl1pPr>
          </a:lstStyle>
          <a:p>
            <a:endParaRPr lang="en-US" dirty="0"/>
          </a:p>
        </p:txBody>
      </p:sp>
      <p:sp>
        <p:nvSpPr>
          <p:cNvPr id="13" name="Slide Number Placeholder 6"/>
          <p:cNvSpPr>
            <a:spLocks noGrp="1"/>
          </p:cNvSpPr>
          <p:nvPr>
            <p:ph type="sldNum" sz="quarter" idx="3"/>
          </p:nvPr>
        </p:nvSpPr>
        <p:spPr bwMode="gray">
          <a:xfrm>
            <a:off x="4509120" y="8371854"/>
            <a:ext cx="1944067" cy="288033"/>
          </a:xfrm>
          <a:prstGeom prst="rect">
            <a:avLst/>
          </a:prstGeom>
        </p:spPr>
        <p:txBody>
          <a:bodyPr vert="horz" lIns="0" tIns="0" rIns="0" bIns="0" rtlCol="0" anchor="b" anchorCtr="0"/>
          <a:lstStyle>
            <a:lvl1pPr algn="r">
              <a:defRPr sz="1000"/>
            </a:lvl1pPr>
          </a:lstStyle>
          <a:p>
            <a:r>
              <a:rPr lang="en-US" dirty="0"/>
              <a:t>Chart </a:t>
            </a:r>
            <a:fld id="{4CBF50E3-ED67-46F2-ABFC-A36EE1082CF7}" type="slidenum">
              <a:rPr lang="en-US" b="1" smtClean="0"/>
              <a:pPr/>
              <a:t>‹#›</a:t>
            </a:fld>
            <a:endParaRPr lang="en-US" b="1" dirty="0"/>
          </a:p>
        </p:txBody>
      </p:sp>
      <p:grpSp>
        <p:nvGrpSpPr>
          <p:cNvPr id="14" name="Group 13"/>
          <p:cNvGrpSpPr/>
          <p:nvPr/>
        </p:nvGrpSpPr>
        <p:grpSpPr bwMode="gray">
          <a:xfrm>
            <a:off x="-118387" y="-84708"/>
            <a:ext cx="7075771" cy="9350590"/>
            <a:chOff x="-118387" y="-84708"/>
            <a:chExt cx="7075771" cy="9350590"/>
          </a:xfrm>
        </p:grpSpPr>
        <p:grpSp>
          <p:nvGrpSpPr>
            <p:cNvPr id="15" name="Group 14"/>
            <p:cNvGrpSpPr/>
            <p:nvPr/>
          </p:nvGrpSpPr>
          <p:grpSpPr bwMode="gray">
            <a:xfrm>
              <a:off x="-118387" y="679134"/>
              <a:ext cx="72000" cy="7699656"/>
              <a:chOff x="-141537" y="679134"/>
              <a:chExt cx="108000" cy="7699656"/>
            </a:xfrm>
          </p:grpSpPr>
          <p:cxnSp>
            <p:nvCxnSpPr>
              <p:cNvPr id="29" name="Straight Connector 28"/>
              <p:cNvCxnSpPr/>
              <p:nvPr/>
            </p:nvCxnSpPr>
            <p:spPr bwMode="gray">
              <a:xfrm>
                <a:off x="-141537" y="679134"/>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bwMode="gray">
              <a:xfrm>
                <a:off x="-141537" y="898590"/>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bwMode="gray">
              <a:xfrm>
                <a:off x="-141537" y="4025838"/>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bwMode="gray">
              <a:xfrm>
                <a:off x="-141537" y="4251390"/>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bwMode="gray">
              <a:xfrm>
                <a:off x="-141537" y="4456687"/>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bwMode="gray">
              <a:xfrm>
                <a:off x="-141537" y="8378790"/>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6" name="Group 15"/>
            <p:cNvGrpSpPr/>
            <p:nvPr/>
          </p:nvGrpSpPr>
          <p:grpSpPr bwMode="gray">
            <a:xfrm>
              <a:off x="6885384" y="679134"/>
              <a:ext cx="72000" cy="7699656"/>
              <a:chOff x="-141537" y="679134"/>
              <a:chExt cx="108000" cy="7699656"/>
            </a:xfrm>
          </p:grpSpPr>
          <p:cxnSp>
            <p:nvCxnSpPr>
              <p:cNvPr id="23" name="Straight Connector 22"/>
              <p:cNvCxnSpPr/>
              <p:nvPr/>
            </p:nvCxnSpPr>
            <p:spPr bwMode="gray">
              <a:xfrm>
                <a:off x="-141537" y="679134"/>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bwMode="gray">
              <a:xfrm>
                <a:off x="-141537" y="898590"/>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bwMode="gray">
              <a:xfrm>
                <a:off x="-141537" y="4025838"/>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bwMode="gray">
              <a:xfrm>
                <a:off x="-141537" y="4251390"/>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bwMode="gray">
              <a:xfrm>
                <a:off x="-141537" y="4456687"/>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bwMode="gray">
              <a:xfrm>
                <a:off x="-141537" y="8378790"/>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7" name="Group 16"/>
            <p:cNvGrpSpPr/>
            <p:nvPr/>
          </p:nvGrpSpPr>
          <p:grpSpPr bwMode="gray">
            <a:xfrm>
              <a:off x="867029" y="-84708"/>
              <a:ext cx="5583936" cy="72516"/>
              <a:chOff x="867029" y="-84708"/>
              <a:chExt cx="5583936" cy="72516"/>
            </a:xfrm>
          </p:grpSpPr>
          <p:cxnSp>
            <p:nvCxnSpPr>
              <p:cNvPr id="21" name="Straight Connector 20"/>
              <p:cNvCxnSpPr/>
              <p:nvPr/>
            </p:nvCxnSpPr>
            <p:spPr bwMode="gray">
              <a:xfrm>
                <a:off x="867029" y="-84708"/>
                <a:ext cx="0" cy="7251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bwMode="gray">
              <a:xfrm>
                <a:off x="6450965" y="-84708"/>
                <a:ext cx="0" cy="7251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8" name="Group 17"/>
            <p:cNvGrpSpPr/>
            <p:nvPr/>
          </p:nvGrpSpPr>
          <p:grpSpPr bwMode="gray">
            <a:xfrm>
              <a:off x="867029" y="9193366"/>
              <a:ext cx="5583936" cy="72516"/>
              <a:chOff x="867029" y="-84708"/>
              <a:chExt cx="5583936" cy="72516"/>
            </a:xfrm>
          </p:grpSpPr>
          <p:cxnSp>
            <p:nvCxnSpPr>
              <p:cNvPr id="19" name="Straight Connector 18"/>
              <p:cNvCxnSpPr/>
              <p:nvPr/>
            </p:nvCxnSpPr>
            <p:spPr bwMode="gray">
              <a:xfrm>
                <a:off x="867029" y="-84708"/>
                <a:ext cx="0" cy="7251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bwMode="gray">
              <a:xfrm>
                <a:off x="6450965" y="-84708"/>
                <a:ext cx="0" cy="7251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96152874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gray">
      <p:bgRef idx="1001">
        <a:schemeClr val="bg1"/>
      </p:bgRef>
    </p:bg>
    <p:spTree>
      <p:nvGrpSpPr>
        <p:cNvPr id="1" name=""/>
        <p:cNvGrpSpPr/>
        <p:nvPr/>
      </p:nvGrpSpPr>
      <p:grpSpPr>
        <a:xfrm>
          <a:off x="0" y="0"/>
          <a:ext cx="0" cy="0"/>
          <a:chOff x="0" y="0"/>
          <a:chExt cx="0" cy="0"/>
        </a:xfrm>
      </p:grpSpPr>
      <p:sp>
        <p:nvSpPr>
          <p:cNvPr id="8" name="Rectangle 7"/>
          <p:cNvSpPr/>
          <p:nvPr/>
        </p:nvSpPr>
        <p:spPr bwMode="gray">
          <a:xfrm rot="-120000">
            <a:off x="711348" y="773280"/>
            <a:ext cx="5828291" cy="337943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Header Placeholder 1"/>
          <p:cNvSpPr>
            <a:spLocks noGrp="1"/>
          </p:cNvSpPr>
          <p:nvPr>
            <p:ph type="hdr" sz="quarter"/>
          </p:nvPr>
        </p:nvSpPr>
        <p:spPr bwMode="gray">
          <a:xfrm>
            <a:off x="875935" y="467544"/>
            <a:ext cx="5577000" cy="205494"/>
          </a:xfrm>
          <a:prstGeom prst="rect">
            <a:avLst/>
          </a:prstGeom>
        </p:spPr>
        <p:txBody>
          <a:bodyPr vert="horz" lIns="0" tIns="0" rIns="0" bIns="0" rtlCol="0" anchor="t" anchorCtr="0"/>
          <a:lstStyle>
            <a:lvl1pPr algn="l">
              <a:defRPr sz="1100" b="1">
                <a:solidFill>
                  <a:schemeClr val="accent1"/>
                </a:solidFill>
              </a:defRPr>
            </a:lvl1pPr>
          </a:lstStyle>
          <a:p>
            <a:endParaRPr lang="en-US" dirty="0"/>
          </a:p>
        </p:txBody>
      </p:sp>
      <p:sp>
        <p:nvSpPr>
          <p:cNvPr id="3" name="Date Placeholder 2"/>
          <p:cNvSpPr>
            <a:spLocks noGrp="1"/>
          </p:cNvSpPr>
          <p:nvPr>
            <p:ph type="dt" idx="1"/>
          </p:nvPr>
        </p:nvSpPr>
        <p:spPr bwMode="gray">
          <a:xfrm>
            <a:off x="3465005" y="8372413"/>
            <a:ext cx="878396" cy="292011"/>
          </a:xfrm>
          <a:prstGeom prst="rect">
            <a:avLst/>
          </a:prstGeom>
        </p:spPr>
        <p:txBody>
          <a:bodyPr vert="horz" lIns="0" tIns="0" rIns="0" bIns="0" rtlCol="0" anchor="b" anchorCtr="0"/>
          <a:lstStyle>
            <a:lvl1pPr algn="r">
              <a:defRPr sz="1000"/>
            </a:lvl1pPr>
          </a:lstStyle>
          <a:p>
            <a:fld id="{AA592FF2-A4BD-4E98-AC76-A10007E04C10}" type="datetimeFigureOut">
              <a:rPr lang="en-US" smtClean="0"/>
              <a:pPr/>
              <a:t>11/13/23</a:t>
            </a:fld>
            <a:endParaRPr lang="en-US" dirty="0"/>
          </a:p>
        </p:txBody>
      </p:sp>
      <p:sp>
        <p:nvSpPr>
          <p:cNvPr id="4" name="Slide Image Placeholder 3"/>
          <p:cNvSpPr>
            <a:spLocks noGrp="1" noRot="1" noChangeAspect="1"/>
          </p:cNvSpPr>
          <p:nvPr>
            <p:ph type="sldImg" idx="2"/>
          </p:nvPr>
        </p:nvSpPr>
        <p:spPr bwMode="gray">
          <a:xfrm>
            <a:off x="875936" y="885346"/>
            <a:ext cx="5577000" cy="3137062"/>
          </a:xfrm>
          <a:prstGeom prst="rect">
            <a:avLst/>
          </a:prstGeom>
          <a:noFill/>
          <a:ln w="12700">
            <a:no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bwMode="gray">
          <a:xfrm>
            <a:off x="873125" y="4448113"/>
            <a:ext cx="3470275" cy="3923741"/>
          </a:xfrm>
          <a:prstGeom prst="rect">
            <a:avLst/>
          </a:prstGeom>
        </p:spPr>
        <p:txBody>
          <a:bodyPr vert="horz" lIns="0" tIns="0" rIns="91440" bIns="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bwMode="gray">
          <a:xfrm>
            <a:off x="875935" y="8371854"/>
            <a:ext cx="2589069" cy="292569"/>
          </a:xfrm>
          <a:prstGeom prst="rect">
            <a:avLst/>
          </a:prstGeom>
        </p:spPr>
        <p:txBody>
          <a:bodyPr vert="horz" lIns="0" tIns="0" rIns="0" bIns="0" rtlCol="0" anchor="b" anchorCtr="0"/>
          <a:lstStyle>
            <a:lvl1pPr algn="l">
              <a:defRPr sz="1000"/>
            </a:lvl1pPr>
          </a:lstStyle>
          <a:p>
            <a:endParaRPr lang="en-US" dirty="0"/>
          </a:p>
        </p:txBody>
      </p:sp>
      <p:sp>
        <p:nvSpPr>
          <p:cNvPr id="7" name="Slide Number Placeholder 6"/>
          <p:cNvSpPr>
            <a:spLocks noGrp="1"/>
          </p:cNvSpPr>
          <p:nvPr>
            <p:ph type="sldNum" sz="quarter" idx="5"/>
          </p:nvPr>
        </p:nvSpPr>
        <p:spPr bwMode="gray">
          <a:xfrm>
            <a:off x="4509120" y="8371854"/>
            <a:ext cx="1944067" cy="288033"/>
          </a:xfrm>
          <a:prstGeom prst="rect">
            <a:avLst/>
          </a:prstGeom>
        </p:spPr>
        <p:txBody>
          <a:bodyPr vert="horz" lIns="0" tIns="0" rIns="0" bIns="0" rtlCol="0" anchor="b" anchorCtr="0"/>
          <a:lstStyle>
            <a:lvl1pPr algn="r">
              <a:defRPr sz="1000"/>
            </a:lvl1pPr>
          </a:lstStyle>
          <a:p>
            <a:r>
              <a:rPr lang="en-US" dirty="0"/>
              <a:t>Chart </a:t>
            </a:r>
            <a:fld id="{4CBF50E3-ED67-46F2-ABFC-A36EE1082CF7}" type="slidenum">
              <a:rPr lang="en-US" b="1" smtClean="0"/>
              <a:pPr/>
              <a:t>‹#›</a:t>
            </a:fld>
            <a:endParaRPr lang="en-US" b="1" dirty="0"/>
          </a:p>
        </p:txBody>
      </p:sp>
      <p:cxnSp>
        <p:nvCxnSpPr>
          <p:cNvPr id="11" name="Straight Connector 10"/>
          <p:cNvCxnSpPr/>
          <p:nvPr/>
        </p:nvCxnSpPr>
        <p:spPr bwMode="gray">
          <a:xfrm>
            <a:off x="4509121" y="4938581"/>
            <a:ext cx="1943816" cy="0"/>
          </a:xfrm>
          <a:prstGeom prst="line">
            <a:avLst/>
          </a:prstGeom>
          <a:ln>
            <a:solidFill>
              <a:schemeClr val="accent5"/>
            </a:solidFill>
            <a:prstDash val="sysDot"/>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gray">
          <a:xfrm>
            <a:off x="4509121" y="5429049"/>
            <a:ext cx="1943816" cy="0"/>
          </a:xfrm>
          <a:prstGeom prst="line">
            <a:avLst/>
          </a:prstGeom>
          <a:ln>
            <a:solidFill>
              <a:schemeClr val="accent5"/>
            </a:solidFill>
            <a:prstDash val="sysDot"/>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bwMode="gray">
          <a:xfrm>
            <a:off x="4509121" y="5919517"/>
            <a:ext cx="1943816" cy="0"/>
          </a:xfrm>
          <a:prstGeom prst="line">
            <a:avLst/>
          </a:prstGeom>
          <a:ln>
            <a:solidFill>
              <a:schemeClr val="accent5"/>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bwMode="gray">
          <a:xfrm>
            <a:off x="4509121" y="6409985"/>
            <a:ext cx="1943816" cy="0"/>
          </a:xfrm>
          <a:prstGeom prst="line">
            <a:avLst/>
          </a:prstGeom>
          <a:ln>
            <a:solidFill>
              <a:schemeClr val="accent5"/>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bwMode="gray">
          <a:xfrm>
            <a:off x="4509121" y="6900453"/>
            <a:ext cx="1943816" cy="0"/>
          </a:xfrm>
          <a:prstGeom prst="line">
            <a:avLst/>
          </a:prstGeom>
          <a:ln>
            <a:solidFill>
              <a:schemeClr val="accent5"/>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bwMode="gray">
          <a:xfrm>
            <a:off x="4509121" y="7390921"/>
            <a:ext cx="1943816" cy="0"/>
          </a:xfrm>
          <a:prstGeom prst="line">
            <a:avLst/>
          </a:prstGeom>
          <a:ln>
            <a:solidFill>
              <a:schemeClr val="accent5"/>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bwMode="gray">
          <a:xfrm>
            <a:off x="4509121" y="7881389"/>
            <a:ext cx="1943816" cy="0"/>
          </a:xfrm>
          <a:prstGeom prst="line">
            <a:avLst/>
          </a:prstGeom>
          <a:ln>
            <a:solidFill>
              <a:schemeClr val="accent5"/>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bwMode="gray">
          <a:xfrm>
            <a:off x="4509121" y="8371854"/>
            <a:ext cx="1943816" cy="0"/>
          </a:xfrm>
          <a:prstGeom prst="line">
            <a:avLst/>
          </a:prstGeom>
          <a:ln>
            <a:solidFill>
              <a:schemeClr val="accent5"/>
            </a:solidFill>
            <a:prstDash val="sysDot"/>
          </a:ln>
        </p:spPr>
        <p:style>
          <a:lnRef idx="1">
            <a:schemeClr val="accent1"/>
          </a:lnRef>
          <a:fillRef idx="0">
            <a:schemeClr val="accent1"/>
          </a:fillRef>
          <a:effectRef idx="0">
            <a:schemeClr val="accent1"/>
          </a:effectRef>
          <a:fontRef idx="minor">
            <a:schemeClr val="tx1"/>
          </a:fontRef>
        </p:style>
      </p:cxnSp>
      <p:sp>
        <p:nvSpPr>
          <p:cNvPr id="40" name="Rectangle 39"/>
          <p:cNvSpPr/>
          <p:nvPr/>
        </p:nvSpPr>
        <p:spPr bwMode="gray">
          <a:xfrm>
            <a:off x="0" y="885346"/>
            <a:ext cx="45719" cy="31469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p:nvSpPr>
        <p:spPr bwMode="gray">
          <a:xfrm>
            <a:off x="0" y="4032250"/>
            <a:ext cx="45719" cy="43561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2" name="Group 71"/>
          <p:cNvGrpSpPr/>
          <p:nvPr/>
        </p:nvGrpSpPr>
        <p:grpSpPr>
          <a:xfrm>
            <a:off x="-118387" y="-84708"/>
            <a:ext cx="7075771" cy="9350590"/>
            <a:chOff x="-118387" y="-84708"/>
            <a:chExt cx="7075771" cy="9350590"/>
          </a:xfrm>
        </p:grpSpPr>
        <p:grpSp>
          <p:nvGrpSpPr>
            <p:cNvPr id="57" name="Group 56"/>
            <p:cNvGrpSpPr/>
            <p:nvPr/>
          </p:nvGrpSpPr>
          <p:grpSpPr>
            <a:xfrm>
              <a:off x="-118387" y="679134"/>
              <a:ext cx="72000" cy="7699656"/>
              <a:chOff x="-141537" y="679134"/>
              <a:chExt cx="108000" cy="7699656"/>
            </a:xfrm>
          </p:grpSpPr>
          <p:cxnSp>
            <p:nvCxnSpPr>
              <p:cNvPr id="50" name="Straight Connector 49"/>
              <p:cNvCxnSpPr/>
              <p:nvPr/>
            </p:nvCxnSpPr>
            <p:spPr bwMode="gray">
              <a:xfrm>
                <a:off x="-141537" y="679134"/>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bwMode="gray">
              <a:xfrm>
                <a:off x="-141537" y="898590"/>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bwMode="gray">
              <a:xfrm>
                <a:off x="-141537" y="4025838"/>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bwMode="gray">
              <a:xfrm>
                <a:off x="-141537" y="4251390"/>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bwMode="gray">
              <a:xfrm>
                <a:off x="-141537" y="4456687"/>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bwMode="gray">
              <a:xfrm>
                <a:off x="-141537" y="8378790"/>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58" name="Group 57"/>
            <p:cNvGrpSpPr/>
            <p:nvPr/>
          </p:nvGrpSpPr>
          <p:grpSpPr>
            <a:xfrm>
              <a:off x="6885384" y="679134"/>
              <a:ext cx="72000" cy="7699656"/>
              <a:chOff x="-141537" y="679134"/>
              <a:chExt cx="108000" cy="7699656"/>
            </a:xfrm>
          </p:grpSpPr>
          <p:cxnSp>
            <p:nvCxnSpPr>
              <p:cNvPr id="59" name="Straight Connector 58"/>
              <p:cNvCxnSpPr/>
              <p:nvPr/>
            </p:nvCxnSpPr>
            <p:spPr bwMode="gray">
              <a:xfrm>
                <a:off x="-141537" y="679134"/>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bwMode="gray">
              <a:xfrm>
                <a:off x="-141537" y="898590"/>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bwMode="gray">
              <a:xfrm>
                <a:off x="-141537" y="4025838"/>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bwMode="gray">
              <a:xfrm>
                <a:off x="-141537" y="4251390"/>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bwMode="gray">
              <a:xfrm>
                <a:off x="-141537" y="4456687"/>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bwMode="gray">
              <a:xfrm>
                <a:off x="-141537" y="8378790"/>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68" name="Group 67"/>
            <p:cNvGrpSpPr/>
            <p:nvPr/>
          </p:nvGrpSpPr>
          <p:grpSpPr>
            <a:xfrm>
              <a:off x="867029" y="-84708"/>
              <a:ext cx="5583936" cy="72516"/>
              <a:chOff x="867029" y="-84708"/>
              <a:chExt cx="5583936" cy="72516"/>
            </a:xfrm>
          </p:grpSpPr>
          <p:cxnSp>
            <p:nvCxnSpPr>
              <p:cNvPr id="66" name="Straight Connector 65"/>
              <p:cNvCxnSpPr/>
              <p:nvPr/>
            </p:nvCxnSpPr>
            <p:spPr bwMode="gray">
              <a:xfrm>
                <a:off x="867029" y="-84708"/>
                <a:ext cx="0" cy="7251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bwMode="gray">
              <a:xfrm>
                <a:off x="6450965" y="-84708"/>
                <a:ext cx="0" cy="7251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69" name="Group 68"/>
            <p:cNvGrpSpPr/>
            <p:nvPr/>
          </p:nvGrpSpPr>
          <p:grpSpPr>
            <a:xfrm>
              <a:off x="867029" y="9193366"/>
              <a:ext cx="5583936" cy="72516"/>
              <a:chOff x="867029" y="-84708"/>
              <a:chExt cx="5583936" cy="72516"/>
            </a:xfrm>
          </p:grpSpPr>
          <p:cxnSp>
            <p:nvCxnSpPr>
              <p:cNvPr id="70" name="Straight Connector 69"/>
              <p:cNvCxnSpPr/>
              <p:nvPr/>
            </p:nvCxnSpPr>
            <p:spPr bwMode="gray">
              <a:xfrm>
                <a:off x="867029" y="-84708"/>
                <a:ext cx="0" cy="7251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bwMode="gray">
              <a:xfrm>
                <a:off x="6450965" y="-84708"/>
                <a:ext cx="0" cy="7251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992547163"/>
      </p:ext>
    </p:extLst>
  </p:cSld>
  <p:clrMap bg1="lt1" tx1="dk1" bg2="lt2" tx2="dk2" accent1="accent1" accent2="accent2" accent3="accent3" accent4="accent4" accent5="accent5" accent6="accent6" hlink="hlink" folHlink="folHlink"/>
  <p:hf hdr="0" ftr="0" dt="0"/>
  <p:notesStyle>
    <a:lvl1pPr marL="0" indent="0" algn="l" defTabSz="914400" rtl="0" eaLnBrk="1" latinLnBrk="0" hangingPunct="1">
      <a:spcBef>
        <a:spcPts val="200"/>
      </a:spcBef>
      <a:spcAft>
        <a:spcPts val="200"/>
      </a:spcAft>
      <a:defRPr sz="1050" kern="1200">
        <a:solidFill>
          <a:schemeClr val="tx1"/>
        </a:solidFill>
        <a:latin typeface="+mn-lt"/>
        <a:ea typeface="+mn-ea"/>
        <a:cs typeface="+mn-cs"/>
      </a:defRPr>
    </a:lvl1pPr>
    <a:lvl2pPr marL="171450" indent="-171450" algn="l" defTabSz="914400" rtl="0" eaLnBrk="1" latinLnBrk="0" hangingPunct="1">
      <a:spcBef>
        <a:spcPts val="200"/>
      </a:spcBef>
      <a:spcAft>
        <a:spcPts val="200"/>
      </a:spcAft>
      <a:buClr>
        <a:schemeClr val="accent1"/>
      </a:buClr>
      <a:buSzPct val="80000"/>
      <a:buFont typeface="Arial" panose="020B0604020202020204" pitchFamily="34" charset="0"/>
      <a:buChar char="■"/>
      <a:defRPr sz="1050" kern="1200">
        <a:solidFill>
          <a:schemeClr val="tx1"/>
        </a:solidFill>
        <a:latin typeface="+mn-lt"/>
        <a:ea typeface="+mn-ea"/>
        <a:cs typeface="+mn-cs"/>
      </a:defRPr>
    </a:lvl2pPr>
    <a:lvl3pPr marL="360363" indent="-179388" algn="l" defTabSz="914400" rtl="0" eaLnBrk="1" latinLnBrk="0" hangingPunct="1">
      <a:spcBef>
        <a:spcPts val="200"/>
      </a:spcBef>
      <a:spcAft>
        <a:spcPts val="200"/>
      </a:spcAft>
      <a:buClr>
        <a:schemeClr val="accent1"/>
      </a:buClr>
      <a:buSzPct val="80000"/>
      <a:buFont typeface="Arial" panose="020B0604020202020204" pitchFamily="34" charset="0"/>
      <a:buChar char="□"/>
      <a:defRPr sz="1050" kern="1200">
        <a:solidFill>
          <a:schemeClr val="tx1"/>
        </a:solidFill>
        <a:latin typeface="+mn-lt"/>
        <a:ea typeface="+mn-ea"/>
        <a:cs typeface="+mn-cs"/>
      </a:defRPr>
    </a:lvl3pPr>
    <a:lvl4pPr marL="541338" indent="-180975" algn="l" defTabSz="914400" rtl="0" eaLnBrk="1" latinLnBrk="0" hangingPunct="1">
      <a:spcBef>
        <a:spcPts val="200"/>
      </a:spcBef>
      <a:spcAft>
        <a:spcPts val="200"/>
      </a:spcAft>
      <a:buClr>
        <a:schemeClr val="accent1"/>
      </a:buClr>
      <a:buSzPct val="80000"/>
      <a:buFont typeface="Arial" panose="020B0604020202020204" pitchFamily="34" charset="0"/>
      <a:buChar char="–"/>
      <a:defRPr sz="1050" kern="1200">
        <a:solidFill>
          <a:schemeClr val="tx1"/>
        </a:solidFill>
        <a:latin typeface="+mn-lt"/>
        <a:ea typeface="+mn-ea"/>
        <a:cs typeface="+mn-cs"/>
      </a:defRPr>
    </a:lvl4pPr>
    <a:lvl5pPr marL="266700" indent="-266700" algn="l" defTabSz="914400" rtl="0" eaLnBrk="1" latinLnBrk="0" hangingPunct="1">
      <a:spcBef>
        <a:spcPts val="200"/>
      </a:spcBef>
      <a:spcAft>
        <a:spcPts val="200"/>
      </a:spcAft>
      <a:buClr>
        <a:schemeClr val="accent1"/>
      </a:buClr>
      <a:buSzPct val="80000"/>
      <a:buFont typeface="+mj-lt"/>
      <a:buAutoNum type="arabicPeriod"/>
      <a:defRPr sz="1050" kern="1200">
        <a:solidFill>
          <a:schemeClr val="tx1"/>
        </a:solidFill>
        <a:latin typeface="+mn-lt"/>
        <a:ea typeface="+mn-ea"/>
        <a:cs typeface="+mn-cs"/>
      </a:defRPr>
    </a:lvl5pPr>
    <a:lvl6pPr marL="449263" indent="-185738" algn="l" defTabSz="914400" rtl="0" eaLnBrk="1" latinLnBrk="0" hangingPunct="1">
      <a:spcBef>
        <a:spcPts val="200"/>
      </a:spcBef>
      <a:spcAft>
        <a:spcPts val="200"/>
      </a:spcAft>
      <a:buClr>
        <a:schemeClr val="accent1"/>
      </a:buClr>
      <a:buSzPct val="80000"/>
      <a:buFont typeface="+mj-lt"/>
      <a:buAutoNum type="alphaLcParenR"/>
      <a:defRPr sz="1050" kern="1200">
        <a:solidFill>
          <a:schemeClr val="tx1"/>
        </a:solidFill>
        <a:latin typeface="+mn-lt"/>
        <a:ea typeface="+mn-ea"/>
        <a:cs typeface="+mn-cs"/>
      </a:defRPr>
    </a:lvl6pPr>
    <a:lvl7pPr marL="0" indent="0" algn="l" defTabSz="914400" rtl="0" eaLnBrk="1" latinLnBrk="0" hangingPunct="1">
      <a:spcBef>
        <a:spcPts val="200"/>
      </a:spcBef>
      <a:spcAft>
        <a:spcPts val="200"/>
      </a:spcAft>
      <a:buClr>
        <a:schemeClr val="accent1"/>
      </a:buClr>
      <a:buSzPct val="80000"/>
      <a:buFont typeface="Arial" panose="020B0604020202020204" pitchFamily="34" charset="0"/>
      <a:buNone/>
      <a:defRPr sz="1400" kern="1200" cap="all" baseline="0">
        <a:solidFill>
          <a:schemeClr val="accent1"/>
        </a:solidFill>
        <a:latin typeface="+mn-lt"/>
        <a:ea typeface="+mn-ea"/>
        <a:cs typeface="+mn-cs"/>
      </a:defRPr>
    </a:lvl7pPr>
    <a:lvl8pPr marL="0" indent="0" algn="l" defTabSz="914400" rtl="0" eaLnBrk="1" latinLnBrk="0" hangingPunct="1">
      <a:spcBef>
        <a:spcPts val="200"/>
      </a:spcBef>
      <a:spcAft>
        <a:spcPts val="200"/>
      </a:spcAft>
      <a:defRPr sz="1400" b="0" kern="1200" cap="all" baseline="0">
        <a:solidFill>
          <a:schemeClr val="accent1"/>
        </a:solidFill>
        <a:latin typeface="+mn-lt"/>
        <a:ea typeface="+mn-ea"/>
        <a:cs typeface="+mn-cs"/>
      </a:defRPr>
    </a:lvl8pPr>
    <a:lvl9pPr marL="0" indent="0" algn="l" defTabSz="914400" rtl="0" eaLnBrk="1" latinLnBrk="0" hangingPunct="1">
      <a:spcBef>
        <a:spcPts val="200"/>
      </a:spcBef>
      <a:spcAft>
        <a:spcPts val="200"/>
      </a:spcAft>
      <a:defRPr sz="1400" b="0" kern="1200" cap="all" baseline="0">
        <a:solidFill>
          <a:schemeClr val="accent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Image Placeholder 7"/>
          <p:cNvSpPr>
            <a:spLocks noGrp="1" noRot="1" noChangeAspect="1"/>
          </p:cNvSpPr>
          <p:nvPr>
            <p:ph type="sldImg"/>
          </p:nvPr>
        </p:nvSpPr>
        <p:spPr bwMode="gray">
          <a:xfrm>
            <a:off x="876300" y="885825"/>
            <a:ext cx="5576888" cy="3136900"/>
          </a:xfrm>
        </p:spPr>
      </p:sp>
      <p:sp>
        <p:nvSpPr>
          <p:cNvPr id="9" name="Notes Placeholder 8"/>
          <p:cNvSpPr>
            <a:spLocks noGrp="1"/>
          </p:cNvSpPr>
          <p:nvPr>
            <p:ph type="body" idx="1"/>
          </p:nvPr>
        </p:nvSpPr>
        <p:spPr bwMode="gray"/>
        <p:txBody>
          <a:bodyPr/>
          <a:lstStyle/>
          <a:p>
            <a:endParaRPr lang="en-US"/>
          </a:p>
        </p:txBody>
      </p:sp>
      <p:sp>
        <p:nvSpPr>
          <p:cNvPr id="10" name="Slide Number Placeholder 9"/>
          <p:cNvSpPr>
            <a:spLocks noGrp="1"/>
          </p:cNvSpPr>
          <p:nvPr>
            <p:ph type="sldNum" sz="quarter" idx="10"/>
          </p:nvPr>
        </p:nvSpPr>
        <p:spPr/>
        <p:txBody>
          <a:bodyPr/>
          <a:lstStyle/>
          <a:p>
            <a:r>
              <a:rPr lang="en-US"/>
              <a:t>Chart </a:t>
            </a:r>
            <a:fld id="{4CBF50E3-ED67-46F2-ABFC-A36EE1082CF7}" type="slidenum">
              <a:rPr lang="en-US" b="1" smtClean="0"/>
              <a:pPr/>
              <a:t>1</a:t>
            </a:fld>
            <a:endParaRPr lang="en-US" b="1" dirty="0"/>
          </a:p>
        </p:txBody>
      </p:sp>
    </p:spTree>
    <p:extLst>
      <p:ext uri="{BB962C8B-B14F-4D97-AF65-F5344CB8AC3E}">
        <p14:creationId xmlns:p14="http://schemas.microsoft.com/office/powerpoint/2010/main" val="18754563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Image Placeholder 7"/>
          <p:cNvSpPr>
            <a:spLocks noGrp="1" noRot="1" noChangeAspect="1"/>
          </p:cNvSpPr>
          <p:nvPr>
            <p:ph type="sldImg"/>
          </p:nvPr>
        </p:nvSpPr>
        <p:spPr bwMode="gray">
          <a:xfrm>
            <a:off x="876300" y="885825"/>
            <a:ext cx="5576888" cy="3136900"/>
          </a:xfrm>
        </p:spPr>
      </p:sp>
      <p:sp>
        <p:nvSpPr>
          <p:cNvPr id="9" name="Notes Placeholder 8"/>
          <p:cNvSpPr>
            <a:spLocks noGrp="1"/>
          </p:cNvSpPr>
          <p:nvPr>
            <p:ph type="body" idx="1"/>
          </p:nvPr>
        </p:nvSpPr>
        <p:spPr bwMode="gray"/>
        <p:txBody>
          <a:bodyPr/>
          <a:lstStyle/>
          <a:p>
            <a:endParaRPr lang="en-US"/>
          </a:p>
        </p:txBody>
      </p:sp>
      <p:sp>
        <p:nvSpPr>
          <p:cNvPr id="11" name="Slide Number Placeholder 10"/>
          <p:cNvSpPr>
            <a:spLocks noGrp="1"/>
          </p:cNvSpPr>
          <p:nvPr>
            <p:ph type="sldNum" sz="quarter" idx="10"/>
          </p:nvPr>
        </p:nvSpPr>
        <p:spPr/>
        <p:txBody>
          <a:bodyPr/>
          <a:lstStyle/>
          <a:p>
            <a:r>
              <a:rPr lang="en-US"/>
              <a:t>Chart </a:t>
            </a:r>
            <a:fld id="{4CBF50E3-ED67-46F2-ABFC-A36EE1082CF7}" type="slidenum">
              <a:rPr lang="en-US" b="1" smtClean="0"/>
              <a:pPr/>
              <a:t>2</a:t>
            </a:fld>
            <a:endParaRPr lang="en-US" b="1" dirty="0"/>
          </a:p>
        </p:txBody>
      </p:sp>
    </p:spTree>
    <p:extLst>
      <p:ext uri="{BB962C8B-B14F-4D97-AF65-F5344CB8AC3E}">
        <p14:creationId xmlns:p14="http://schemas.microsoft.com/office/powerpoint/2010/main" val="30637701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Image Placeholder 7"/>
          <p:cNvSpPr>
            <a:spLocks noGrp="1" noRot="1" noChangeAspect="1"/>
          </p:cNvSpPr>
          <p:nvPr>
            <p:ph type="sldImg"/>
          </p:nvPr>
        </p:nvSpPr>
        <p:spPr bwMode="gray">
          <a:xfrm>
            <a:off x="876300" y="885825"/>
            <a:ext cx="5576888" cy="3136900"/>
          </a:xfrm>
        </p:spPr>
      </p:sp>
      <p:sp>
        <p:nvSpPr>
          <p:cNvPr id="9" name="Notes Placeholder 8"/>
          <p:cNvSpPr>
            <a:spLocks noGrp="1"/>
          </p:cNvSpPr>
          <p:nvPr>
            <p:ph type="body" idx="1"/>
          </p:nvPr>
        </p:nvSpPr>
        <p:spPr bwMode="gray"/>
        <p:txBody>
          <a:bodyPr/>
          <a:lstStyle/>
          <a:p>
            <a:endParaRPr lang="en-US"/>
          </a:p>
        </p:txBody>
      </p:sp>
      <p:sp>
        <p:nvSpPr>
          <p:cNvPr id="11" name="Slide Number Placeholder 10"/>
          <p:cNvSpPr>
            <a:spLocks noGrp="1"/>
          </p:cNvSpPr>
          <p:nvPr>
            <p:ph type="sldNum" sz="quarter" idx="10"/>
          </p:nvPr>
        </p:nvSpPr>
        <p:spPr/>
        <p:txBody>
          <a:bodyPr/>
          <a:lstStyle/>
          <a:p>
            <a:r>
              <a:rPr lang="en-US"/>
              <a:t>Chart </a:t>
            </a:r>
            <a:fld id="{4CBF50E3-ED67-46F2-ABFC-A36EE1082CF7}" type="slidenum">
              <a:rPr lang="en-US" b="1" smtClean="0"/>
              <a:pPr/>
              <a:t>3</a:t>
            </a:fld>
            <a:endParaRPr lang="en-US" b="1" dirty="0"/>
          </a:p>
        </p:txBody>
      </p:sp>
    </p:spTree>
    <p:extLst>
      <p:ext uri="{BB962C8B-B14F-4D97-AF65-F5344CB8AC3E}">
        <p14:creationId xmlns:p14="http://schemas.microsoft.com/office/powerpoint/2010/main" val="38222712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76300" y="885825"/>
            <a:ext cx="5576888" cy="3136900"/>
          </a:xfrm>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5"/>
          </p:nvPr>
        </p:nvSpPr>
        <p:spPr/>
        <p:txBody>
          <a:bodyPr/>
          <a:lstStyle/>
          <a:p>
            <a:r>
              <a:rPr lang="en-US"/>
              <a:t>Chart </a:t>
            </a:r>
            <a:fld id="{4CBF50E3-ED67-46F2-ABFC-A36EE1082CF7}" type="slidenum">
              <a:rPr lang="en-US" b="1" smtClean="0"/>
              <a:pPr/>
              <a:t>7</a:t>
            </a:fld>
            <a:endParaRPr lang="en-US" b="1" dirty="0"/>
          </a:p>
        </p:txBody>
      </p:sp>
    </p:spTree>
    <p:extLst>
      <p:ext uri="{BB962C8B-B14F-4D97-AF65-F5344CB8AC3E}">
        <p14:creationId xmlns:p14="http://schemas.microsoft.com/office/powerpoint/2010/main" val="17488575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Image Placeholder 7"/>
          <p:cNvSpPr>
            <a:spLocks noGrp="1" noRot="1" noChangeAspect="1"/>
          </p:cNvSpPr>
          <p:nvPr>
            <p:ph type="sldImg"/>
          </p:nvPr>
        </p:nvSpPr>
        <p:spPr bwMode="gray">
          <a:xfrm>
            <a:off x="876300" y="885825"/>
            <a:ext cx="5576888" cy="3136900"/>
          </a:xfrm>
        </p:spPr>
      </p:sp>
      <p:sp>
        <p:nvSpPr>
          <p:cNvPr id="9" name="Notes Placeholder 8"/>
          <p:cNvSpPr>
            <a:spLocks noGrp="1"/>
          </p:cNvSpPr>
          <p:nvPr>
            <p:ph type="body" idx="1"/>
          </p:nvPr>
        </p:nvSpPr>
        <p:spPr bwMode="gray"/>
        <p:txBody>
          <a:bodyPr/>
          <a:lstStyle/>
          <a:p>
            <a:endParaRPr lang="en-US"/>
          </a:p>
        </p:txBody>
      </p:sp>
      <p:sp>
        <p:nvSpPr>
          <p:cNvPr id="11" name="Slide Number Placeholder 10"/>
          <p:cNvSpPr>
            <a:spLocks noGrp="1"/>
          </p:cNvSpPr>
          <p:nvPr>
            <p:ph type="sldNum" sz="quarter" idx="10"/>
          </p:nvPr>
        </p:nvSpPr>
        <p:spPr/>
        <p:txBody>
          <a:bodyPr/>
          <a:lstStyle/>
          <a:p>
            <a:r>
              <a:rPr lang="en-US"/>
              <a:t>Chart </a:t>
            </a:r>
            <a:fld id="{4CBF50E3-ED67-46F2-ABFC-A36EE1082CF7}" type="slidenum">
              <a:rPr lang="en-US" b="1" smtClean="0"/>
              <a:pPr/>
              <a:t>8</a:t>
            </a:fld>
            <a:endParaRPr lang="en-US" b="1" dirty="0"/>
          </a:p>
        </p:txBody>
      </p:sp>
    </p:spTree>
    <p:extLst>
      <p:ext uri="{BB962C8B-B14F-4D97-AF65-F5344CB8AC3E}">
        <p14:creationId xmlns:p14="http://schemas.microsoft.com/office/powerpoint/2010/main" val="37190811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76300" y="885825"/>
            <a:ext cx="5576888" cy="3136900"/>
          </a:xfrm>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5"/>
          </p:nvPr>
        </p:nvSpPr>
        <p:spPr/>
        <p:txBody>
          <a:bodyPr/>
          <a:lstStyle/>
          <a:p>
            <a:r>
              <a:rPr lang="en-US"/>
              <a:t>Chart </a:t>
            </a:r>
            <a:fld id="{4CBF50E3-ED67-46F2-ABFC-A36EE1082CF7}" type="slidenum">
              <a:rPr lang="en-US" b="1" smtClean="0"/>
              <a:pPr/>
              <a:t>15</a:t>
            </a:fld>
            <a:endParaRPr lang="en-US" b="1" dirty="0"/>
          </a:p>
        </p:txBody>
      </p:sp>
    </p:spTree>
    <p:extLst>
      <p:ext uri="{BB962C8B-B14F-4D97-AF65-F5344CB8AC3E}">
        <p14:creationId xmlns:p14="http://schemas.microsoft.com/office/powerpoint/2010/main" val="18548864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76300" y="885825"/>
            <a:ext cx="5576888" cy="3136900"/>
          </a:xfrm>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5"/>
          </p:nvPr>
        </p:nvSpPr>
        <p:spPr/>
        <p:txBody>
          <a:bodyPr/>
          <a:lstStyle/>
          <a:p>
            <a:r>
              <a:rPr lang="en-US"/>
              <a:t>Chart </a:t>
            </a:r>
            <a:fld id="{4CBF50E3-ED67-46F2-ABFC-A36EE1082CF7}" type="slidenum">
              <a:rPr lang="en-US" b="1" smtClean="0"/>
              <a:pPr/>
              <a:t>19</a:t>
            </a:fld>
            <a:endParaRPr lang="en-US" b="1" dirty="0"/>
          </a:p>
        </p:txBody>
      </p:sp>
    </p:spTree>
    <p:extLst>
      <p:ext uri="{BB962C8B-B14F-4D97-AF65-F5344CB8AC3E}">
        <p14:creationId xmlns:p14="http://schemas.microsoft.com/office/powerpoint/2010/main" val="7667757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Orang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AAC0A0F-D572-A6E0-387E-345D272423FA}"/>
              </a:ext>
            </a:extLst>
          </p:cNvPr>
          <p:cNvSpPr/>
          <p:nvPr userDrawn="1"/>
        </p:nvSpPr>
        <p:spPr bwMode="gray">
          <a:xfrm>
            <a:off x="1489336" y="3661334"/>
            <a:ext cx="7380820" cy="11315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noProof="0"/>
          </a:p>
        </p:txBody>
      </p:sp>
      <p:sp>
        <p:nvSpPr>
          <p:cNvPr id="14" name="Rectangle 13"/>
          <p:cNvSpPr/>
          <p:nvPr userDrawn="1"/>
        </p:nvSpPr>
        <p:spPr bwMode="gray">
          <a:xfrm>
            <a:off x="107505" y="1"/>
            <a:ext cx="7380820" cy="11315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userDrawn="1"/>
        </p:nvSpPr>
        <p:spPr bwMode="gray">
          <a:xfrm>
            <a:off x="179388" y="2932113"/>
            <a:ext cx="8601075" cy="205263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noProof="0"/>
          </a:p>
        </p:txBody>
      </p:sp>
      <p:sp>
        <p:nvSpPr>
          <p:cNvPr id="24" name="Picture Placeholder 23"/>
          <p:cNvSpPr>
            <a:spLocks noGrp="1"/>
          </p:cNvSpPr>
          <p:nvPr>
            <p:ph type="pic" sz="quarter" idx="10" hasCustomPrompt="1"/>
          </p:nvPr>
        </p:nvSpPr>
        <p:spPr bwMode="gray">
          <a:xfrm>
            <a:off x="358775" y="1058862"/>
            <a:ext cx="8605838" cy="3744913"/>
          </a:xfrm>
          <a:prstGeom prst="rect">
            <a:avLst/>
          </a:prstGeom>
          <a:noFill/>
          <a:ln>
            <a:noFill/>
          </a:ln>
        </p:spPr>
        <p:txBody>
          <a:bodyPr anchor="ctr"/>
          <a:lstStyle>
            <a:lvl1pPr algn="ctr">
              <a:defRPr i="1"/>
            </a:lvl1pPr>
          </a:lstStyle>
          <a:p>
            <a:r>
              <a:rPr lang="de-DE" noProof="0"/>
              <a:t>Insert picture by </a:t>
            </a:r>
            <a:br>
              <a:rPr lang="de-DE" noProof="0"/>
            </a:br>
            <a:r>
              <a:rPr lang="de-DE" noProof="0"/>
              <a:t>clicking the icon</a:t>
            </a:r>
          </a:p>
          <a:p>
            <a:endParaRPr lang="de-DE" noProof="0"/>
          </a:p>
          <a:p>
            <a:endParaRPr lang="de-DE" noProof="0"/>
          </a:p>
          <a:p>
            <a:endParaRPr lang="de-DE" noProof="0"/>
          </a:p>
          <a:p>
            <a:endParaRPr lang="de-DE" noProof="0"/>
          </a:p>
        </p:txBody>
      </p:sp>
      <p:sp>
        <p:nvSpPr>
          <p:cNvPr id="16" name="Textplatzhalter 5"/>
          <p:cNvSpPr>
            <a:spLocks noGrp="1"/>
          </p:cNvSpPr>
          <p:nvPr>
            <p:ph type="body" sz="quarter" idx="11" hasCustomPrompt="1"/>
          </p:nvPr>
        </p:nvSpPr>
        <p:spPr>
          <a:xfrm>
            <a:off x="179389" y="2926794"/>
            <a:ext cx="8601073" cy="2057956"/>
          </a:xfrm>
          <a:prstGeom prst="rect">
            <a:avLst/>
          </a:prstGeom>
          <a:solidFill>
            <a:schemeClr val="accent2">
              <a:alpha val="70000"/>
            </a:schemeClr>
          </a:solidFill>
        </p:spPr>
        <p:txBody>
          <a:bodyPr vert="horz" lIns="108000" tIns="252000" rIns="0" bIns="0" rtlCol="0" anchor="t" anchorCtr="0">
            <a:noAutofit/>
          </a:bodyPr>
          <a:lstStyle>
            <a:lvl1pPr>
              <a:defRPr lang="de-DE" sz="2000" baseline="0" dirty="0">
                <a:solidFill>
                  <a:schemeClr val="bg1"/>
                </a:solidFill>
                <a:latin typeface="+mj-lt"/>
                <a:ea typeface="+mj-ea"/>
                <a:cs typeface="+mj-cs"/>
              </a:defRPr>
            </a:lvl1pPr>
          </a:lstStyle>
          <a:p>
            <a:pPr lvl="0">
              <a:spcBef>
                <a:spcPct val="0"/>
              </a:spcBef>
            </a:pPr>
            <a:r>
              <a:rPr lang="de-DE" noProof="0"/>
              <a:t>   </a:t>
            </a:r>
          </a:p>
        </p:txBody>
      </p:sp>
      <p:sp>
        <p:nvSpPr>
          <p:cNvPr id="2" name="Title 1"/>
          <p:cNvSpPr>
            <a:spLocks noGrp="1"/>
          </p:cNvSpPr>
          <p:nvPr>
            <p:ph type="ctrTitle" hasCustomPrompt="1"/>
          </p:nvPr>
        </p:nvSpPr>
        <p:spPr bwMode="gray">
          <a:xfrm>
            <a:off x="358775" y="2932114"/>
            <a:ext cx="8421689" cy="1026317"/>
          </a:xfrm>
          <a:noFill/>
        </p:spPr>
        <p:txBody>
          <a:bodyPr lIns="108000" tIns="0"/>
          <a:lstStyle>
            <a:lvl1pPr>
              <a:defRPr sz="2000">
                <a:solidFill>
                  <a:schemeClr val="bg1"/>
                </a:solidFill>
              </a:defRPr>
            </a:lvl1pPr>
          </a:lstStyle>
          <a:p>
            <a:r>
              <a:rPr lang="de-DE" noProof="0"/>
              <a:t>Presentation title</a:t>
            </a:r>
            <a:br>
              <a:rPr lang="de-DE" noProof="0"/>
            </a:br>
            <a:r>
              <a:rPr lang="de-DE" noProof="0"/>
              <a:t>up to maximum 2 lines</a:t>
            </a:r>
          </a:p>
        </p:txBody>
      </p:sp>
      <p:sp>
        <p:nvSpPr>
          <p:cNvPr id="18" name="Subtitle 2"/>
          <p:cNvSpPr>
            <a:spLocks noGrp="1"/>
          </p:cNvSpPr>
          <p:nvPr>
            <p:ph type="subTitle" idx="1" hasCustomPrompt="1"/>
          </p:nvPr>
        </p:nvSpPr>
        <p:spPr bwMode="gray">
          <a:xfrm>
            <a:off x="358775" y="3958431"/>
            <a:ext cx="8421687" cy="840025"/>
          </a:xfrm>
          <a:prstGeom prst="rect">
            <a:avLst/>
          </a:prstGeom>
        </p:spPr>
        <p:txBody>
          <a:bodyPr rIns="108000"/>
          <a:lstStyle>
            <a:lvl1pPr marL="0" indent="0" algn="r">
              <a:buNone/>
              <a:defRPr sz="14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noProof="0"/>
              <a:t>Speaker</a:t>
            </a:r>
            <a:br>
              <a:rPr lang="de-DE" noProof="0"/>
            </a:br>
            <a:r>
              <a:rPr lang="de-DE" noProof="0"/>
              <a:t>Job Description</a:t>
            </a:r>
            <a:br>
              <a:rPr lang="de-DE" noProof="0"/>
            </a:br>
            <a:r>
              <a:rPr lang="de-DE" noProof="0"/>
              <a:t>Institute</a:t>
            </a:r>
          </a:p>
        </p:txBody>
      </p:sp>
    </p:spTree>
    <p:extLst>
      <p:ext uri="{BB962C8B-B14F-4D97-AF65-F5344CB8AC3E}">
        <p14:creationId xmlns:p14="http://schemas.microsoft.com/office/powerpoint/2010/main" val="292368745"/>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Orange (without speaker)">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6FFFF40-1830-662B-0DF7-6359FB3CF885}"/>
              </a:ext>
            </a:extLst>
          </p:cNvPr>
          <p:cNvSpPr/>
          <p:nvPr userDrawn="1"/>
        </p:nvSpPr>
        <p:spPr bwMode="gray">
          <a:xfrm>
            <a:off x="1489336" y="3661334"/>
            <a:ext cx="7380820" cy="11315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4" name="Rectangle 13"/>
          <p:cNvSpPr/>
          <p:nvPr userDrawn="1"/>
        </p:nvSpPr>
        <p:spPr bwMode="gray">
          <a:xfrm>
            <a:off x="107505" y="1"/>
            <a:ext cx="7380820" cy="11675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1" name="Rectangle 20"/>
          <p:cNvSpPr/>
          <p:nvPr userDrawn="1"/>
        </p:nvSpPr>
        <p:spPr bwMode="gray">
          <a:xfrm>
            <a:off x="179388" y="3604262"/>
            <a:ext cx="8601075" cy="138048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4" name="Picture Placeholder 23"/>
          <p:cNvSpPr>
            <a:spLocks noGrp="1"/>
          </p:cNvSpPr>
          <p:nvPr>
            <p:ph type="pic" sz="quarter" idx="10" hasCustomPrompt="1"/>
          </p:nvPr>
        </p:nvSpPr>
        <p:spPr bwMode="gray">
          <a:xfrm>
            <a:off x="358775" y="1058863"/>
            <a:ext cx="8605838" cy="3744914"/>
          </a:xfrm>
          <a:prstGeom prst="rect">
            <a:avLst/>
          </a:prstGeom>
          <a:noFill/>
          <a:ln>
            <a:noFill/>
          </a:ln>
        </p:spPr>
        <p:txBody>
          <a:bodyPr anchor="ctr"/>
          <a:lstStyle>
            <a:lvl1pPr algn="ctr">
              <a:defRPr i="1"/>
            </a:lvl1pPr>
          </a:lstStyle>
          <a:p>
            <a:r>
              <a:rPr lang="en-US" noProof="0" dirty="0"/>
              <a:t>Insert picture by </a:t>
            </a:r>
            <a:br>
              <a:rPr lang="en-US" noProof="0" dirty="0"/>
            </a:br>
            <a:r>
              <a:rPr lang="en-US" noProof="0" dirty="0"/>
              <a:t>clicking the icon</a:t>
            </a:r>
          </a:p>
          <a:p>
            <a:endParaRPr lang="en-US" noProof="0" dirty="0"/>
          </a:p>
          <a:p>
            <a:endParaRPr lang="en-US" noProof="0" dirty="0"/>
          </a:p>
          <a:p>
            <a:endParaRPr lang="en-US" noProof="0" dirty="0"/>
          </a:p>
          <a:p>
            <a:endParaRPr lang="en-US" noProof="0" dirty="0"/>
          </a:p>
        </p:txBody>
      </p:sp>
      <p:sp>
        <p:nvSpPr>
          <p:cNvPr id="15" name="Textplatzhalter 5"/>
          <p:cNvSpPr>
            <a:spLocks noGrp="1"/>
          </p:cNvSpPr>
          <p:nvPr>
            <p:ph type="body" sz="quarter" idx="11" hasCustomPrompt="1"/>
          </p:nvPr>
        </p:nvSpPr>
        <p:spPr>
          <a:xfrm>
            <a:off x="179389" y="3604260"/>
            <a:ext cx="8601073" cy="1380489"/>
          </a:xfrm>
          <a:prstGeom prst="rect">
            <a:avLst/>
          </a:prstGeom>
          <a:solidFill>
            <a:schemeClr val="accent2">
              <a:alpha val="70000"/>
            </a:schemeClr>
          </a:solidFill>
        </p:spPr>
        <p:txBody>
          <a:bodyPr vert="horz" lIns="108000" tIns="252000" rIns="0" bIns="0" rtlCol="0" anchor="t" anchorCtr="0">
            <a:noAutofit/>
          </a:bodyPr>
          <a:lstStyle>
            <a:lvl1pPr>
              <a:defRPr lang="de-DE" sz="2000" baseline="0" dirty="0">
                <a:solidFill>
                  <a:schemeClr val="bg1"/>
                </a:solidFill>
                <a:latin typeface="+mj-lt"/>
                <a:ea typeface="+mj-ea"/>
                <a:cs typeface="+mj-cs"/>
              </a:defRPr>
            </a:lvl1pPr>
          </a:lstStyle>
          <a:p>
            <a:pPr lvl="0">
              <a:spcBef>
                <a:spcPct val="0"/>
              </a:spcBef>
            </a:pPr>
            <a:r>
              <a:rPr lang="en-US" noProof="0"/>
              <a:t>   </a:t>
            </a:r>
          </a:p>
        </p:txBody>
      </p:sp>
      <p:sp>
        <p:nvSpPr>
          <p:cNvPr id="2" name="Title 1"/>
          <p:cNvSpPr>
            <a:spLocks noGrp="1"/>
          </p:cNvSpPr>
          <p:nvPr>
            <p:ph type="ctrTitle" hasCustomPrompt="1"/>
          </p:nvPr>
        </p:nvSpPr>
        <p:spPr bwMode="gray">
          <a:xfrm>
            <a:off x="358775" y="3604261"/>
            <a:ext cx="8421689" cy="1199516"/>
          </a:xfrm>
          <a:noFill/>
        </p:spPr>
        <p:txBody>
          <a:bodyPr lIns="108000" tIns="0"/>
          <a:lstStyle>
            <a:lvl1pPr>
              <a:defRPr sz="2000">
                <a:solidFill>
                  <a:schemeClr val="bg1"/>
                </a:solidFill>
              </a:defRPr>
            </a:lvl1pPr>
          </a:lstStyle>
          <a:p>
            <a:r>
              <a:rPr lang="de-DE" noProof="0" dirty="0"/>
              <a:t>Maximum 2 Zeilen</a:t>
            </a:r>
          </a:p>
        </p:txBody>
      </p:sp>
    </p:spTree>
    <p:extLst>
      <p:ext uri="{BB962C8B-B14F-4D97-AF65-F5344CB8AC3E}">
        <p14:creationId xmlns:p14="http://schemas.microsoft.com/office/powerpoint/2010/main" val="1750457300"/>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Overview">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bwMode="gray">
          <a:xfrm>
            <a:off x="358775" y="1239838"/>
            <a:ext cx="6877050" cy="3563938"/>
          </a:xfrm>
          <a:prstGeom prst="rect">
            <a:avLst/>
          </a:prstGeom>
          <a:noFill/>
        </p:spPr>
        <p:txBody>
          <a:bodyPr lIns="0" tIns="72000" rIns="0" bIns="0"/>
          <a:lstStyle>
            <a:lvl1pPr marL="358775" indent="-358775">
              <a:spcBef>
                <a:spcPts val="300"/>
              </a:spcBef>
              <a:spcAft>
                <a:spcPts val="300"/>
              </a:spcAft>
              <a:buClr>
                <a:schemeClr val="accent1"/>
              </a:buClr>
              <a:buSzPct val="100000"/>
              <a:buFont typeface="+mj-lt"/>
              <a:buAutoNum type="arabicPeriod"/>
              <a:defRPr sz="1400">
                <a:solidFill>
                  <a:schemeClr val="tx1"/>
                </a:solidFill>
              </a:defRPr>
            </a:lvl1pPr>
            <a:lvl2pPr marL="630000" indent="-270000">
              <a:spcBef>
                <a:spcPts val="300"/>
              </a:spcBef>
              <a:spcAft>
                <a:spcPts val="300"/>
              </a:spcAft>
              <a:buClr>
                <a:schemeClr val="accent1"/>
              </a:buClr>
              <a:buSzPct val="100000"/>
              <a:buFont typeface="Arial" panose="020B0604020202020204" pitchFamily="34" charset="0"/>
              <a:buChar char="■"/>
              <a:defRPr sz="1400">
                <a:solidFill>
                  <a:schemeClr val="tx1"/>
                </a:solidFill>
              </a:defRPr>
            </a:lvl2pPr>
            <a:lvl3pPr marL="630000" indent="-270000">
              <a:spcBef>
                <a:spcPts val="300"/>
              </a:spcBef>
              <a:spcAft>
                <a:spcPts val="300"/>
              </a:spcAft>
              <a:buClr>
                <a:schemeClr val="accent1"/>
              </a:buClr>
              <a:buSzPct val="100000"/>
              <a:buFont typeface="Arial" panose="020B0604020202020204" pitchFamily="34" charset="0"/>
              <a:buChar char="■"/>
              <a:defRPr sz="1400">
                <a:solidFill>
                  <a:schemeClr val="tx1"/>
                </a:solidFill>
              </a:defRPr>
            </a:lvl3pPr>
            <a:lvl4pPr marL="630000" indent="-270000">
              <a:spcBef>
                <a:spcPts val="300"/>
              </a:spcBef>
              <a:spcAft>
                <a:spcPts val="300"/>
              </a:spcAft>
              <a:buClr>
                <a:schemeClr val="accent1"/>
              </a:buClr>
              <a:buSzPct val="100000"/>
              <a:buFont typeface="Arial" panose="020B0604020202020204" pitchFamily="34" charset="0"/>
              <a:buChar char="■"/>
              <a:defRPr sz="1400">
                <a:solidFill>
                  <a:schemeClr val="tx1"/>
                </a:solidFill>
              </a:defRPr>
            </a:lvl4pPr>
            <a:lvl5pPr marL="630000" indent="-270000">
              <a:spcBef>
                <a:spcPts val="300"/>
              </a:spcBef>
              <a:spcAft>
                <a:spcPts val="300"/>
              </a:spcAft>
              <a:buClr>
                <a:schemeClr val="accent1"/>
              </a:buClr>
              <a:buSzPct val="100000"/>
              <a:buFont typeface="Arial" panose="020B0604020202020204" pitchFamily="34" charset="0"/>
              <a:buChar char="■"/>
              <a:defRPr sz="1400">
                <a:solidFill>
                  <a:schemeClr val="tx1"/>
                </a:solidFill>
              </a:defRPr>
            </a:lvl5pPr>
            <a:lvl6pPr marL="630000" indent="-270000">
              <a:spcBef>
                <a:spcPts val="300"/>
              </a:spcBef>
              <a:spcAft>
                <a:spcPts val="300"/>
              </a:spcAft>
              <a:buClr>
                <a:schemeClr val="accent1"/>
              </a:buClr>
              <a:buSzPct val="100000"/>
              <a:buFont typeface="Arial" panose="020B0604020202020204" pitchFamily="34" charset="0"/>
              <a:buChar char="■"/>
              <a:defRPr sz="1400">
                <a:solidFill>
                  <a:schemeClr val="tx1"/>
                </a:solidFill>
              </a:defRPr>
            </a:lvl6pPr>
            <a:lvl7pPr marL="630000" indent="-270000">
              <a:spcBef>
                <a:spcPts val="300"/>
              </a:spcBef>
              <a:spcAft>
                <a:spcPts val="300"/>
              </a:spcAft>
              <a:buClr>
                <a:schemeClr val="accent1"/>
              </a:buClr>
              <a:buSzPct val="100000"/>
              <a:buFont typeface="Arial" panose="020B0604020202020204" pitchFamily="34" charset="0"/>
              <a:buChar char="■"/>
              <a:defRPr sz="1400">
                <a:solidFill>
                  <a:schemeClr val="tx1"/>
                </a:solidFill>
              </a:defRPr>
            </a:lvl7pPr>
            <a:lvl8pPr marL="630000" indent="-270000">
              <a:spcBef>
                <a:spcPts val="300"/>
              </a:spcBef>
              <a:spcAft>
                <a:spcPts val="300"/>
              </a:spcAft>
              <a:buClr>
                <a:schemeClr val="accent1"/>
              </a:buClr>
              <a:buSzPct val="100000"/>
              <a:buFont typeface="Arial" panose="020B0604020202020204" pitchFamily="34" charset="0"/>
              <a:buChar char="■"/>
              <a:defRPr sz="1400" cap="none" baseline="0">
                <a:solidFill>
                  <a:schemeClr val="tx1"/>
                </a:solidFill>
              </a:defRPr>
            </a:lvl8pPr>
            <a:lvl9pPr marL="630000" indent="-270000">
              <a:spcBef>
                <a:spcPts val="300"/>
              </a:spcBef>
              <a:spcAft>
                <a:spcPts val="300"/>
              </a:spcAft>
              <a:buClr>
                <a:schemeClr val="accent1"/>
              </a:buClr>
              <a:buSzPct val="100000"/>
              <a:buFont typeface="Arial" panose="020B0604020202020204" pitchFamily="34" charset="0"/>
              <a:buChar char="■"/>
              <a:defRPr sz="1400" cap="none" baseline="0">
                <a:solidFill>
                  <a:schemeClr val="tx1"/>
                </a:solidFill>
              </a:defRPr>
            </a:lvl9pPr>
          </a:lstStyle>
          <a:p>
            <a:pPr lvl="0"/>
            <a:r>
              <a:rPr lang="de-DE" noProof="0" dirty="0"/>
              <a:t>Beispiel</a:t>
            </a:r>
          </a:p>
        </p:txBody>
      </p:sp>
      <p:sp>
        <p:nvSpPr>
          <p:cNvPr id="2" name="Titel 1"/>
          <p:cNvSpPr>
            <a:spLocks noGrp="1"/>
          </p:cNvSpPr>
          <p:nvPr>
            <p:ph type="title" hasCustomPrompt="1"/>
          </p:nvPr>
        </p:nvSpPr>
        <p:spPr/>
        <p:txBody>
          <a:bodyPr/>
          <a:lstStyle/>
          <a:p>
            <a:r>
              <a:rPr lang="de-DE" noProof="0" dirty="0"/>
              <a:t>Überblick</a:t>
            </a:r>
          </a:p>
        </p:txBody>
      </p:sp>
      <p:sp>
        <p:nvSpPr>
          <p:cNvPr id="3" name="TextBox 2">
            <a:extLst>
              <a:ext uri="{FF2B5EF4-FFF2-40B4-BE49-F238E27FC236}">
                <a16:creationId xmlns:a16="http://schemas.microsoft.com/office/drawing/2014/main" id="{67CFF3EC-409E-63A1-E030-5FEB5C32CFB4}"/>
              </a:ext>
            </a:extLst>
          </p:cNvPr>
          <p:cNvSpPr txBox="1"/>
          <p:nvPr userDrawn="1"/>
        </p:nvSpPr>
        <p:spPr bwMode="gray">
          <a:xfrm>
            <a:off x="8130746" y="4267200"/>
            <a:ext cx="0" cy="0"/>
          </a:xfrm>
          <a:prstGeom prst="rect">
            <a:avLst/>
          </a:prstGeom>
          <a:noFill/>
        </p:spPr>
        <p:txBody>
          <a:bodyPr wrap="none" lIns="0" tIns="0" rIns="0" bIns="0" rtlCol="0">
            <a:noAutofit/>
          </a:bodyPr>
          <a:lstStyle/>
          <a:p>
            <a:pPr marL="182563" indent="-182563">
              <a:spcBef>
                <a:spcPts val="300"/>
              </a:spcBef>
              <a:spcAft>
                <a:spcPts val="300"/>
              </a:spcAft>
              <a:buClr>
                <a:schemeClr val="accent1"/>
              </a:buClr>
              <a:buSzPct val="90000"/>
              <a:buFont typeface="Arial" panose="020B0604020202020204" pitchFamily="34" charset="0"/>
              <a:buChar char="■"/>
            </a:pPr>
            <a:endParaRPr lang="en-US" sz="1200" dirty="0" err="1"/>
          </a:p>
        </p:txBody>
      </p:sp>
    </p:spTree>
    <p:extLst>
      <p:ext uri="{BB962C8B-B14F-4D97-AF65-F5344CB8AC3E}">
        <p14:creationId xmlns:p14="http://schemas.microsoft.com/office/powerpoint/2010/main" val="3296948856"/>
      </p:ext>
    </p:extLst>
  </p:cSld>
  <p:clrMapOvr>
    <a:masterClrMapping/>
  </p:clrMapOvr>
  <p:transition spd="slow">
    <p:wipe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Titel 4"/>
          <p:cNvSpPr>
            <a:spLocks noGrp="1"/>
          </p:cNvSpPr>
          <p:nvPr>
            <p:ph type="title" hasCustomPrompt="1"/>
          </p:nvPr>
        </p:nvSpPr>
        <p:spPr/>
        <p:txBody>
          <a:bodyPr/>
          <a:lstStyle/>
          <a:p>
            <a:r>
              <a:rPr lang="de-DE" noProof="0" dirty="0"/>
              <a:t>Titel</a:t>
            </a:r>
          </a:p>
        </p:txBody>
      </p:sp>
      <p:sp>
        <p:nvSpPr>
          <p:cNvPr id="3" name="Content Placeholder 2">
            <a:extLst>
              <a:ext uri="{FF2B5EF4-FFF2-40B4-BE49-F238E27FC236}">
                <a16:creationId xmlns:a16="http://schemas.microsoft.com/office/drawing/2014/main" id="{667EA378-D654-6058-1100-7130BB18C70E}"/>
              </a:ext>
            </a:extLst>
          </p:cNvPr>
          <p:cNvSpPr>
            <a:spLocks noGrp="1"/>
          </p:cNvSpPr>
          <p:nvPr>
            <p:ph sz="quarter" idx="14"/>
          </p:nvPr>
        </p:nvSpPr>
        <p:spPr>
          <a:xfrm>
            <a:off x="358775" y="1239838"/>
            <a:ext cx="6877050" cy="3563937"/>
          </a:xfrm>
          <a:prstGeom prst="rect">
            <a:avLst/>
          </a:prstGeom>
        </p:spPr>
        <p:txBody>
          <a:bodyPr/>
          <a:lstStyle/>
          <a:p>
            <a:pPr lvl="0"/>
            <a:r>
              <a:rPr lang="de-DE" noProof="0" dirty="0"/>
              <a:t>Click </a:t>
            </a:r>
            <a:r>
              <a:rPr lang="de-DE" noProof="0" dirty="0" err="1"/>
              <a:t>to</a:t>
            </a:r>
            <a:r>
              <a:rPr lang="de-DE" noProof="0" dirty="0"/>
              <a:t> </a:t>
            </a:r>
            <a:r>
              <a:rPr lang="de-DE" noProof="0" dirty="0" err="1"/>
              <a:t>edit</a:t>
            </a:r>
            <a:r>
              <a:rPr lang="de-DE" noProof="0" dirty="0"/>
              <a:t> Master </a:t>
            </a:r>
            <a:r>
              <a:rPr lang="de-DE" noProof="0" dirty="0" err="1"/>
              <a:t>text</a:t>
            </a:r>
            <a:r>
              <a:rPr lang="de-DE" noProof="0" dirty="0"/>
              <a:t> </a:t>
            </a:r>
            <a:r>
              <a:rPr lang="de-DE" noProof="0" dirty="0" err="1"/>
              <a:t>styles</a:t>
            </a:r>
            <a:endParaRPr lang="de-DE" noProof="0" dirty="0"/>
          </a:p>
          <a:p>
            <a:pPr lvl="1"/>
            <a:r>
              <a:rPr lang="de-DE" noProof="0" dirty="0"/>
              <a:t>Second </a:t>
            </a:r>
            <a:r>
              <a:rPr lang="de-DE" noProof="0" dirty="0" err="1"/>
              <a:t>level</a:t>
            </a:r>
            <a:endParaRPr lang="de-DE" noProof="0" dirty="0"/>
          </a:p>
          <a:p>
            <a:pPr lvl="2"/>
            <a:r>
              <a:rPr lang="de-DE" noProof="0" dirty="0"/>
              <a:t>Third </a:t>
            </a:r>
            <a:r>
              <a:rPr lang="de-DE" noProof="0" dirty="0" err="1"/>
              <a:t>level</a:t>
            </a:r>
            <a:endParaRPr lang="de-DE" noProof="0" dirty="0"/>
          </a:p>
          <a:p>
            <a:pPr lvl="3"/>
            <a:r>
              <a:rPr lang="de-DE" noProof="0" dirty="0" err="1"/>
              <a:t>Fourth</a:t>
            </a:r>
            <a:r>
              <a:rPr lang="de-DE" noProof="0" dirty="0"/>
              <a:t> </a:t>
            </a:r>
            <a:r>
              <a:rPr lang="de-DE" noProof="0" dirty="0" err="1"/>
              <a:t>level</a:t>
            </a:r>
            <a:endParaRPr lang="de-DE" noProof="0" dirty="0"/>
          </a:p>
          <a:p>
            <a:pPr lvl="4"/>
            <a:r>
              <a:rPr lang="de-DE" noProof="0" dirty="0" err="1"/>
              <a:t>Fifth</a:t>
            </a:r>
            <a:r>
              <a:rPr lang="de-DE" noProof="0" dirty="0"/>
              <a:t> </a:t>
            </a:r>
            <a:r>
              <a:rPr lang="de-DE" noProof="0" dirty="0" err="1"/>
              <a:t>level</a:t>
            </a:r>
            <a:endParaRPr lang="de-DE" noProof="0" dirty="0"/>
          </a:p>
        </p:txBody>
      </p:sp>
    </p:spTree>
    <p:extLst>
      <p:ext uri="{BB962C8B-B14F-4D97-AF65-F5344CB8AC3E}">
        <p14:creationId xmlns:p14="http://schemas.microsoft.com/office/powerpoint/2010/main" val="44627540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Bullet Points)">
    <p:spTree>
      <p:nvGrpSpPr>
        <p:cNvPr id="1" name=""/>
        <p:cNvGrpSpPr/>
        <p:nvPr/>
      </p:nvGrpSpPr>
      <p:grpSpPr>
        <a:xfrm>
          <a:off x="0" y="0"/>
          <a:ext cx="0" cy="0"/>
          <a:chOff x="0" y="0"/>
          <a:chExt cx="0" cy="0"/>
        </a:xfrm>
      </p:grpSpPr>
      <p:sp>
        <p:nvSpPr>
          <p:cNvPr id="11" name="Text Placeholder 10"/>
          <p:cNvSpPr>
            <a:spLocks noGrp="1"/>
          </p:cNvSpPr>
          <p:nvPr>
            <p:ph type="body" sz="quarter" idx="13"/>
          </p:nvPr>
        </p:nvSpPr>
        <p:spPr bwMode="gray">
          <a:xfrm>
            <a:off x="358776" y="1239837"/>
            <a:ext cx="6877051" cy="3563938"/>
          </a:xfrm>
          <a:prstGeom prst="rect">
            <a:avLst/>
          </a:prstGeom>
        </p:spPr>
        <p:txBody>
          <a:bodyPr/>
          <a:lstStyle>
            <a:lvl1pPr marL="268288" indent="-268288">
              <a:buClr>
                <a:schemeClr val="accent1"/>
              </a:buClr>
              <a:buSzPct val="80000"/>
              <a:buFont typeface="Arial" panose="020B0604020202020204" pitchFamily="34" charset="0"/>
              <a:buChar char="■"/>
              <a:defRPr baseline="0"/>
            </a:lvl1pPr>
            <a:lvl2pPr marL="536575" indent="-268288">
              <a:buSzPct val="80000"/>
              <a:buFont typeface="Arial" panose="020B0604020202020204" pitchFamily="34" charset="0"/>
              <a:buChar char="□"/>
              <a:defRPr/>
            </a:lvl2pPr>
            <a:lvl3pPr marL="806450" indent="-269875">
              <a:buFont typeface="Arial" panose="020B0604020202020204" pitchFamily="34" charset="0"/>
              <a:buChar char="–"/>
              <a:defRPr/>
            </a:lvl3pPr>
            <a:lvl4pPr marL="270000" indent="-270000">
              <a:buFont typeface="+mj-lt"/>
              <a:buAutoNum type="arabicPeriod"/>
              <a:defRPr/>
            </a:lvl4pPr>
            <a:lvl5pPr marL="540000" indent="-270000">
              <a:buFont typeface="+mj-lt"/>
              <a:buAutoNum type="alphaLcParenR"/>
              <a:defRPr/>
            </a:lvl5pPr>
            <a:lvl6pPr marL="0" indent="0">
              <a:spcBef>
                <a:spcPts val="400"/>
              </a:spcBef>
              <a:spcAft>
                <a:spcPts val="400"/>
              </a:spcAft>
              <a:buNone/>
              <a:defRPr sz="1600" cap="all" baseline="0">
                <a:solidFill>
                  <a:schemeClr val="accent1"/>
                </a:solidFill>
              </a:defRPr>
            </a:lvl6pPr>
            <a:lvl7pPr>
              <a:defRPr/>
            </a:lvl7pPr>
            <a:lvl8pPr>
              <a:defRPr/>
            </a:lvl8pPr>
          </a:lstStyle>
          <a:p>
            <a:pPr lvl="0"/>
            <a:r>
              <a:rPr lang="de-DE" noProof="0" dirty="0"/>
              <a:t>Click </a:t>
            </a:r>
            <a:r>
              <a:rPr lang="de-DE" noProof="0" dirty="0" err="1"/>
              <a:t>to</a:t>
            </a:r>
            <a:r>
              <a:rPr lang="de-DE" noProof="0" dirty="0"/>
              <a:t> </a:t>
            </a:r>
            <a:r>
              <a:rPr lang="de-DE" noProof="0" dirty="0" err="1"/>
              <a:t>edit</a:t>
            </a:r>
            <a:r>
              <a:rPr lang="de-DE" noProof="0" dirty="0"/>
              <a:t> Master </a:t>
            </a:r>
            <a:r>
              <a:rPr lang="de-DE" noProof="0" dirty="0" err="1"/>
              <a:t>text</a:t>
            </a:r>
            <a:r>
              <a:rPr lang="de-DE" noProof="0" dirty="0"/>
              <a:t> </a:t>
            </a:r>
            <a:r>
              <a:rPr lang="de-DE" noProof="0" dirty="0" err="1"/>
              <a:t>styles</a:t>
            </a:r>
            <a:endParaRPr lang="de-DE" noProof="0" dirty="0"/>
          </a:p>
          <a:p>
            <a:pPr lvl="1"/>
            <a:r>
              <a:rPr lang="de-DE" noProof="0" dirty="0"/>
              <a:t>Second </a:t>
            </a:r>
            <a:r>
              <a:rPr lang="de-DE" noProof="0" dirty="0" err="1"/>
              <a:t>level</a:t>
            </a:r>
            <a:endParaRPr lang="de-DE" noProof="0" dirty="0"/>
          </a:p>
          <a:p>
            <a:pPr lvl="2"/>
            <a:r>
              <a:rPr lang="de-DE" noProof="0" dirty="0"/>
              <a:t>Third </a:t>
            </a:r>
            <a:r>
              <a:rPr lang="de-DE" noProof="0" dirty="0" err="1"/>
              <a:t>level</a:t>
            </a:r>
            <a:endParaRPr lang="de-DE" noProof="0" dirty="0"/>
          </a:p>
          <a:p>
            <a:pPr lvl="3"/>
            <a:r>
              <a:rPr lang="de-DE" noProof="0" dirty="0" err="1"/>
              <a:t>Fourth</a:t>
            </a:r>
            <a:r>
              <a:rPr lang="de-DE" noProof="0" dirty="0"/>
              <a:t> </a:t>
            </a:r>
            <a:r>
              <a:rPr lang="de-DE" noProof="0" dirty="0" err="1"/>
              <a:t>level</a:t>
            </a:r>
            <a:endParaRPr lang="de-DE" noProof="0" dirty="0"/>
          </a:p>
          <a:p>
            <a:pPr lvl="4"/>
            <a:r>
              <a:rPr lang="de-DE" noProof="0" dirty="0" err="1"/>
              <a:t>Fifth</a:t>
            </a:r>
            <a:r>
              <a:rPr lang="de-DE" noProof="0" dirty="0"/>
              <a:t> </a:t>
            </a:r>
            <a:r>
              <a:rPr lang="de-DE" noProof="0" dirty="0" err="1"/>
              <a:t>level</a:t>
            </a:r>
            <a:endParaRPr lang="de-DE" noProof="0" dirty="0"/>
          </a:p>
        </p:txBody>
      </p:sp>
      <p:sp>
        <p:nvSpPr>
          <p:cNvPr id="5" name="Titel 4"/>
          <p:cNvSpPr>
            <a:spLocks noGrp="1"/>
          </p:cNvSpPr>
          <p:nvPr>
            <p:ph type="title" hasCustomPrompt="1"/>
          </p:nvPr>
        </p:nvSpPr>
        <p:spPr/>
        <p:txBody>
          <a:bodyPr/>
          <a:lstStyle/>
          <a:p>
            <a:r>
              <a:rPr lang="de-DE" noProof="0" dirty="0"/>
              <a:t>Titel</a:t>
            </a:r>
          </a:p>
        </p:txBody>
      </p:sp>
    </p:spTree>
    <p:extLst>
      <p:ext uri="{BB962C8B-B14F-4D97-AF65-F5344CB8AC3E}">
        <p14:creationId xmlns:p14="http://schemas.microsoft.com/office/powerpoint/2010/main" val="3481075343"/>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s (Text)">
    <p:spTree>
      <p:nvGrpSpPr>
        <p:cNvPr id="1" name=""/>
        <p:cNvGrpSpPr/>
        <p:nvPr/>
      </p:nvGrpSpPr>
      <p:grpSpPr>
        <a:xfrm>
          <a:off x="0" y="0"/>
          <a:ext cx="0" cy="0"/>
          <a:chOff x="0" y="0"/>
          <a:chExt cx="0" cy="0"/>
        </a:xfrm>
      </p:grpSpPr>
      <p:sp>
        <p:nvSpPr>
          <p:cNvPr id="6" name="Titel 5"/>
          <p:cNvSpPr>
            <a:spLocks noGrp="1"/>
          </p:cNvSpPr>
          <p:nvPr>
            <p:ph type="title" hasCustomPrompt="1"/>
          </p:nvPr>
        </p:nvSpPr>
        <p:spPr/>
        <p:txBody>
          <a:bodyPr/>
          <a:lstStyle/>
          <a:p>
            <a:r>
              <a:rPr lang="de-DE" noProof="0" dirty="0"/>
              <a:t>Titel</a:t>
            </a:r>
          </a:p>
        </p:txBody>
      </p:sp>
      <p:sp>
        <p:nvSpPr>
          <p:cNvPr id="2" name="Text Placeholder 10">
            <a:extLst>
              <a:ext uri="{FF2B5EF4-FFF2-40B4-BE49-F238E27FC236}">
                <a16:creationId xmlns:a16="http://schemas.microsoft.com/office/drawing/2014/main" id="{C2384B77-A60D-2E26-15E3-207400B24A9D}"/>
              </a:ext>
            </a:extLst>
          </p:cNvPr>
          <p:cNvSpPr>
            <a:spLocks noGrp="1"/>
          </p:cNvSpPr>
          <p:nvPr>
            <p:ph type="body" sz="quarter" idx="15"/>
          </p:nvPr>
        </p:nvSpPr>
        <p:spPr bwMode="gray">
          <a:xfrm>
            <a:off x="358777" y="1239837"/>
            <a:ext cx="3349624" cy="3563938"/>
          </a:xfrm>
          <a:prstGeom prst="rect">
            <a:avLst/>
          </a:prstGeom>
        </p:spPr>
        <p:txBody>
          <a:bodyPr/>
          <a:lstStyle>
            <a:lvl1pPr marL="268288" indent="-268288">
              <a:buClr>
                <a:schemeClr val="accent1"/>
              </a:buClr>
              <a:buSzPct val="80000"/>
              <a:buFont typeface="Arial" panose="020B0604020202020204" pitchFamily="34" charset="0"/>
              <a:buChar char="■"/>
              <a:defRPr baseline="0"/>
            </a:lvl1pPr>
            <a:lvl2pPr marL="536575" indent="-268288">
              <a:buSzPct val="80000"/>
              <a:buFont typeface="Arial" panose="020B0604020202020204" pitchFamily="34" charset="0"/>
              <a:buChar char="□"/>
              <a:defRPr/>
            </a:lvl2pPr>
            <a:lvl3pPr marL="806450" indent="-269875">
              <a:buFont typeface="Arial" panose="020B0604020202020204" pitchFamily="34" charset="0"/>
              <a:buChar char="–"/>
              <a:defRPr/>
            </a:lvl3pPr>
            <a:lvl4pPr marL="270000" indent="-270000">
              <a:buFont typeface="+mj-lt"/>
              <a:buAutoNum type="arabicPeriod"/>
              <a:defRPr/>
            </a:lvl4pPr>
            <a:lvl5pPr marL="540000" indent="-270000">
              <a:buFont typeface="+mj-lt"/>
              <a:buAutoNum type="alphaLcParenR"/>
              <a:defRPr/>
            </a:lvl5pPr>
            <a:lvl6pPr marL="0" indent="0">
              <a:spcBef>
                <a:spcPts val="400"/>
              </a:spcBef>
              <a:spcAft>
                <a:spcPts val="400"/>
              </a:spcAft>
              <a:buNone/>
              <a:defRPr sz="1600" cap="all" baseline="0">
                <a:solidFill>
                  <a:schemeClr val="accent1"/>
                </a:solidFill>
              </a:defRPr>
            </a:lvl6pPr>
            <a:lvl7pPr>
              <a:defRPr/>
            </a:lvl7pPr>
            <a:lvl8pPr>
              <a:defRPr/>
            </a:lvl8pPr>
          </a:lstStyle>
          <a:p>
            <a:pPr lvl="0"/>
            <a:r>
              <a:rPr lang="de-DE" noProof="0" dirty="0"/>
              <a:t>Click </a:t>
            </a:r>
            <a:r>
              <a:rPr lang="de-DE" noProof="0" dirty="0" err="1"/>
              <a:t>to</a:t>
            </a:r>
            <a:r>
              <a:rPr lang="de-DE" noProof="0" dirty="0"/>
              <a:t> </a:t>
            </a:r>
            <a:r>
              <a:rPr lang="de-DE" noProof="0" dirty="0" err="1"/>
              <a:t>edit</a:t>
            </a:r>
            <a:r>
              <a:rPr lang="de-DE" noProof="0" dirty="0"/>
              <a:t> Master </a:t>
            </a:r>
            <a:r>
              <a:rPr lang="de-DE" noProof="0" dirty="0" err="1"/>
              <a:t>text</a:t>
            </a:r>
            <a:r>
              <a:rPr lang="de-DE" noProof="0" dirty="0"/>
              <a:t> </a:t>
            </a:r>
            <a:r>
              <a:rPr lang="de-DE" noProof="0" dirty="0" err="1"/>
              <a:t>styles</a:t>
            </a:r>
            <a:endParaRPr lang="de-DE" noProof="0" dirty="0"/>
          </a:p>
          <a:p>
            <a:pPr lvl="1"/>
            <a:r>
              <a:rPr lang="de-DE" noProof="0" dirty="0"/>
              <a:t>Second </a:t>
            </a:r>
            <a:r>
              <a:rPr lang="de-DE" noProof="0" dirty="0" err="1"/>
              <a:t>level</a:t>
            </a:r>
            <a:endParaRPr lang="de-DE" noProof="0" dirty="0"/>
          </a:p>
          <a:p>
            <a:pPr lvl="2"/>
            <a:r>
              <a:rPr lang="de-DE" noProof="0" dirty="0"/>
              <a:t>Third </a:t>
            </a:r>
            <a:r>
              <a:rPr lang="de-DE" noProof="0" dirty="0" err="1"/>
              <a:t>level</a:t>
            </a:r>
            <a:endParaRPr lang="de-DE" noProof="0" dirty="0"/>
          </a:p>
          <a:p>
            <a:pPr lvl="3"/>
            <a:r>
              <a:rPr lang="de-DE" noProof="0" dirty="0" err="1"/>
              <a:t>Fourth</a:t>
            </a:r>
            <a:r>
              <a:rPr lang="de-DE" noProof="0" dirty="0"/>
              <a:t> </a:t>
            </a:r>
            <a:r>
              <a:rPr lang="de-DE" noProof="0" dirty="0" err="1"/>
              <a:t>level</a:t>
            </a:r>
            <a:endParaRPr lang="de-DE" noProof="0" dirty="0"/>
          </a:p>
          <a:p>
            <a:pPr lvl="4"/>
            <a:r>
              <a:rPr lang="de-DE" noProof="0" dirty="0" err="1"/>
              <a:t>Fifth</a:t>
            </a:r>
            <a:r>
              <a:rPr lang="de-DE" noProof="0" dirty="0"/>
              <a:t> </a:t>
            </a:r>
            <a:r>
              <a:rPr lang="de-DE" noProof="0" dirty="0" err="1"/>
              <a:t>level</a:t>
            </a:r>
            <a:endParaRPr lang="de-DE" noProof="0" dirty="0"/>
          </a:p>
        </p:txBody>
      </p:sp>
      <p:sp>
        <p:nvSpPr>
          <p:cNvPr id="3" name="Text Placeholder 10">
            <a:extLst>
              <a:ext uri="{FF2B5EF4-FFF2-40B4-BE49-F238E27FC236}">
                <a16:creationId xmlns:a16="http://schemas.microsoft.com/office/drawing/2014/main" id="{078C676C-DB7C-A16F-DE7B-260DE2FD493A}"/>
              </a:ext>
            </a:extLst>
          </p:cNvPr>
          <p:cNvSpPr>
            <a:spLocks noGrp="1"/>
          </p:cNvSpPr>
          <p:nvPr>
            <p:ph type="body" sz="quarter" idx="16"/>
          </p:nvPr>
        </p:nvSpPr>
        <p:spPr bwMode="gray">
          <a:xfrm>
            <a:off x="3886202" y="1232126"/>
            <a:ext cx="3349624" cy="3563938"/>
          </a:xfrm>
          <a:prstGeom prst="rect">
            <a:avLst/>
          </a:prstGeom>
        </p:spPr>
        <p:txBody>
          <a:bodyPr/>
          <a:lstStyle>
            <a:lvl1pPr marL="268288" indent="-268288">
              <a:buClr>
                <a:schemeClr val="accent1"/>
              </a:buClr>
              <a:buSzPct val="80000"/>
              <a:buFont typeface="Arial" panose="020B0604020202020204" pitchFamily="34" charset="0"/>
              <a:buChar char="■"/>
              <a:defRPr baseline="0"/>
            </a:lvl1pPr>
            <a:lvl2pPr marL="536575" indent="-268288">
              <a:buSzPct val="80000"/>
              <a:buFont typeface="Arial" panose="020B0604020202020204" pitchFamily="34" charset="0"/>
              <a:buChar char="□"/>
              <a:defRPr/>
            </a:lvl2pPr>
            <a:lvl3pPr marL="806450" indent="-269875">
              <a:buFont typeface="Arial" panose="020B0604020202020204" pitchFamily="34" charset="0"/>
              <a:buChar char="–"/>
              <a:defRPr/>
            </a:lvl3pPr>
            <a:lvl4pPr marL="270000" indent="-270000">
              <a:buFont typeface="+mj-lt"/>
              <a:buAutoNum type="arabicPeriod"/>
              <a:defRPr/>
            </a:lvl4pPr>
            <a:lvl5pPr marL="540000" indent="-270000">
              <a:buFont typeface="+mj-lt"/>
              <a:buAutoNum type="alphaLcParenR"/>
              <a:defRPr/>
            </a:lvl5pPr>
            <a:lvl6pPr marL="0" indent="0">
              <a:spcBef>
                <a:spcPts val="400"/>
              </a:spcBef>
              <a:spcAft>
                <a:spcPts val="400"/>
              </a:spcAft>
              <a:buNone/>
              <a:defRPr sz="1600" cap="all" baseline="0">
                <a:solidFill>
                  <a:schemeClr val="accent1"/>
                </a:solidFill>
              </a:defRPr>
            </a:lvl6pPr>
            <a:lvl7pPr>
              <a:defRPr/>
            </a:lvl7pPr>
            <a:lvl8pPr>
              <a:defRPr/>
            </a:lvl8pPr>
          </a:lstStyle>
          <a:p>
            <a:pPr lvl="0"/>
            <a:r>
              <a:rPr lang="de-DE" noProof="0" dirty="0"/>
              <a:t>Click </a:t>
            </a:r>
            <a:r>
              <a:rPr lang="de-DE" noProof="0" dirty="0" err="1"/>
              <a:t>to</a:t>
            </a:r>
            <a:r>
              <a:rPr lang="de-DE" noProof="0" dirty="0"/>
              <a:t> </a:t>
            </a:r>
            <a:r>
              <a:rPr lang="de-DE" noProof="0" dirty="0" err="1"/>
              <a:t>edit</a:t>
            </a:r>
            <a:r>
              <a:rPr lang="de-DE" noProof="0" dirty="0"/>
              <a:t> Master </a:t>
            </a:r>
            <a:r>
              <a:rPr lang="de-DE" noProof="0" dirty="0" err="1"/>
              <a:t>text</a:t>
            </a:r>
            <a:r>
              <a:rPr lang="de-DE" noProof="0" dirty="0"/>
              <a:t> </a:t>
            </a:r>
            <a:r>
              <a:rPr lang="de-DE" noProof="0" dirty="0" err="1"/>
              <a:t>styles</a:t>
            </a:r>
            <a:endParaRPr lang="de-DE" noProof="0" dirty="0"/>
          </a:p>
          <a:p>
            <a:pPr lvl="1"/>
            <a:r>
              <a:rPr lang="de-DE" noProof="0" dirty="0"/>
              <a:t>Second </a:t>
            </a:r>
            <a:r>
              <a:rPr lang="de-DE" noProof="0" dirty="0" err="1"/>
              <a:t>level</a:t>
            </a:r>
            <a:endParaRPr lang="de-DE" noProof="0" dirty="0"/>
          </a:p>
          <a:p>
            <a:pPr lvl="2"/>
            <a:r>
              <a:rPr lang="de-DE" noProof="0" dirty="0"/>
              <a:t>Third </a:t>
            </a:r>
            <a:r>
              <a:rPr lang="de-DE" noProof="0" dirty="0" err="1"/>
              <a:t>level</a:t>
            </a:r>
            <a:endParaRPr lang="de-DE" noProof="0" dirty="0"/>
          </a:p>
          <a:p>
            <a:pPr lvl="3"/>
            <a:r>
              <a:rPr lang="de-DE" noProof="0" dirty="0" err="1"/>
              <a:t>Fourth</a:t>
            </a:r>
            <a:r>
              <a:rPr lang="de-DE" noProof="0" dirty="0"/>
              <a:t> </a:t>
            </a:r>
            <a:r>
              <a:rPr lang="de-DE" noProof="0" dirty="0" err="1"/>
              <a:t>level</a:t>
            </a:r>
            <a:endParaRPr lang="de-DE" noProof="0" dirty="0"/>
          </a:p>
          <a:p>
            <a:pPr lvl="4"/>
            <a:r>
              <a:rPr lang="de-DE" noProof="0" dirty="0" err="1"/>
              <a:t>Fifth</a:t>
            </a:r>
            <a:r>
              <a:rPr lang="de-DE" noProof="0" dirty="0"/>
              <a:t> </a:t>
            </a:r>
            <a:r>
              <a:rPr lang="de-DE" noProof="0" dirty="0" err="1"/>
              <a:t>level</a:t>
            </a:r>
            <a:endParaRPr lang="de-DE" noProof="0" dirty="0"/>
          </a:p>
        </p:txBody>
      </p:sp>
    </p:spTree>
    <p:extLst>
      <p:ext uri="{BB962C8B-B14F-4D97-AF65-F5344CB8AC3E}">
        <p14:creationId xmlns:p14="http://schemas.microsoft.com/office/powerpoint/2010/main" val="3066185237"/>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Picture">
    <p:bg bwMode="gray">
      <p:bgRef idx="1001">
        <a:schemeClr val="bg1"/>
      </p:bgRef>
    </p:bg>
    <p:spTree>
      <p:nvGrpSpPr>
        <p:cNvPr id="1" name=""/>
        <p:cNvGrpSpPr/>
        <p:nvPr/>
      </p:nvGrpSpPr>
      <p:grpSpPr>
        <a:xfrm>
          <a:off x="0" y="0"/>
          <a:ext cx="0" cy="0"/>
          <a:chOff x="0" y="0"/>
          <a:chExt cx="0" cy="0"/>
        </a:xfrm>
      </p:grpSpPr>
      <p:sp>
        <p:nvSpPr>
          <p:cNvPr id="4" name="Picture Placeholder 3"/>
          <p:cNvSpPr>
            <a:spLocks noGrp="1"/>
          </p:cNvSpPr>
          <p:nvPr>
            <p:ph type="pic" sz="quarter" idx="14" hasCustomPrompt="1"/>
          </p:nvPr>
        </p:nvSpPr>
        <p:spPr bwMode="gray">
          <a:xfrm>
            <a:off x="179386" y="1239838"/>
            <a:ext cx="7056441" cy="3563937"/>
          </a:xfrm>
          <a:prstGeom prst="rect">
            <a:avLst/>
          </a:prstGeom>
          <a:noFill/>
        </p:spPr>
        <p:txBody>
          <a:bodyPr anchor="ctr"/>
          <a:lstStyle>
            <a:lvl1pPr algn="ctr">
              <a:defRPr i="1"/>
            </a:lvl1pPr>
          </a:lstStyle>
          <a:p>
            <a:r>
              <a:rPr lang="en-US" noProof="0" dirty="0"/>
              <a:t>Insert </a:t>
            </a:r>
            <a:r>
              <a:rPr lang="de-DE" noProof="0" dirty="0" err="1"/>
              <a:t>picture</a:t>
            </a:r>
            <a:r>
              <a:rPr lang="en-US" noProof="0" dirty="0"/>
              <a:t> by </a:t>
            </a:r>
            <a:br>
              <a:rPr lang="en-US" noProof="0" dirty="0"/>
            </a:br>
            <a:r>
              <a:rPr lang="en-US" noProof="0" dirty="0"/>
              <a:t>clicking the icon</a:t>
            </a:r>
          </a:p>
          <a:p>
            <a:endParaRPr lang="en-US" noProof="0" dirty="0"/>
          </a:p>
          <a:p>
            <a:endParaRPr lang="en-US" noProof="0" dirty="0"/>
          </a:p>
          <a:p>
            <a:endParaRPr lang="en-US" noProof="0" dirty="0"/>
          </a:p>
          <a:p>
            <a:endParaRPr lang="en-US" noProof="0" dirty="0"/>
          </a:p>
        </p:txBody>
      </p:sp>
      <p:sp>
        <p:nvSpPr>
          <p:cNvPr id="7" name="Titel 6"/>
          <p:cNvSpPr>
            <a:spLocks noGrp="1"/>
          </p:cNvSpPr>
          <p:nvPr>
            <p:ph type="title" hasCustomPrompt="1"/>
          </p:nvPr>
        </p:nvSpPr>
        <p:spPr/>
        <p:txBody>
          <a:bodyPr/>
          <a:lstStyle/>
          <a:p>
            <a:r>
              <a:rPr lang="de-DE" noProof="0" dirty="0"/>
              <a:t>Titel</a:t>
            </a:r>
          </a:p>
        </p:txBody>
      </p:sp>
    </p:spTree>
    <p:extLst>
      <p:ext uri="{BB962C8B-B14F-4D97-AF65-F5344CB8AC3E}">
        <p14:creationId xmlns:p14="http://schemas.microsoft.com/office/powerpoint/2010/main" val="1025316029"/>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k">
    <p:bg bwMode="gray">
      <p:bgRef idx="1001">
        <a:schemeClr val="bg1"/>
      </p:bgRef>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9A5AB30-E2C7-E7CF-C1E7-8CCE9089AB71}"/>
              </a:ext>
            </a:extLst>
          </p:cNvPr>
          <p:cNvSpPr/>
          <p:nvPr userDrawn="1"/>
        </p:nvSpPr>
        <p:spPr bwMode="gray">
          <a:xfrm>
            <a:off x="107505" y="1"/>
            <a:ext cx="7380820" cy="11675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Picture Placeholder 3"/>
          <p:cNvSpPr>
            <a:spLocks noGrp="1"/>
          </p:cNvSpPr>
          <p:nvPr>
            <p:ph type="pic" sz="quarter" idx="14" hasCustomPrompt="1"/>
          </p:nvPr>
        </p:nvSpPr>
        <p:spPr bwMode="gray">
          <a:xfrm>
            <a:off x="179386" y="339502"/>
            <a:ext cx="7056441" cy="4464273"/>
          </a:xfrm>
          <a:prstGeom prst="rect">
            <a:avLst/>
          </a:prstGeom>
          <a:noFill/>
        </p:spPr>
        <p:txBody>
          <a:bodyPr anchor="ctr"/>
          <a:lstStyle>
            <a:lvl1pPr algn="ctr">
              <a:defRPr i="1"/>
            </a:lvl1pPr>
          </a:lstStyle>
          <a:p>
            <a:r>
              <a:rPr lang="en-US" noProof="0" dirty="0"/>
              <a:t>Insert picture by </a:t>
            </a:r>
            <a:br>
              <a:rPr lang="en-US" noProof="0" dirty="0"/>
            </a:br>
            <a:r>
              <a:rPr lang="en-US" noProof="0" dirty="0"/>
              <a:t>clicking the icon</a:t>
            </a:r>
          </a:p>
          <a:p>
            <a:endParaRPr lang="en-US" noProof="0" dirty="0"/>
          </a:p>
          <a:p>
            <a:endParaRPr lang="en-US" noProof="0" dirty="0"/>
          </a:p>
          <a:p>
            <a:endParaRPr lang="en-US" noProof="0" dirty="0"/>
          </a:p>
          <a:p>
            <a:endParaRPr lang="en-US" noProof="0" dirty="0"/>
          </a:p>
        </p:txBody>
      </p:sp>
    </p:spTree>
    <p:extLst>
      <p:ext uri="{BB962C8B-B14F-4D97-AF65-F5344CB8AC3E}">
        <p14:creationId xmlns:p14="http://schemas.microsoft.com/office/powerpoint/2010/main" val="91015753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1" name="Rectangle 20"/>
          <p:cNvSpPr/>
          <p:nvPr userDrawn="1"/>
        </p:nvSpPr>
        <p:spPr bwMode="gray">
          <a:xfrm>
            <a:off x="179389" y="2932113"/>
            <a:ext cx="8601075" cy="205263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4" name="Rectangle 13"/>
          <p:cNvSpPr/>
          <p:nvPr userDrawn="1"/>
        </p:nvSpPr>
        <p:spPr bwMode="gray">
          <a:xfrm>
            <a:off x="107504" y="1"/>
            <a:ext cx="7309295" cy="11675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p:cNvSpPr>
            <a:spLocks noGrp="1"/>
          </p:cNvSpPr>
          <p:nvPr>
            <p:ph type="ctrTitle" hasCustomPrompt="1"/>
          </p:nvPr>
        </p:nvSpPr>
        <p:spPr bwMode="gray">
          <a:xfrm>
            <a:off x="358775" y="2932113"/>
            <a:ext cx="8421685" cy="1871663"/>
          </a:xfrm>
          <a:solidFill>
            <a:srgbClr val="DD640C"/>
          </a:solidFill>
        </p:spPr>
        <p:txBody>
          <a:bodyPr lIns="108000" tIns="252000" rIns="108000" bIns="252000" anchor="ctr" anchorCtr="0"/>
          <a:lstStyle>
            <a:lvl1pPr algn="ctr">
              <a:defRPr sz="2400">
                <a:solidFill>
                  <a:schemeClr val="bg1"/>
                </a:solidFill>
              </a:defRPr>
            </a:lvl1pPr>
          </a:lstStyle>
          <a:p>
            <a:r>
              <a:rPr lang="de-DE" noProof="0" dirty="0"/>
              <a:t>Maximal zwei Zeilen</a:t>
            </a:r>
          </a:p>
        </p:txBody>
      </p:sp>
      <p:sp>
        <p:nvSpPr>
          <p:cNvPr id="11" name="Rectangle 10"/>
          <p:cNvSpPr/>
          <p:nvPr userDrawn="1"/>
        </p:nvSpPr>
        <p:spPr bwMode="gray">
          <a:xfrm>
            <a:off x="358776" y="2751932"/>
            <a:ext cx="8605836" cy="18018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2" name="Rectangle 11"/>
          <p:cNvSpPr/>
          <p:nvPr userDrawn="1"/>
        </p:nvSpPr>
        <p:spPr bwMode="gray">
          <a:xfrm>
            <a:off x="8780464" y="2934376"/>
            <a:ext cx="184149" cy="18694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Tree>
    <p:extLst>
      <p:ext uri="{BB962C8B-B14F-4D97-AF65-F5344CB8AC3E}">
        <p14:creationId xmlns:p14="http://schemas.microsoft.com/office/powerpoint/2010/main" val="3411182617"/>
      </p:ext>
    </p:extLst>
  </p:cSld>
  <p:clrMapOvr>
    <a:masterClrMapping/>
  </p:clrMapOvr>
  <p:transition spd="slow">
    <p:wipe dir="d"/>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051" name="Rectangle 2050"/>
          <p:cNvSpPr/>
          <p:nvPr/>
        </p:nvSpPr>
        <p:spPr bwMode="gray">
          <a:xfrm>
            <a:off x="177170" y="1"/>
            <a:ext cx="7238834" cy="10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noProof="0" dirty="0"/>
          </a:p>
        </p:txBody>
      </p:sp>
      <p:sp>
        <p:nvSpPr>
          <p:cNvPr id="2" name="Title Placeholder 1"/>
          <p:cNvSpPr>
            <a:spLocks noGrp="1"/>
          </p:cNvSpPr>
          <p:nvPr>
            <p:ph type="title"/>
          </p:nvPr>
        </p:nvSpPr>
        <p:spPr bwMode="gray">
          <a:xfrm>
            <a:off x="358776" y="108001"/>
            <a:ext cx="6877051" cy="927588"/>
          </a:xfrm>
          <a:prstGeom prst="rect">
            <a:avLst/>
          </a:prstGeom>
        </p:spPr>
        <p:txBody>
          <a:bodyPr vert="horz" lIns="0" tIns="0" rIns="0" bIns="180000" rtlCol="0" anchor="b" anchorCtr="0">
            <a:noAutofit/>
          </a:bodyPr>
          <a:lstStyle/>
          <a:p>
            <a:r>
              <a:rPr lang="de-DE" noProof="0" dirty="0"/>
              <a:t>Write </a:t>
            </a:r>
            <a:r>
              <a:rPr lang="de-DE" noProof="0" dirty="0" err="1"/>
              <a:t>your</a:t>
            </a:r>
            <a:r>
              <a:rPr lang="de-DE" noProof="0" dirty="0"/>
              <a:t> title</a:t>
            </a:r>
            <a:br>
              <a:rPr lang="de-DE" noProof="0" dirty="0"/>
            </a:br>
            <a:r>
              <a:rPr lang="de-DE" noProof="0" dirty="0"/>
              <a:t>- maximum 2 </a:t>
            </a:r>
            <a:r>
              <a:rPr lang="de-DE" noProof="0" dirty="0" err="1"/>
              <a:t>lines</a:t>
            </a:r>
            <a:endParaRPr lang="de-DE" noProof="0" dirty="0"/>
          </a:p>
        </p:txBody>
      </p:sp>
      <p:grpSp>
        <p:nvGrpSpPr>
          <p:cNvPr id="23" name="Group 22"/>
          <p:cNvGrpSpPr/>
          <p:nvPr/>
        </p:nvGrpSpPr>
        <p:grpSpPr bwMode="gray">
          <a:xfrm>
            <a:off x="-101695" y="1055849"/>
            <a:ext cx="99454" cy="3924294"/>
            <a:chOff x="-101696" y="1055849"/>
            <a:chExt cx="99454" cy="3924294"/>
          </a:xfrm>
        </p:grpSpPr>
        <p:cxnSp>
          <p:nvCxnSpPr>
            <p:cNvPr id="22" name="Straight Connector 21"/>
            <p:cNvCxnSpPr/>
            <p:nvPr userDrawn="1"/>
          </p:nvCxnSpPr>
          <p:spPr bwMode="gray">
            <a:xfrm>
              <a:off x="-101696" y="1055849"/>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userDrawn="1"/>
          </p:nvCxnSpPr>
          <p:spPr bwMode="gray">
            <a:xfrm>
              <a:off x="-101696" y="1236027"/>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userDrawn="1"/>
          </p:nvCxnSpPr>
          <p:spPr bwMode="gray">
            <a:xfrm>
              <a:off x="-101696" y="292830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userDrawn="1"/>
          </p:nvCxnSpPr>
          <p:spPr bwMode="gray">
            <a:xfrm>
              <a:off x="-101696" y="3108481"/>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userDrawn="1"/>
          </p:nvCxnSpPr>
          <p:spPr bwMode="gray">
            <a:xfrm>
              <a:off x="-74242" y="4799965"/>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userDrawn="1"/>
          </p:nvCxnSpPr>
          <p:spPr bwMode="gray">
            <a:xfrm>
              <a:off x="-74242" y="498014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0" name="Group 29"/>
          <p:cNvGrpSpPr/>
          <p:nvPr/>
        </p:nvGrpSpPr>
        <p:grpSpPr bwMode="gray">
          <a:xfrm>
            <a:off x="9156605" y="1055849"/>
            <a:ext cx="99454" cy="3924294"/>
            <a:chOff x="-101696" y="1055849"/>
            <a:chExt cx="99454" cy="3924294"/>
          </a:xfrm>
        </p:grpSpPr>
        <p:cxnSp>
          <p:nvCxnSpPr>
            <p:cNvPr id="31" name="Straight Connector 30"/>
            <p:cNvCxnSpPr/>
            <p:nvPr userDrawn="1"/>
          </p:nvCxnSpPr>
          <p:spPr bwMode="gray">
            <a:xfrm>
              <a:off x="-101696" y="1055849"/>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userDrawn="1"/>
          </p:nvCxnSpPr>
          <p:spPr bwMode="gray">
            <a:xfrm>
              <a:off x="-101696" y="1236027"/>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userDrawn="1"/>
          </p:nvCxnSpPr>
          <p:spPr bwMode="gray">
            <a:xfrm>
              <a:off x="-101696" y="292830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userDrawn="1"/>
          </p:nvCxnSpPr>
          <p:spPr bwMode="gray">
            <a:xfrm>
              <a:off x="-101696" y="3108481"/>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userDrawn="1"/>
          </p:nvCxnSpPr>
          <p:spPr bwMode="gray">
            <a:xfrm>
              <a:off x="-74242" y="4799965"/>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userDrawn="1"/>
          </p:nvCxnSpPr>
          <p:spPr bwMode="gray">
            <a:xfrm>
              <a:off x="-74242" y="498014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7" name="Group 36"/>
          <p:cNvGrpSpPr/>
          <p:nvPr/>
        </p:nvGrpSpPr>
        <p:grpSpPr bwMode="gray">
          <a:xfrm rot="5400000">
            <a:off x="4520765" y="-4456716"/>
            <a:ext cx="99454" cy="8786645"/>
            <a:chOff x="-101696" y="-3806503"/>
            <a:chExt cx="99454" cy="8786646"/>
          </a:xfrm>
        </p:grpSpPr>
        <p:cxnSp>
          <p:nvCxnSpPr>
            <p:cNvPr id="38" name="Straight Connector 37"/>
            <p:cNvCxnSpPr/>
            <p:nvPr userDrawn="1"/>
          </p:nvCxnSpPr>
          <p:spPr bwMode="gray">
            <a:xfrm>
              <a:off x="-101696" y="1271431"/>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userDrawn="1"/>
          </p:nvCxnSpPr>
          <p:spPr bwMode="gray">
            <a:xfrm>
              <a:off x="-101696" y="1451609"/>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userDrawn="1"/>
          </p:nvCxnSpPr>
          <p:spPr bwMode="gray">
            <a:xfrm>
              <a:off x="-101696" y="3033236"/>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userDrawn="1"/>
          </p:nvCxnSpPr>
          <p:spPr bwMode="gray">
            <a:xfrm>
              <a:off x="-101696" y="3213414"/>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userDrawn="1"/>
          </p:nvCxnSpPr>
          <p:spPr bwMode="gray">
            <a:xfrm>
              <a:off x="-74242" y="4799965"/>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userDrawn="1"/>
          </p:nvCxnSpPr>
          <p:spPr bwMode="gray">
            <a:xfrm>
              <a:off x="-74242" y="498014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userDrawn="1"/>
          </p:nvCxnSpPr>
          <p:spPr bwMode="gray">
            <a:xfrm>
              <a:off x="-101696" y="-494980"/>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userDrawn="1"/>
          </p:nvCxnSpPr>
          <p:spPr bwMode="gray">
            <a:xfrm>
              <a:off x="-101696" y="-31480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userDrawn="1"/>
          </p:nvCxnSpPr>
          <p:spPr bwMode="gray">
            <a:xfrm>
              <a:off x="-101696" y="-2258691"/>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userDrawn="1"/>
          </p:nvCxnSpPr>
          <p:spPr bwMode="gray">
            <a:xfrm>
              <a:off x="-101696" y="-207851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userDrawn="1"/>
          </p:nvCxnSpPr>
          <p:spPr bwMode="gray">
            <a:xfrm>
              <a:off x="-101696" y="-380650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49" name="Group 48"/>
          <p:cNvGrpSpPr/>
          <p:nvPr/>
        </p:nvGrpSpPr>
        <p:grpSpPr bwMode="gray">
          <a:xfrm rot="5400000">
            <a:off x="4520765" y="826438"/>
            <a:ext cx="99454" cy="8786645"/>
            <a:chOff x="-101696" y="-3806503"/>
            <a:chExt cx="99454" cy="8786646"/>
          </a:xfrm>
        </p:grpSpPr>
        <p:cxnSp>
          <p:nvCxnSpPr>
            <p:cNvPr id="50" name="Straight Connector 49"/>
            <p:cNvCxnSpPr/>
            <p:nvPr userDrawn="1"/>
          </p:nvCxnSpPr>
          <p:spPr bwMode="gray">
            <a:xfrm>
              <a:off x="-101696" y="1271431"/>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userDrawn="1"/>
          </p:nvCxnSpPr>
          <p:spPr bwMode="gray">
            <a:xfrm>
              <a:off x="-101696" y="1451609"/>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userDrawn="1"/>
          </p:nvCxnSpPr>
          <p:spPr bwMode="gray">
            <a:xfrm>
              <a:off x="-101696" y="3033236"/>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userDrawn="1"/>
          </p:nvCxnSpPr>
          <p:spPr bwMode="gray">
            <a:xfrm>
              <a:off x="-101696" y="3213414"/>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userDrawn="1"/>
          </p:nvCxnSpPr>
          <p:spPr bwMode="gray">
            <a:xfrm>
              <a:off x="-74242" y="4799965"/>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userDrawn="1"/>
          </p:nvCxnSpPr>
          <p:spPr bwMode="gray">
            <a:xfrm>
              <a:off x="-74242" y="498014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userDrawn="1"/>
          </p:nvCxnSpPr>
          <p:spPr bwMode="gray">
            <a:xfrm>
              <a:off x="-101696" y="-494980"/>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userDrawn="1"/>
          </p:nvCxnSpPr>
          <p:spPr bwMode="gray">
            <a:xfrm>
              <a:off x="-101696" y="-31480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userDrawn="1"/>
          </p:nvCxnSpPr>
          <p:spPr bwMode="gray">
            <a:xfrm>
              <a:off x="-101696" y="-2258691"/>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userDrawn="1"/>
          </p:nvCxnSpPr>
          <p:spPr bwMode="gray">
            <a:xfrm>
              <a:off x="-101696" y="-207851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userDrawn="1"/>
          </p:nvCxnSpPr>
          <p:spPr bwMode="gray">
            <a:xfrm>
              <a:off x="-101696" y="-380650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049" name="Rectangle 2048"/>
          <p:cNvSpPr/>
          <p:nvPr/>
        </p:nvSpPr>
        <p:spPr bwMode="gray">
          <a:xfrm>
            <a:off x="7308304" y="2391730"/>
            <a:ext cx="1440160" cy="165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noProof="0" dirty="0"/>
          </a:p>
        </p:txBody>
      </p:sp>
      <p:sp>
        <p:nvSpPr>
          <p:cNvPr id="66" name="Rectangle 65"/>
          <p:cNvSpPr/>
          <p:nvPr/>
        </p:nvSpPr>
        <p:spPr bwMode="gray">
          <a:xfrm>
            <a:off x="177170" y="1031579"/>
            <a:ext cx="7238834" cy="25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noProof="0" dirty="0"/>
          </a:p>
        </p:txBody>
      </p:sp>
      <p:sp>
        <p:nvSpPr>
          <p:cNvPr id="64" name="Rectangle 2048"/>
          <p:cNvSpPr/>
          <p:nvPr/>
        </p:nvSpPr>
        <p:spPr bwMode="gray">
          <a:xfrm>
            <a:off x="7596336" y="866274"/>
            <a:ext cx="1440160" cy="165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noProof="0" dirty="0"/>
          </a:p>
        </p:txBody>
      </p:sp>
      <p:sp>
        <p:nvSpPr>
          <p:cNvPr id="3" name="Text Placeholder 7">
            <a:extLst>
              <a:ext uri="{FF2B5EF4-FFF2-40B4-BE49-F238E27FC236}">
                <a16:creationId xmlns:a16="http://schemas.microsoft.com/office/drawing/2014/main" id="{70937C7D-7970-2DD0-9416-2BD2CE9F7DD8}"/>
              </a:ext>
            </a:extLst>
          </p:cNvPr>
          <p:cNvSpPr txBox="1">
            <a:spLocks/>
          </p:cNvSpPr>
          <p:nvPr userDrawn="1"/>
        </p:nvSpPr>
        <p:spPr>
          <a:xfrm>
            <a:off x="7416675" y="3562452"/>
            <a:ext cx="1547813" cy="521465"/>
          </a:xfrm>
          <a:prstGeom prst="rect">
            <a:avLst/>
          </a:prstGeom>
        </p:spPr>
        <p:txBody>
          <a:bodyPr lIns="0" tIns="0" anchor="b" anchorCtr="0"/>
          <a:lstStyle>
            <a:lvl1pPr marL="0" indent="0" algn="ctr" defTabSz="914400" rtl="0" eaLnBrk="1" latinLnBrk="0" hangingPunct="1">
              <a:lnSpc>
                <a:spcPct val="100000"/>
              </a:lnSpc>
              <a:spcBef>
                <a:spcPts val="300"/>
              </a:spcBef>
              <a:spcAft>
                <a:spcPts val="300"/>
              </a:spcAft>
              <a:buFont typeface="Arial" panose="020B0604020202020204" pitchFamily="34" charset="0"/>
              <a:buNone/>
              <a:defRPr sz="1050" b="1" kern="1200">
                <a:solidFill>
                  <a:schemeClr val="tx1"/>
                </a:solidFill>
                <a:latin typeface="+mn-lt"/>
                <a:ea typeface="+mn-ea"/>
                <a:cs typeface="+mn-cs"/>
              </a:defRPr>
            </a:lvl1pPr>
            <a:lvl2pPr marL="268288" indent="-268288" algn="l" defTabSz="914400" rtl="0" eaLnBrk="1" latinLnBrk="0" hangingPunct="1">
              <a:lnSpc>
                <a:spcPct val="100000"/>
              </a:lnSpc>
              <a:spcBef>
                <a:spcPts val="300"/>
              </a:spcBef>
              <a:spcAft>
                <a:spcPts val="300"/>
              </a:spcAft>
              <a:buClr>
                <a:schemeClr val="accent1"/>
              </a:buClr>
              <a:buSzPct val="80000"/>
              <a:buFont typeface="Arial" panose="020B0604020202020204" pitchFamily="34" charset="0"/>
              <a:buChar char="■"/>
              <a:defRPr sz="1400" kern="1200">
                <a:solidFill>
                  <a:schemeClr val="tx1"/>
                </a:solidFill>
                <a:latin typeface="+mn-lt"/>
                <a:ea typeface="+mn-ea"/>
                <a:cs typeface="+mn-cs"/>
              </a:defRPr>
            </a:lvl2pPr>
            <a:lvl3pPr marL="536575" indent="-268288" algn="l" defTabSz="914400" rtl="0" eaLnBrk="1" latinLnBrk="0" hangingPunct="1">
              <a:lnSpc>
                <a:spcPct val="100000"/>
              </a:lnSpc>
              <a:spcBef>
                <a:spcPts val="300"/>
              </a:spcBef>
              <a:spcAft>
                <a:spcPts val="300"/>
              </a:spcAft>
              <a:buClr>
                <a:schemeClr val="accent1"/>
              </a:buClr>
              <a:buSzPct val="80000"/>
              <a:buFont typeface="Arial" panose="020B0604020202020204" pitchFamily="34" charset="0"/>
              <a:buChar char="□"/>
              <a:defRPr sz="1400" kern="1200">
                <a:solidFill>
                  <a:schemeClr val="tx1"/>
                </a:solidFill>
                <a:latin typeface="+mn-lt"/>
                <a:ea typeface="+mn-ea"/>
                <a:cs typeface="+mn-cs"/>
              </a:defRPr>
            </a:lvl3pPr>
            <a:lvl4pPr marL="806450" indent="-269875" algn="l" defTabSz="914400" rtl="0" eaLnBrk="1" latinLnBrk="0" hangingPunct="1">
              <a:lnSpc>
                <a:spcPct val="100000"/>
              </a:lnSpc>
              <a:spcBef>
                <a:spcPts val="300"/>
              </a:spcBef>
              <a:spcAft>
                <a:spcPts val="300"/>
              </a:spcAft>
              <a:buClr>
                <a:schemeClr val="accent1"/>
              </a:buClr>
              <a:buSzPct val="100000"/>
              <a:buFont typeface="Arial" panose="020B0604020202020204" pitchFamily="34" charset="0"/>
              <a:buChar char="–"/>
              <a:defRPr sz="1400" kern="1200">
                <a:solidFill>
                  <a:schemeClr val="tx1"/>
                </a:solidFill>
                <a:latin typeface="+mn-lt"/>
                <a:ea typeface="+mn-ea"/>
                <a:cs typeface="+mn-cs"/>
              </a:defRPr>
            </a:lvl4pPr>
            <a:lvl5pPr marL="270000" indent="-270000" algn="l" defTabSz="914400" rtl="0" eaLnBrk="1" latinLnBrk="0" hangingPunct="1">
              <a:lnSpc>
                <a:spcPct val="100000"/>
              </a:lnSpc>
              <a:spcBef>
                <a:spcPts val="300"/>
              </a:spcBef>
              <a:spcAft>
                <a:spcPts val="300"/>
              </a:spcAft>
              <a:buClr>
                <a:schemeClr val="accent1"/>
              </a:buClr>
              <a:buSzPct val="100000"/>
              <a:buFont typeface="+mj-lt"/>
              <a:buAutoNum type="arabicPeriod"/>
              <a:defRPr sz="1400" kern="1200">
                <a:solidFill>
                  <a:schemeClr val="tx1"/>
                </a:solidFill>
                <a:latin typeface="+mn-lt"/>
                <a:ea typeface="+mn-ea"/>
                <a:cs typeface="+mn-cs"/>
              </a:defRPr>
            </a:lvl5pPr>
            <a:lvl6pPr marL="540000" indent="-270000" algn="l" defTabSz="914400" rtl="0" eaLnBrk="1" latinLnBrk="0" hangingPunct="1">
              <a:lnSpc>
                <a:spcPct val="100000"/>
              </a:lnSpc>
              <a:spcBef>
                <a:spcPts val="300"/>
              </a:spcBef>
              <a:spcAft>
                <a:spcPts val="300"/>
              </a:spcAft>
              <a:buClr>
                <a:schemeClr val="accent1"/>
              </a:buClr>
              <a:buSzPct val="100000"/>
              <a:buFont typeface="+mj-lt"/>
              <a:buAutoNum type="alphaLcParenR"/>
              <a:defRPr sz="1400" kern="1200">
                <a:solidFill>
                  <a:schemeClr val="tx1"/>
                </a:solidFill>
                <a:latin typeface="+mn-lt"/>
                <a:ea typeface="+mn-ea"/>
                <a:cs typeface="+mn-cs"/>
              </a:defRPr>
            </a:lvl6pPr>
            <a:lvl7pPr marL="0" indent="0" algn="l" defTabSz="914400" rtl="0" eaLnBrk="1" latinLnBrk="0" hangingPunct="1">
              <a:lnSpc>
                <a:spcPct val="100000"/>
              </a:lnSpc>
              <a:spcBef>
                <a:spcPts val="400"/>
              </a:spcBef>
              <a:spcAft>
                <a:spcPts val="400"/>
              </a:spcAft>
              <a:buClr>
                <a:schemeClr val="accent1"/>
              </a:buClr>
              <a:buSzPct val="90000"/>
              <a:buFont typeface="Arial" panose="020B0604020202020204" pitchFamily="34" charset="0"/>
              <a:buNone/>
              <a:defRPr sz="1600" kern="1200" cap="all" baseline="0">
                <a:solidFill>
                  <a:schemeClr val="accent1"/>
                </a:solidFill>
                <a:latin typeface="+mn-lt"/>
                <a:ea typeface="+mn-ea"/>
                <a:cs typeface="+mn-cs"/>
              </a:defRPr>
            </a:lvl7pPr>
            <a:lvl8pPr marL="0" indent="0" algn="l" defTabSz="914400" rtl="0" eaLnBrk="1" latinLnBrk="0" hangingPunct="1">
              <a:lnSpc>
                <a:spcPct val="100000"/>
              </a:lnSpc>
              <a:spcBef>
                <a:spcPts val="400"/>
              </a:spcBef>
              <a:spcAft>
                <a:spcPts val="400"/>
              </a:spcAft>
              <a:buFont typeface="Arial" panose="020B0604020202020204" pitchFamily="34" charset="0"/>
              <a:buNone/>
              <a:defRPr sz="1600" b="0" kern="1200" cap="all" baseline="0">
                <a:solidFill>
                  <a:schemeClr val="accent1"/>
                </a:solidFill>
                <a:latin typeface="+mn-lt"/>
                <a:ea typeface="+mn-ea"/>
                <a:cs typeface="+mn-cs"/>
              </a:defRPr>
            </a:lvl8pPr>
            <a:lvl9pPr marL="0" indent="0" algn="l" defTabSz="914400" rtl="0" eaLnBrk="1" latinLnBrk="0" hangingPunct="1">
              <a:lnSpc>
                <a:spcPct val="100000"/>
              </a:lnSpc>
              <a:spcBef>
                <a:spcPts val="400"/>
              </a:spcBef>
              <a:spcAft>
                <a:spcPts val="400"/>
              </a:spcAft>
              <a:buFont typeface="Arial" panose="020B0604020202020204" pitchFamily="34" charset="0"/>
              <a:buNone/>
              <a:defRPr sz="1600" b="0" kern="1200" cap="all" baseline="0">
                <a:solidFill>
                  <a:schemeClr val="accent1"/>
                </a:solidFill>
                <a:latin typeface="+mn-lt"/>
                <a:ea typeface="+mn-ea"/>
                <a:cs typeface="+mn-cs"/>
              </a:defRPr>
            </a:lvl9pPr>
          </a:lstStyle>
          <a:p>
            <a:r>
              <a:rPr lang="de-DE" sz="900" noProof="0" dirty="0"/>
              <a:t>Mathe III</a:t>
            </a:r>
          </a:p>
        </p:txBody>
      </p:sp>
      <p:sp>
        <p:nvSpPr>
          <p:cNvPr id="4" name="Text Placeholder 7">
            <a:extLst>
              <a:ext uri="{FF2B5EF4-FFF2-40B4-BE49-F238E27FC236}">
                <a16:creationId xmlns:a16="http://schemas.microsoft.com/office/drawing/2014/main" id="{E6D6BE21-07EB-2A7A-3514-3C5C9A0F9F57}"/>
              </a:ext>
            </a:extLst>
          </p:cNvPr>
          <p:cNvSpPr txBox="1">
            <a:spLocks/>
          </p:cNvSpPr>
          <p:nvPr userDrawn="1"/>
        </p:nvSpPr>
        <p:spPr>
          <a:xfrm>
            <a:off x="7416488" y="4155928"/>
            <a:ext cx="1548000" cy="476395"/>
          </a:xfrm>
          <a:prstGeom prst="rect">
            <a:avLst/>
          </a:prstGeom>
        </p:spPr>
        <p:txBody>
          <a:bodyPr lIns="108000" tIns="0" anchor="t" anchorCtr="0"/>
          <a:lstStyle>
            <a:lvl1pPr marL="0" indent="0" algn="l" defTabSz="914400" rtl="0" eaLnBrk="1" latinLnBrk="0" hangingPunct="1">
              <a:lnSpc>
                <a:spcPct val="100000"/>
              </a:lnSpc>
              <a:spcBef>
                <a:spcPts val="300"/>
              </a:spcBef>
              <a:spcAft>
                <a:spcPts val="300"/>
              </a:spcAft>
              <a:buFont typeface="Arial" panose="020B0604020202020204" pitchFamily="34" charset="0"/>
              <a:buNone/>
              <a:defRPr sz="1000" b="0" i="1" kern="1200">
                <a:solidFill>
                  <a:schemeClr val="accent5"/>
                </a:solidFill>
                <a:latin typeface="+mn-lt"/>
                <a:ea typeface="+mn-ea"/>
                <a:cs typeface="+mn-cs"/>
              </a:defRPr>
            </a:lvl1pPr>
            <a:lvl2pPr marL="268288" indent="-268288" algn="l" defTabSz="914400" rtl="0" eaLnBrk="1" latinLnBrk="0" hangingPunct="1">
              <a:lnSpc>
                <a:spcPct val="100000"/>
              </a:lnSpc>
              <a:spcBef>
                <a:spcPts val="300"/>
              </a:spcBef>
              <a:spcAft>
                <a:spcPts val="300"/>
              </a:spcAft>
              <a:buClr>
                <a:schemeClr val="accent1"/>
              </a:buClr>
              <a:buSzPct val="80000"/>
              <a:buFont typeface="Arial" panose="020B0604020202020204" pitchFamily="34" charset="0"/>
              <a:buChar char="■"/>
              <a:defRPr sz="1400" kern="1200">
                <a:solidFill>
                  <a:schemeClr val="tx1"/>
                </a:solidFill>
                <a:latin typeface="+mn-lt"/>
                <a:ea typeface="+mn-ea"/>
                <a:cs typeface="+mn-cs"/>
              </a:defRPr>
            </a:lvl2pPr>
            <a:lvl3pPr marL="536575" indent="-268288" algn="l" defTabSz="914400" rtl="0" eaLnBrk="1" latinLnBrk="0" hangingPunct="1">
              <a:lnSpc>
                <a:spcPct val="100000"/>
              </a:lnSpc>
              <a:spcBef>
                <a:spcPts val="300"/>
              </a:spcBef>
              <a:spcAft>
                <a:spcPts val="300"/>
              </a:spcAft>
              <a:buClr>
                <a:schemeClr val="accent1"/>
              </a:buClr>
              <a:buSzPct val="80000"/>
              <a:buFont typeface="Arial" panose="020B0604020202020204" pitchFamily="34" charset="0"/>
              <a:buChar char="□"/>
              <a:defRPr sz="1400" kern="1200">
                <a:solidFill>
                  <a:schemeClr val="tx1"/>
                </a:solidFill>
                <a:latin typeface="+mn-lt"/>
                <a:ea typeface="+mn-ea"/>
                <a:cs typeface="+mn-cs"/>
              </a:defRPr>
            </a:lvl3pPr>
            <a:lvl4pPr marL="806450" indent="-269875" algn="l" defTabSz="914400" rtl="0" eaLnBrk="1" latinLnBrk="0" hangingPunct="1">
              <a:lnSpc>
                <a:spcPct val="100000"/>
              </a:lnSpc>
              <a:spcBef>
                <a:spcPts val="300"/>
              </a:spcBef>
              <a:spcAft>
                <a:spcPts val="300"/>
              </a:spcAft>
              <a:buClr>
                <a:schemeClr val="accent1"/>
              </a:buClr>
              <a:buSzPct val="100000"/>
              <a:buFont typeface="Arial" panose="020B0604020202020204" pitchFamily="34" charset="0"/>
              <a:buChar char="–"/>
              <a:defRPr sz="1400" kern="1200">
                <a:solidFill>
                  <a:schemeClr val="tx1"/>
                </a:solidFill>
                <a:latin typeface="+mn-lt"/>
                <a:ea typeface="+mn-ea"/>
                <a:cs typeface="+mn-cs"/>
              </a:defRPr>
            </a:lvl4pPr>
            <a:lvl5pPr marL="270000" indent="-270000" algn="l" defTabSz="914400" rtl="0" eaLnBrk="1" latinLnBrk="0" hangingPunct="1">
              <a:lnSpc>
                <a:spcPct val="100000"/>
              </a:lnSpc>
              <a:spcBef>
                <a:spcPts val="300"/>
              </a:spcBef>
              <a:spcAft>
                <a:spcPts val="300"/>
              </a:spcAft>
              <a:buClr>
                <a:schemeClr val="accent1"/>
              </a:buClr>
              <a:buSzPct val="100000"/>
              <a:buFont typeface="+mj-lt"/>
              <a:buAutoNum type="arabicPeriod"/>
              <a:defRPr sz="1400" kern="1200">
                <a:solidFill>
                  <a:schemeClr val="tx1"/>
                </a:solidFill>
                <a:latin typeface="+mn-lt"/>
                <a:ea typeface="+mn-ea"/>
                <a:cs typeface="+mn-cs"/>
              </a:defRPr>
            </a:lvl5pPr>
            <a:lvl6pPr marL="540000" indent="-270000" algn="l" defTabSz="914400" rtl="0" eaLnBrk="1" latinLnBrk="0" hangingPunct="1">
              <a:lnSpc>
                <a:spcPct val="100000"/>
              </a:lnSpc>
              <a:spcBef>
                <a:spcPts val="300"/>
              </a:spcBef>
              <a:spcAft>
                <a:spcPts val="300"/>
              </a:spcAft>
              <a:buClr>
                <a:schemeClr val="accent1"/>
              </a:buClr>
              <a:buSzPct val="100000"/>
              <a:buFont typeface="+mj-lt"/>
              <a:buAutoNum type="alphaLcParenR"/>
              <a:defRPr sz="1400" kern="1200">
                <a:solidFill>
                  <a:schemeClr val="tx1"/>
                </a:solidFill>
                <a:latin typeface="+mn-lt"/>
                <a:ea typeface="+mn-ea"/>
                <a:cs typeface="+mn-cs"/>
              </a:defRPr>
            </a:lvl6pPr>
            <a:lvl7pPr marL="0" indent="0" algn="l" defTabSz="914400" rtl="0" eaLnBrk="1" latinLnBrk="0" hangingPunct="1">
              <a:lnSpc>
                <a:spcPct val="100000"/>
              </a:lnSpc>
              <a:spcBef>
                <a:spcPts val="400"/>
              </a:spcBef>
              <a:spcAft>
                <a:spcPts val="400"/>
              </a:spcAft>
              <a:buClr>
                <a:schemeClr val="accent1"/>
              </a:buClr>
              <a:buSzPct val="90000"/>
              <a:buFont typeface="Arial" panose="020B0604020202020204" pitchFamily="34" charset="0"/>
              <a:buNone/>
              <a:defRPr sz="1600" kern="1200" cap="all" baseline="0">
                <a:solidFill>
                  <a:schemeClr val="accent1"/>
                </a:solidFill>
                <a:latin typeface="+mn-lt"/>
                <a:ea typeface="+mn-ea"/>
                <a:cs typeface="+mn-cs"/>
              </a:defRPr>
            </a:lvl7pPr>
            <a:lvl8pPr marL="0" indent="0" algn="l" defTabSz="914400" rtl="0" eaLnBrk="1" latinLnBrk="0" hangingPunct="1">
              <a:lnSpc>
                <a:spcPct val="100000"/>
              </a:lnSpc>
              <a:spcBef>
                <a:spcPts val="400"/>
              </a:spcBef>
              <a:spcAft>
                <a:spcPts val="400"/>
              </a:spcAft>
              <a:buFont typeface="Arial" panose="020B0604020202020204" pitchFamily="34" charset="0"/>
              <a:buNone/>
              <a:defRPr sz="1600" b="0" kern="1200" cap="all" baseline="0">
                <a:solidFill>
                  <a:schemeClr val="accent1"/>
                </a:solidFill>
                <a:latin typeface="+mn-lt"/>
                <a:ea typeface="+mn-ea"/>
                <a:cs typeface="+mn-cs"/>
              </a:defRPr>
            </a:lvl8pPr>
            <a:lvl9pPr marL="0" indent="0" algn="l" defTabSz="914400" rtl="0" eaLnBrk="1" latinLnBrk="0" hangingPunct="1">
              <a:lnSpc>
                <a:spcPct val="100000"/>
              </a:lnSpc>
              <a:spcBef>
                <a:spcPts val="400"/>
              </a:spcBef>
              <a:spcAft>
                <a:spcPts val="400"/>
              </a:spcAft>
              <a:buFont typeface="Arial" panose="020B0604020202020204" pitchFamily="34" charset="0"/>
              <a:buNone/>
              <a:defRPr sz="1600" b="0" kern="1200" cap="all" baseline="0">
                <a:solidFill>
                  <a:schemeClr val="accent1"/>
                </a:solidFill>
                <a:latin typeface="+mn-lt"/>
                <a:ea typeface="+mn-ea"/>
                <a:cs typeface="+mn-cs"/>
              </a:defRPr>
            </a:lvl9pPr>
          </a:lstStyle>
          <a:p>
            <a:pPr algn="ctr"/>
            <a:r>
              <a:rPr lang="de-DE" sz="800" noProof="0" dirty="0"/>
              <a:t>Unit 4b – </a:t>
            </a:r>
            <a:br>
              <a:rPr lang="de-DE" sz="800" noProof="0" dirty="0"/>
            </a:br>
            <a:r>
              <a:rPr lang="de-DE" sz="800" noProof="0" dirty="0"/>
              <a:t>Mehrdimensionale Zufallsvariablen</a:t>
            </a:r>
          </a:p>
        </p:txBody>
      </p:sp>
      <p:sp>
        <p:nvSpPr>
          <p:cNvPr id="5" name="Text Placeholder 7">
            <a:extLst>
              <a:ext uri="{FF2B5EF4-FFF2-40B4-BE49-F238E27FC236}">
                <a16:creationId xmlns:a16="http://schemas.microsoft.com/office/drawing/2014/main" id="{31263011-02B0-D99B-96F0-5F8F5F6662F7}"/>
              </a:ext>
            </a:extLst>
          </p:cNvPr>
          <p:cNvSpPr txBox="1">
            <a:spLocks/>
          </p:cNvSpPr>
          <p:nvPr userDrawn="1"/>
        </p:nvSpPr>
        <p:spPr>
          <a:xfrm>
            <a:off x="7416488" y="4623195"/>
            <a:ext cx="1548000" cy="179496"/>
          </a:xfrm>
          <a:prstGeom prst="rect">
            <a:avLst/>
          </a:prstGeom>
        </p:spPr>
        <p:txBody>
          <a:bodyPr lIns="108000" tIns="0" anchor="b" anchorCtr="0"/>
          <a:lstStyle>
            <a:lvl1pPr marL="0" indent="0" algn="r" defTabSz="914400" rtl="0" eaLnBrk="1" latinLnBrk="0" hangingPunct="1">
              <a:lnSpc>
                <a:spcPct val="100000"/>
              </a:lnSpc>
              <a:spcBef>
                <a:spcPts val="300"/>
              </a:spcBef>
              <a:spcAft>
                <a:spcPts val="300"/>
              </a:spcAft>
              <a:buFont typeface="Arial" panose="020B0604020202020204" pitchFamily="34" charset="0"/>
              <a:buNone/>
              <a:defRPr sz="1050" b="1" i="0" kern="1200">
                <a:solidFill>
                  <a:schemeClr val="tx1"/>
                </a:solidFill>
                <a:latin typeface="+mn-lt"/>
                <a:ea typeface="+mn-ea"/>
                <a:cs typeface="+mn-cs"/>
              </a:defRPr>
            </a:lvl1pPr>
            <a:lvl2pPr marL="268288" indent="-268288" algn="l" defTabSz="914400" rtl="0" eaLnBrk="1" latinLnBrk="0" hangingPunct="1">
              <a:lnSpc>
                <a:spcPct val="100000"/>
              </a:lnSpc>
              <a:spcBef>
                <a:spcPts val="300"/>
              </a:spcBef>
              <a:spcAft>
                <a:spcPts val="300"/>
              </a:spcAft>
              <a:buClr>
                <a:schemeClr val="accent1"/>
              </a:buClr>
              <a:buSzPct val="80000"/>
              <a:buFont typeface="Arial" panose="020B0604020202020204" pitchFamily="34" charset="0"/>
              <a:buChar char="■"/>
              <a:defRPr sz="1400" kern="1200">
                <a:solidFill>
                  <a:schemeClr val="tx1"/>
                </a:solidFill>
                <a:latin typeface="+mn-lt"/>
                <a:ea typeface="+mn-ea"/>
                <a:cs typeface="+mn-cs"/>
              </a:defRPr>
            </a:lvl2pPr>
            <a:lvl3pPr marL="536575" indent="-268288" algn="l" defTabSz="914400" rtl="0" eaLnBrk="1" latinLnBrk="0" hangingPunct="1">
              <a:lnSpc>
                <a:spcPct val="100000"/>
              </a:lnSpc>
              <a:spcBef>
                <a:spcPts val="300"/>
              </a:spcBef>
              <a:spcAft>
                <a:spcPts val="300"/>
              </a:spcAft>
              <a:buClr>
                <a:schemeClr val="accent1"/>
              </a:buClr>
              <a:buSzPct val="80000"/>
              <a:buFont typeface="Arial" panose="020B0604020202020204" pitchFamily="34" charset="0"/>
              <a:buChar char="□"/>
              <a:defRPr sz="1400" kern="1200">
                <a:solidFill>
                  <a:schemeClr val="tx1"/>
                </a:solidFill>
                <a:latin typeface="+mn-lt"/>
                <a:ea typeface="+mn-ea"/>
                <a:cs typeface="+mn-cs"/>
              </a:defRPr>
            </a:lvl3pPr>
            <a:lvl4pPr marL="806450" indent="-269875" algn="l" defTabSz="914400" rtl="0" eaLnBrk="1" latinLnBrk="0" hangingPunct="1">
              <a:lnSpc>
                <a:spcPct val="100000"/>
              </a:lnSpc>
              <a:spcBef>
                <a:spcPts val="300"/>
              </a:spcBef>
              <a:spcAft>
                <a:spcPts val="300"/>
              </a:spcAft>
              <a:buClr>
                <a:schemeClr val="accent1"/>
              </a:buClr>
              <a:buSzPct val="100000"/>
              <a:buFont typeface="Arial" panose="020B0604020202020204" pitchFamily="34" charset="0"/>
              <a:buChar char="–"/>
              <a:defRPr sz="1400" kern="1200">
                <a:solidFill>
                  <a:schemeClr val="tx1"/>
                </a:solidFill>
                <a:latin typeface="+mn-lt"/>
                <a:ea typeface="+mn-ea"/>
                <a:cs typeface="+mn-cs"/>
              </a:defRPr>
            </a:lvl4pPr>
            <a:lvl5pPr marL="270000" indent="-270000" algn="l" defTabSz="914400" rtl="0" eaLnBrk="1" latinLnBrk="0" hangingPunct="1">
              <a:lnSpc>
                <a:spcPct val="100000"/>
              </a:lnSpc>
              <a:spcBef>
                <a:spcPts val="300"/>
              </a:spcBef>
              <a:spcAft>
                <a:spcPts val="300"/>
              </a:spcAft>
              <a:buClr>
                <a:schemeClr val="accent1"/>
              </a:buClr>
              <a:buSzPct val="100000"/>
              <a:buFont typeface="+mj-lt"/>
              <a:buAutoNum type="arabicPeriod"/>
              <a:defRPr sz="1400" kern="1200">
                <a:solidFill>
                  <a:schemeClr val="tx1"/>
                </a:solidFill>
                <a:latin typeface="+mn-lt"/>
                <a:ea typeface="+mn-ea"/>
                <a:cs typeface="+mn-cs"/>
              </a:defRPr>
            </a:lvl5pPr>
            <a:lvl6pPr marL="540000" indent="-270000" algn="l" defTabSz="914400" rtl="0" eaLnBrk="1" latinLnBrk="0" hangingPunct="1">
              <a:lnSpc>
                <a:spcPct val="100000"/>
              </a:lnSpc>
              <a:spcBef>
                <a:spcPts val="300"/>
              </a:spcBef>
              <a:spcAft>
                <a:spcPts val="300"/>
              </a:spcAft>
              <a:buClr>
                <a:schemeClr val="accent1"/>
              </a:buClr>
              <a:buSzPct val="100000"/>
              <a:buFont typeface="+mj-lt"/>
              <a:buAutoNum type="alphaLcParenR"/>
              <a:defRPr sz="1400" kern="1200">
                <a:solidFill>
                  <a:schemeClr val="tx1"/>
                </a:solidFill>
                <a:latin typeface="+mn-lt"/>
                <a:ea typeface="+mn-ea"/>
                <a:cs typeface="+mn-cs"/>
              </a:defRPr>
            </a:lvl6pPr>
            <a:lvl7pPr marL="0" indent="0" algn="l" defTabSz="914400" rtl="0" eaLnBrk="1" latinLnBrk="0" hangingPunct="1">
              <a:lnSpc>
                <a:spcPct val="100000"/>
              </a:lnSpc>
              <a:spcBef>
                <a:spcPts val="400"/>
              </a:spcBef>
              <a:spcAft>
                <a:spcPts val="400"/>
              </a:spcAft>
              <a:buClr>
                <a:schemeClr val="accent1"/>
              </a:buClr>
              <a:buSzPct val="90000"/>
              <a:buFont typeface="Arial" panose="020B0604020202020204" pitchFamily="34" charset="0"/>
              <a:buNone/>
              <a:defRPr sz="1600" kern="1200" cap="all" baseline="0">
                <a:solidFill>
                  <a:schemeClr val="accent1"/>
                </a:solidFill>
                <a:latin typeface="+mn-lt"/>
                <a:ea typeface="+mn-ea"/>
                <a:cs typeface="+mn-cs"/>
              </a:defRPr>
            </a:lvl7pPr>
            <a:lvl8pPr marL="0" indent="0" algn="l" defTabSz="914400" rtl="0" eaLnBrk="1" latinLnBrk="0" hangingPunct="1">
              <a:lnSpc>
                <a:spcPct val="100000"/>
              </a:lnSpc>
              <a:spcBef>
                <a:spcPts val="400"/>
              </a:spcBef>
              <a:spcAft>
                <a:spcPts val="400"/>
              </a:spcAft>
              <a:buFont typeface="Arial" panose="020B0604020202020204" pitchFamily="34" charset="0"/>
              <a:buNone/>
              <a:defRPr sz="1600" b="0" kern="1200" cap="all" baseline="0">
                <a:solidFill>
                  <a:schemeClr val="accent1"/>
                </a:solidFill>
                <a:latin typeface="+mn-lt"/>
                <a:ea typeface="+mn-ea"/>
                <a:cs typeface="+mn-cs"/>
              </a:defRPr>
            </a:lvl8pPr>
            <a:lvl9pPr marL="0" indent="0" algn="l" defTabSz="914400" rtl="0" eaLnBrk="1" latinLnBrk="0" hangingPunct="1">
              <a:lnSpc>
                <a:spcPct val="100000"/>
              </a:lnSpc>
              <a:spcBef>
                <a:spcPts val="400"/>
              </a:spcBef>
              <a:spcAft>
                <a:spcPts val="400"/>
              </a:spcAft>
              <a:buFont typeface="Arial" panose="020B0604020202020204" pitchFamily="34" charset="0"/>
              <a:buNone/>
              <a:defRPr sz="1600" b="0" kern="1200" cap="all" baseline="0">
                <a:solidFill>
                  <a:schemeClr val="accent1"/>
                </a:solidFill>
                <a:latin typeface="+mn-lt"/>
                <a:ea typeface="+mn-ea"/>
                <a:cs typeface="+mn-cs"/>
              </a:defRPr>
            </a:lvl9pPr>
          </a:lstStyle>
          <a:p>
            <a:fld id="{4AE68F2E-2A8C-D34D-8DDE-B2849ECC962F}" type="slidenum">
              <a:rPr lang="de-DE" sz="700" noProof="0" smtClean="0"/>
              <a:pPr/>
              <a:t>‹#›</a:t>
            </a:fld>
            <a:r>
              <a:rPr lang="de-DE" sz="700" noProof="0" dirty="0"/>
              <a:t>/23</a:t>
            </a:r>
          </a:p>
        </p:txBody>
      </p:sp>
      <p:pic>
        <p:nvPicPr>
          <p:cNvPr id="6" name="Grafik 28">
            <a:extLst>
              <a:ext uri="{FF2B5EF4-FFF2-40B4-BE49-F238E27FC236}">
                <a16:creationId xmlns:a16="http://schemas.microsoft.com/office/drawing/2014/main" id="{0030E6E4-E302-1D7B-703C-E754385BD918}"/>
              </a:ext>
            </a:extLst>
          </p:cNvPr>
          <p:cNvPicPr>
            <a:picLocks noChangeAspect="1"/>
          </p:cNvPicPr>
          <p:nvPr userDrawn="1"/>
        </p:nvPicPr>
        <p:blipFill>
          <a:blip r:embed="rId11" cstate="screen">
            <a:extLst>
              <a:ext uri="{28A0092B-C50C-407E-A947-70E740481C1C}">
                <a14:useLocalDpi xmlns:a14="http://schemas.microsoft.com/office/drawing/2010/main"/>
              </a:ext>
            </a:extLst>
          </a:blip>
          <a:stretch>
            <a:fillRect/>
          </a:stretch>
        </p:blipFill>
        <p:spPr>
          <a:xfrm>
            <a:off x="7649665" y="239817"/>
            <a:ext cx="1308999" cy="741766"/>
          </a:xfrm>
          <a:prstGeom prst="rect">
            <a:avLst/>
          </a:prstGeom>
        </p:spPr>
      </p:pic>
    </p:spTree>
    <p:extLst>
      <p:ext uri="{BB962C8B-B14F-4D97-AF65-F5344CB8AC3E}">
        <p14:creationId xmlns:p14="http://schemas.microsoft.com/office/powerpoint/2010/main" val="45069319"/>
      </p:ext>
    </p:extLst>
  </p:cSld>
  <p:clrMap bg1="lt1" tx1="dk1" bg2="lt2" tx2="dk2" accent1="accent1" accent2="accent2" accent3="accent3" accent4="accent4" accent5="accent5" accent6="accent6" hlink="hlink" folHlink="folHlink"/>
  <p:sldLayoutIdLst>
    <p:sldLayoutId id="2147483651" r:id="rId1"/>
    <p:sldLayoutId id="2147483659" r:id="rId2"/>
    <p:sldLayoutId id="2147483662" r:id="rId3"/>
    <p:sldLayoutId id="2147483650" r:id="rId4"/>
    <p:sldLayoutId id="2147483664" r:id="rId5"/>
    <p:sldLayoutId id="2147483652" r:id="rId6"/>
    <p:sldLayoutId id="2147483657" r:id="rId7"/>
    <p:sldLayoutId id="2147483665" r:id="rId8"/>
    <p:sldLayoutId id="2147483663" r:id="rId9"/>
  </p:sldLayoutIdLst>
  <p:transition>
    <p:fade/>
  </p:transition>
  <p:hf hdr="0"/>
  <p:txStyles>
    <p:titleStyle>
      <a:lvl1pPr algn="l" defTabSz="914400" rtl="0" eaLnBrk="1" latinLnBrk="0" hangingPunct="1">
        <a:spcBef>
          <a:spcPct val="0"/>
        </a:spcBef>
        <a:buNone/>
        <a:defRPr sz="2000" kern="1200" baseline="0">
          <a:solidFill>
            <a:schemeClr val="bg2"/>
          </a:solidFill>
          <a:latin typeface="+mj-lt"/>
          <a:ea typeface="+mj-ea"/>
          <a:cs typeface="+mj-cs"/>
        </a:defRPr>
      </a:lvl1pPr>
    </p:titleStyle>
    <p:bodyStyle>
      <a:lvl1pPr marL="0" indent="0" algn="l" defTabSz="914400" rtl="0" eaLnBrk="1" latinLnBrk="0" hangingPunct="1">
        <a:lnSpc>
          <a:spcPct val="100000"/>
        </a:lnSpc>
        <a:spcBef>
          <a:spcPts val="300"/>
        </a:spcBef>
        <a:spcAft>
          <a:spcPts val="300"/>
        </a:spcAft>
        <a:buFont typeface="Arial" panose="020B0604020202020204" pitchFamily="34" charset="0"/>
        <a:buNone/>
        <a:defRPr sz="1400" kern="1200">
          <a:solidFill>
            <a:schemeClr val="tx1"/>
          </a:solidFill>
          <a:latin typeface="+mn-lt"/>
          <a:ea typeface="+mn-ea"/>
          <a:cs typeface="+mn-cs"/>
        </a:defRPr>
      </a:lvl1pPr>
      <a:lvl2pPr marL="268288" indent="-268288" algn="l" defTabSz="914400" rtl="0" eaLnBrk="1" latinLnBrk="0" hangingPunct="1">
        <a:lnSpc>
          <a:spcPct val="100000"/>
        </a:lnSpc>
        <a:spcBef>
          <a:spcPts val="300"/>
        </a:spcBef>
        <a:spcAft>
          <a:spcPts val="300"/>
        </a:spcAft>
        <a:buClr>
          <a:schemeClr val="accent1"/>
        </a:buClr>
        <a:buSzPct val="80000"/>
        <a:buFont typeface="Arial" panose="020B0604020202020204" pitchFamily="34" charset="0"/>
        <a:buChar char="■"/>
        <a:defRPr sz="1400" kern="1200">
          <a:solidFill>
            <a:schemeClr val="tx1"/>
          </a:solidFill>
          <a:latin typeface="+mn-lt"/>
          <a:ea typeface="+mn-ea"/>
          <a:cs typeface="+mn-cs"/>
        </a:defRPr>
      </a:lvl2pPr>
      <a:lvl3pPr marL="536575" indent="-268288" algn="l" defTabSz="914400" rtl="0" eaLnBrk="1" latinLnBrk="0" hangingPunct="1">
        <a:lnSpc>
          <a:spcPct val="100000"/>
        </a:lnSpc>
        <a:spcBef>
          <a:spcPts val="300"/>
        </a:spcBef>
        <a:spcAft>
          <a:spcPts val="300"/>
        </a:spcAft>
        <a:buClr>
          <a:schemeClr val="accent1"/>
        </a:buClr>
        <a:buSzPct val="80000"/>
        <a:buFont typeface="Arial" panose="020B0604020202020204" pitchFamily="34" charset="0"/>
        <a:buChar char="□"/>
        <a:defRPr sz="1400" kern="1200">
          <a:solidFill>
            <a:schemeClr val="tx1"/>
          </a:solidFill>
          <a:latin typeface="+mn-lt"/>
          <a:ea typeface="+mn-ea"/>
          <a:cs typeface="+mn-cs"/>
        </a:defRPr>
      </a:lvl3pPr>
      <a:lvl4pPr marL="806450" indent="-269875" algn="l" defTabSz="914400" rtl="0" eaLnBrk="1" latinLnBrk="0" hangingPunct="1">
        <a:lnSpc>
          <a:spcPct val="100000"/>
        </a:lnSpc>
        <a:spcBef>
          <a:spcPts val="300"/>
        </a:spcBef>
        <a:spcAft>
          <a:spcPts val="300"/>
        </a:spcAft>
        <a:buClr>
          <a:schemeClr val="accent1"/>
        </a:buClr>
        <a:buSzPct val="100000"/>
        <a:buFont typeface="Arial" panose="020B0604020202020204" pitchFamily="34" charset="0"/>
        <a:buChar char="–"/>
        <a:defRPr sz="1400" kern="1200">
          <a:solidFill>
            <a:schemeClr val="tx1"/>
          </a:solidFill>
          <a:latin typeface="+mn-lt"/>
          <a:ea typeface="+mn-ea"/>
          <a:cs typeface="+mn-cs"/>
        </a:defRPr>
      </a:lvl4pPr>
      <a:lvl5pPr marL="270000" indent="-270000" algn="l" defTabSz="914400" rtl="0" eaLnBrk="1" latinLnBrk="0" hangingPunct="1">
        <a:lnSpc>
          <a:spcPct val="100000"/>
        </a:lnSpc>
        <a:spcBef>
          <a:spcPts val="300"/>
        </a:spcBef>
        <a:spcAft>
          <a:spcPts val="300"/>
        </a:spcAft>
        <a:buClr>
          <a:schemeClr val="accent1"/>
        </a:buClr>
        <a:buSzPct val="100000"/>
        <a:buFont typeface="+mj-lt"/>
        <a:buAutoNum type="arabicPeriod"/>
        <a:defRPr sz="1400" kern="1200">
          <a:solidFill>
            <a:schemeClr val="tx1"/>
          </a:solidFill>
          <a:latin typeface="+mn-lt"/>
          <a:ea typeface="+mn-ea"/>
          <a:cs typeface="+mn-cs"/>
        </a:defRPr>
      </a:lvl5pPr>
      <a:lvl6pPr marL="540000" indent="-270000" algn="l" defTabSz="914400" rtl="0" eaLnBrk="1" latinLnBrk="0" hangingPunct="1">
        <a:lnSpc>
          <a:spcPct val="100000"/>
        </a:lnSpc>
        <a:spcBef>
          <a:spcPts val="300"/>
        </a:spcBef>
        <a:spcAft>
          <a:spcPts val="300"/>
        </a:spcAft>
        <a:buClr>
          <a:schemeClr val="accent1"/>
        </a:buClr>
        <a:buSzPct val="100000"/>
        <a:buFont typeface="+mj-lt"/>
        <a:buAutoNum type="alphaLcParenR"/>
        <a:defRPr sz="1400" kern="1200">
          <a:solidFill>
            <a:schemeClr val="tx1"/>
          </a:solidFill>
          <a:latin typeface="+mn-lt"/>
          <a:ea typeface="+mn-ea"/>
          <a:cs typeface="+mn-cs"/>
        </a:defRPr>
      </a:lvl6pPr>
      <a:lvl7pPr marL="0" indent="0" algn="l" defTabSz="914400" rtl="0" eaLnBrk="1" latinLnBrk="0" hangingPunct="1">
        <a:lnSpc>
          <a:spcPct val="100000"/>
        </a:lnSpc>
        <a:spcBef>
          <a:spcPts val="400"/>
        </a:spcBef>
        <a:spcAft>
          <a:spcPts val="400"/>
        </a:spcAft>
        <a:buClr>
          <a:schemeClr val="accent1"/>
        </a:buClr>
        <a:buSzPct val="90000"/>
        <a:buFont typeface="Arial" panose="020B0604020202020204" pitchFamily="34" charset="0"/>
        <a:buNone/>
        <a:defRPr sz="1600" kern="1200" cap="all" baseline="0">
          <a:solidFill>
            <a:schemeClr val="accent1"/>
          </a:solidFill>
          <a:latin typeface="+mn-lt"/>
          <a:ea typeface="+mn-ea"/>
          <a:cs typeface="+mn-cs"/>
        </a:defRPr>
      </a:lvl7pPr>
      <a:lvl8pPr marL="0" indent="0" algn="l" defTabSz="914400" rtl="0" eaLnBrk="1" latinLnBrk="0" hangingPunct="1">
        <a:lnSpc>
          <a:spcPct val="100000"/>
        </a:lnSpc>
        <a:spcBef>
          <a:spcPts val="400"/>
        </a:spcBef>
        <a:spcAft>
          <a:spcPts val="400"/>
        </a:spcAft>
        <a:buFont typeface="Arial" panose="020B0604020202020204" pitchFamily="34" charset="0"/>
        <a:buNone/>
        <a:defRPr sz="1600" b="0" kern="1200" cap="all" baseline="0">
          <a:solidFill>
            <a:schemeClr val="accent1"/>
          </a:solidFill>
          <a:latin typeface="+mn-lt"/>
          <a:ea typeface="+mn-ea"/>
          <a:cs typeface="+mn-cs"/>
        </a:defRPr>
      </a:lvl8pPr>
      <a:lvl9pPr marL="0" indent="0" algn="l" defTabSz="914400" rtl="0" eaLnBrk="1" latinLnBrk="0" hangingPunct="1">
        <a:lnSpc>
          <a:spcPct val="100000"/>
        </a:lnSpc>
        <a:spcBef>
          <a:spcPts val="400"/>
        </a:spcBef>
        <a:spcAft>
          <a:spcPts val="400"/>
        </a:spcAft>
        <a:buFont typeface="Arial" panose="020B0604020202020204" pitchFamily="34" charset="0"/>
        <a:buNone/>
        <a:defRPr sz="1600" b="0" kern="1200" cap="all" baseline="0">
          <a:solidFill>
            <a:schemeClr val="accent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Layout" Target="../slideLayouts/slideLayout5.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 Id="rId9" Type="http://schemas.openxmlformats.org/officeDocument/2006/relationships/image" Target="../media/image25.png"/></Relationships>
</file>

<file path=ppt/slides/_rels/slide11.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7.png"/><Relationship Id="rId1" Type="http://schemas.openxmlformats.org/officeDocument/2006/relationships/slideLayout" Target="../slideLayouts/slideLayout5.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5.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1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image" Target="../media/image42.png"/><Relationship Id="rId5" Type="http://schemas.openxmlformats.org/officeDocument/2006/relationships/image" Target="../media/image41.png"/><Relationship Id="rId10" Type="http://schemas.openxmlformats.org/officeDocument/2006/relationships/image" Target="../media/image25.png"/><Relationship Id="rId4" Type="http://schemas.openxmlformats.org/officeDocument/2006/relationships/image" Target="../media/image40.png"/><Relationship Id="rId9" Type="http://schemas.openxmlformats.org/officeDocument/2006/relationships/image" Target="../media/image43.png"/></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44.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image" Target="../media/image45.png"/><Relationship Id="rId1" Type="http://schemas.openxmlformats.org/officeDocument/2006/relationships/slideLayout" Target="../slideLayouts/slideLayout5.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1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46.png"/><Relationship Id="rId1" Type="http://schemas.openxmlformats.org/officeDocument/2006/relationships/slideLayout" Target="../slideLayouts/slideLayout5.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1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5.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22.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61.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5.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9"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5.xml"/><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1.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0.png"/><Relationship Id="rId7"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310.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Oak Ridge Institute for Science and Education Logo">
            <a:extLst>
              <a:ext uri="{FF2B5EF4-FFF2-40B4-BE49-F238E27FC236}">
                <a16:creationId xmlns:a16="http://schemas.microsoft.com/office/drawing/2014/main" id="{8FDC0507-546E-9FC9-3CB2-AFC6E2B17D63}"/>
              </a:ext>
            </a:extLst>
          </p:cNvPr>
          <p:cNvPicPr>
            <a:picLocks noGrp="1" noChangeAspect="1" noChangeArrowheads="1"/>
          </p:cNvPicPr>
          <p:nvPr>
            <p:ph type="pic" sz="quarter" idx="10"/>
          </p:nvPr>
        </p:nvPicPr>
        <p:blipFill>
          <a:blip r:embed="rId3" cstate="hqprint">
            <a:extLst>
              <a:ext uri="{28A0092B-C50C-407E-A947-70E740481C1C}">
                <a14:useLocalDpi xmlns:a14="http://schemas.microsoft.com/office/drawing/2010/main"/>
              </a:ext>
            </a:extLst>
          </a:blip>
          <a:srcRect/>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
        <p:nvSpPr>
          <p:cNvPr id="9" name="Text Placeholder 8">
            <a:extLst>
              <a:ext uri="{FF2B5EF4-FFF2-40B4-BE49-F238E27FC236}">
                <a16:creationId xmlns:a16="http://schemas.microsoft.com/office/drawing/2014/main" id="{62499B4D-A6A4-7FB5-E40F-F91A99DDDBED}"/>
              </a:ext>
            </a:extLst>
          </p:cNvPr>
          <p:cNvSpPr>
            <a:spLocks noGrp="1"/>
          </p:cNvSpPr>
          <p:nvPr>
            <p:ph type="body" sz="quarter" idx="11"/>
          </p:nvPr>
        </p:nvSpPr>
        <p:spPr/>
        <p:txBody>
          <a:bodyPr/>
          <a:lstStyle/>
          <a:p>
            <a:endParaRPr lang="de-DE" dirty="0"/>
          </a:p>
        </p:txBody>
      </p:sp>
      <p:sp>
        <p:nvSpPr>
          <p:cNvPr id="6" name="Title 5">
            <a:extLst>
              <a:ext uri="{FF2B5EF4-FFF2-40B4-BE49-F238E27FC236}">
                <a16:creationId xmlns:a16="http://schemas.microsoft.com/office/drawing/2014/main" id="{D16B42D6-B7D1-151D-17E2-D12C352A3236}"/>
              </a:ext>
            </a:extLst>
          </p:cNvPr>
          <p:cNvSpPr>
            <a:spLocks noGrp="1"/>
          </p:cNvSpPr>
          <p:nvPr>
            <p:ph type="ctrTitle"/>
          </p:nvPr>
        </p:nvSpPr>
        <p:spPr/>
        <p:txBody>
          <a:bodyPr/>
          <a:lstStyle/>
          <a:p>
            <a:r>
              <a:rPr lang="de-DE" dirty="0"/>
              <a:t>Mathe III</a:t>
            </a:r>
          </a:p>
        </p:txBody>
      </p:sp>
      <p:sp>
        <p:nvSpPr>
          <p:cNvPr id="7" name="Subtitle 6">
            <a:extLst>
              <a:ext uri="{FF2B5EF4-FFF2-40B4-BE49-F238E27FC236}">
                <a16:creationId xmlns:a16="http://schemas.microsoft.com/office/drawing/2014/main" id="{7B102906-BAE2-00D0-F9F8-0F97B2760521}"/>
              </a:ext>
            </a:extLst>
          </p:cNvPr>
          <p:cNvSpPr>
            <a:spLocks noGrp="1"/>
          </p:cNvSpPr>
          <p:nvPr>
            <p:ph type="subTitle" idx="1"/>
          </p:nvPr>
        </p:nvSpPr>
        <p:spPr/>
        <p:txBody>
          <a:bodyPr/>
          <a:lstStyle/>
          <a:p>
            <a:r>
              <a:rPr lang="de-DE" dirty="0"/>
              <a:t>Ralf Herbrich</a:t>
            </a:r>
          </a:p>
          <a:p>
            <a:pPr algn="l"/>
            <a:r>
              <a:rPr lang="de-DE" dirty="0"/>
              <a:t>Mehrdimensionale Zufallsvariablen</a:t>
            </a:r>
          </a:p>
        </p:txBody>
      </p:sp>
    </p:spTree>
    <p:extLst>
      <p:ext uri="{BB962C8B-B14F-4D97-AF65-F5344CB8AC3E}">
        <p14:creationId xmlns:p14="http://schemas.microsoft.com/office/powerpoint/2010/main" val="1734704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69034D19-3192-E92E-891B-572BAB2A5847}"/>
                  </a:ext>
                </a:extLst>
              </p:cNvPr>
              <p:cNvSpPr>
                <a:spLocks noGrp="1"/>
              </p:cNvSpPr>
              <p:nvPr>
                <p:ph type="body" sz="quarter" idx="13"/>
              </p:nvPr>
            </p:nvSpPr>
            <p:spPr/>
            <p:txBody>
              <a:bodyPr/>
              <a:lstStyle/>
              <a:p>
                <a:r>
                  <a:rPr lang="de-DE" b="1" dirty="0">
                    <a:solidFill>
                      <a:schemeClr val="accent4"/>
                    </a:solidFill>
                  </a:rPr>
                  <a:t>Beispiel (Kovarianz)</a:t>
                </a:r>
                <a:r>
                  <a:rPr lang="de-DE" dirty="0"/>
                  <a:t>. Gegeben zwei reelle </a:t>
                </a:r>
                <a:r>
                  <a:rPr lang="de-DE" dirty="0">
                    <a:solidFill>
                      <a:schemeClr val="tx1"/>
                    </a:solidFill>
                  </a:rPr>
                  <a:t>Zufallsvariablen </a:t>
                </a:r>
                <a14:m>
                  <m:oMath xmlns:m="http://schemas.openxmlformats.org/officeDocument/2006/math">
                    <m:r>
                      <a:rPr lang="de-DE" b="0" i="1" smtClean="0">
                        <a:solidFill>
                          <a:schemeClr val="tx1"/>
                        </a:solidFill>
                        <a:latin typeface="Cambria Math" panose="02040503050406030204" pitchFamily="18" charset="0"/>
                      </a:rPr>
                      <m:t>𝑋</m:t>
                    </m:r>
                  </m:oMath>
                </a14:m>
                <a:r>
                  <a:rPr lang="de-DE" dirty="0">
                    <a:solidFill>
                      <a:schemeClr val="tx1"/>
                    </a:solidFill>
                  </a:rPr>
                  <a:t> und </a:t>
                </a:r>
                <a14:m>
                  <m:oMath xmlns:m="http://schemas.openxmlformats.org/officeDocument/2006/math">
                    <m:r>
                      <a:rPr lang="de-DE" b="0" i="1" smtClean="0">
                        <a:solidFill>
                          <a:schemeClr val="tx1"/>
                        </a:solidFill>
                        <a:latin typeface="Cambria Math" panose="02040503050406030204" pitchFamily="18" charset="0"/>
                      </a:rPr>
                      <m:t>𝑌</m:t>
                    </m:r>
                  </m:oMath>
                </a14:m>
                <a:r>
                  <a:rPr lang="de-DE" dirty="0">
                    <a:solidFill>
                      <a:schemeClr val="tx1"/>
                    </a:solidFill>
                  </a:rPr>
                  <a:t> mit </a:t>
                </a:r>
                <a:r>
                  <a:rPr lang="de-DE" dirty="0"/>
                  <a:t>ihrer gemeinsamen Zähldichte als</a:t>
                </a:r>
              </a:p>
              <a:p>
                <a:endParaRPr lang="de-DE" dirty="0"/>
              </a:p>
              <a:p>
                <a:endParaRPr lang="de-DE" dirty="0"/>
              </a:p>
              <a:p>
                <a:endParaRPr lang="de-DE" dirty="0"/>
              </a:p>
              <a:p>
                <a:endParaRPr lang="de-DE" dirty="0"/>
              </a:p>
              <a:p>
                <a:endParaRPr lang="de-DE" dirty="0"/>
              </a:p>
              <a:p>
                <a:endParaRPr lang="de-DE" dirty="0"/>
              </a:p>
              <a:p>
                <a:endParaRPr lang="de-DE" dirty="0"/>
              </a:p>
            </p:txBody>
          </p:sp>
        </mc:Choice>
        <mc:Fallback xmlns="">
          <p:sp>
            <p:nvSpPr>
              <p:cNvPr id="2" name="Text Placeholder 1">
                <a:extLst>
                  <a:ext uri="{FF2B5EF4-FFF2-40B4-BE49-F238E27FC236}">
                    <a16:creationId xmlns:a16="http://schemas.microsoft.com/office/drawing/2014/main" id="{69034D19-3192-E92E-891B-572BAB2A5847}"/>
                  </a:ext>
                </a:extLst>
              </p:cNvPr>
              <p:cNvSpPr>
                <a:spLocks noGrp="1" noRot="1" noChangeAspect="1" noMove="1" noResize="1" noEditPoints="1" noAdjustHandles="1" noChangeArrowheads="1" noChangeShapeType="1" noTextEdit="1"/>
              </p:cNvSpPr>
              <p:nvPr>
                <p:ph type="body" sz="quarter" idx="13"/>
              </p:nvPr>
            </p:nvSpPr>
            <p:spPr>
              <a:blipFill>
                <a:blip r:embed="rId2"/>
                <a:stretch>
                  <a:fillRect t="-355"/>
                </a:stretch>
              </a:blipFill>
            </p:spPr>
            <p:txBody>
              <a:bodyPr/>
              <a:lstStyle/>
              <a:p>
                <a:r>
                  <a:rPr lang="de-DE">
                    <a:noFill/>
                  </a:rPr>
                  <a:t> </a:t>
                </a:r>
              </a:p>
            </p:txBody>
          </p:sp>
        </mc:Fallback>
      </mc:AlternateContent>
      <p:sp>
        <p:nvSpPr>
          <p:cNvPr id="3" name="Title 2">
            <a:extLst>
              <a:ext uri="{FF2B5EF4-FFF2-40B4-BE49-F238E27FC236}">
                <a16:creationId xmlns:a16="http://schemas.microsoft.com/office/drawing/2014/main" id="{B0FBD9AA-9CE3-33C6-ECE8-2F37A6528B3A}"/>
              </a:ext>
            </a:extLst>
          </p:cNvPr>
          <p:cNvSpPr>
            <a:spLocks noGrp="1"/>
          </p:cNvSpPr>
          <p:nvPr>
            <p:ph type="title"/>
          </p:nvPr>
        </p:nvSpPr>
        <p:spPr/>
        <p:txBody>
          <a:bodyPr/>
          <a:lstStyle/>
          <a:p>
            <a:r>
              <a:rPr lang="de-DE" dirty="0"/>
              <a:t>Beispiel Kovarianz</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C7102663-99BC-ABFA-B017-29ABF3D70421}"/>
                  </a:ext>
                </a:extLst>
              </p:cNvPr>
              <p:cNvSpPr txBox="1"/>
              <p:nvPr/>
            </p:nvSpPr>
            <p:spPr bwMode="gray">
              <a:xfrm>
                <a:off x="150060" y="3506317"/>
                <a:ext cx="4683318" cy="307777"/>
              </a:xfrm>
              <a:prstGeom prst="rect">
                <a:avLst/>
              </a:prstGeom>
              <a:noFill/>
            </p:spPr>
            <p:txBody>
              <a:bodyPr wrap="square">
                <a:spAutoFit/>
              </a:bodyPr>
              <a:lstStyle/>
              <a:p>
                <a:pPr lvl="1"/>
                <a14:m>
                  <m:oMathPara xmlns:m="http://schemas.openxmlformats.org/officeDocument/2006/math">
                    <m:oMathParaPr>
                      <m:jc m:val="centerGroup"/>
                    </m:oMathParaPr>
                    <m:oMath xmlns:m="http://schemas.openxmlformats.org/officeDocument/2006/math">
                      <m:r>
                        <a:rPr lang="de-DE" sz="1400" b="0" i="1" smtClean="0">
                          <a:solidFill>
                            <a:schemeClr val="tx1"/>
                          </a:solidFill>
                          <a:latin typeface="Cambria Math" panose="02040503050406030204" pitchFamily="18" charset="0"/>
                        </a:rPr>
                        <m:t>𝐸</m:t>
                      </m:r>
                      <m:d>
                        <m:dPr>
                          <m:begChr m:val="["/>
                          <m:endChr m:val="]"/>
                          <m:ctrlPr>
                            <a:rPr lang="en-US" sz="1400" b="0" i="1" smtClean="0">
                              <a:solidFill>
                                <a:schemeClr val="tx1"/>
                              </a:solidFill>
                              <a:latin typeface="Cambria Math" panose="02040503050406030204" pitchFamily="18" charset="0"/>
                            </a:rPr>
                          </m:ctrlPr>
                        </m:dPr>
                        <m:e>
                          <m:r>
                            <a:rPr lang="en-US" sz="1400" b="0" i="1" smtClean="0">
                              <a:solidFill>
                                <a:schemeClr val="tx1"/>
                              </a:solidFill>
                              <a:latin typeface="Cambria Math" panose="02040503050406030204" pitchFamily="18" charset="0"/>
                            </a:rPr>
                            <m:t>𝑋</m:t>
                          </m:r>
                        </m:e>
                      </m:d>
                      <m:r>
                        <a:rPr lang="de-DE" sz="1400" b="0" i="1" smtClean="0">
                          <a:solidFill>
                            <a:schemeClr val="tx1"/>
                          </a:solidFill>
                          <a:latin typeface="Cambria Math" panose="02040503050406030204" pitchFamily="18" charset="0"/>
                        </a:rPr>
                        <m:t>=0.7⋅5+0.3⋅7=5.6</m:t>
                      </m:r>
                    </m:oMath>
                  </m:oMathPara>
                </a14:m>
                <a:endParaRPr lang="de-DE" b="0" i="1" dirty="0">
                  <a:solidFill>
                    <a:schemeClr val="tx1"/>
                  </a:solidFill>
                  <a:latin typeface="Cambria Math" panose="02040503050406030204" pitchFamily="18" charset="0"/>
                </a:endParaRPr>
              </a:p>
            </p:txBody>
          </p:sp>
        </mc:Choice>
        <mc:Fallback xmlns="">
          <p:sp>
            <p:nvSpPr>
              <p:cNvPr id="5" name="TextBox 4">
                <a:extLst>
                  <a:ext uri="{FF2B5EF4-FFF2-40B4-BE49-F238E27FC236}">
                    <a16:creationId xmlns:a16="http://schemas.microsoft.com/office/drawing/2014/main" id="{C7102663-99BC-ABFA-B017-29ABF3D70421}"/>
                  </a:ext>
                </a:extLst>
              </p:cNvPr>
              <p:cNvSpPr txBox="1">
                <a:spLocks noRot="1" noChangeAspect="1" noMove="1" noResize="1" noEditPoints="1" noAdjustHandles="1" noChangeArrowheads="1" noChangeShapeType="1" noTextEdit="1"/>
              </p:cNvSpPr>
              <p:nvPr/>
            </p:nvSpPr>
            <p:spPr bwMode="gray">
              <a:xfrm>
                <a:off x="150060" y="3506317"/>
                <a:ext cx="4683318" cy="307777"/>
              </a:xfrm>
              <a:prstGeom prst="rect">
                <a:avLst/>
              </a:prstGeom>
              <a:blipFill>
                <a:blip r:embed="rId3"/>
                <a:stretch>
                  <a:fillRect/>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8BB5DFBC-362E-5E10-B819-FD2D7A9FCD7B}"/>
                  </a:ext>
                </a:extLst>
              </p:cNvPr>
              <p:cNvSpPr txBox="1"/>
              <p:nvPr/>
            </p:nvSpPr>
            <p:spPr bwMode="gray">
              <a:xfrm>
                <a:off x="150060" y="3814094"/>
                <a:ext cx="4683318" cy="307777"/>
              </a:xfrm>
              <a:prstGeom prst="rect">
                <a:avLst/>
              </a:prstGeom>
              <a:noFill/>
            </p:spPr>
            <p:txBody>
              <a:bodyPr wrap="square">
                <a:spAutoFit/>
              </a:bodyPr>
              <a:lstStyle/>
              <a:p>
                <a:pPr lvl="1"/>
                <a14:m>
                  <m:oMathPara xmlns:m="http://schemas.openxmlformats.org/officeDocument/2006/math">
                    <m:oMathParaPr>
                      <m:jc m:val="centerGroup"/>
                    </m:oMathParaPr>
                    <m:oMath xmlns:m="http://schemas.openxmlformats.org/officeDocument/2006/math">
                      <m:r>
                        <a:rPr lang="de-DE" sz="1400" b="0" i="1" smtClean="0">
                          <a:solidFill>
                            <a:schemeClr val="tx1"/>
                          </a:solidFill>
                          <a:latin typeface="Cambria Math" panose="02040503050406030204" pitchFamily="18" charset="0"/>
                        </a:rPr>
                        <m:t>𝐸</m:t>
                      </m:r>
                      <m:d>
                        <m:dPr>
                          <m:begChr m:val="["/>
                          <m:endChr m:val="]"/>
                          <m:ctrlPr>
                            <a:rPr lang="en-US" sz="1400" b="0" i="1" smtClean="0">
                              <a:solidFill>
                                <a:schemeClr val="tx1"/>
                              </a:solidFill>
                              <a:latin typeface="Cambria Math" panose="02040503050406030204" pitchFamily="18" charset="0"/>
                            </a:rPr>
                          </m:ctrlPr>
                        </m:dPr>
                        <m:e>
                          <m:r>
                            <a:rPr lang="en-US" sz="1400" b="0" i="1" smtClean="0">
                              <a:solidFill>
                                <a:schemeClr val="tx1"/>
                              </a:solidFill>
                              <a:latin typeface="Cambria Math" panose="02040503050406030204" pitchFamily="18" charset="0"/>
                            </a:rPr>
                            <m:t>𝑌</m:t>
                          </m:r>
                        </m:e>
                      </m:d>
                      <m:r>
                        <a:rPr lang="de-DE" sz="1400" b="0" i="1" smtClean="0">
                          <a:solidFill>
                            <a:schemeClr val="tx1"/>
                          </a:solidFill>
                          <a:latin typeface="Cambria Math" panose="02040503050406030204" pitchFamily="18" charset="0"/>
                        </a:rPr>
                        <m:t>=0.5⋅8+0.5⋅9=8.5</m:t>
                      </m:r>
                    </m:oMath>
                  </m:oMathPara>
                </a14:m>
                <a:endParaRPr lang="de-DE" sz="1400" dirty="0">
                  <a:solidFill>
                    <a:schemeClr val="tx1"/>
                  </a:solidFill>
                </a:endParaRPr>
              </a:p>
            </p:txBody>
          </p:sp>
        </mc:Choice>
        <mc:Fallback xmlns="">
          <p:sp>
            <p:nvSpPr>
              <p:cNvPr id="7" name="TextBox 6">
                <a:extLst>
                  <a:ext uri="{FF2B5EF4-FFF2-40B4-BE49-F238E27FC236}">
                    <a16:creationId xmlns:a16="http://schemas.microsoft.com/office/drawing/2014/main" id="{8BB5DFBC-362E-5E10-B819-FD2D7A9FCD7B}"/>
                  </a:ext>
                </a:extLst>
              </p:cNvPr>
              <p:cNvSpPr txBox="1">
                <a:spLocks noRot="1" noChangeAspect="1" noMove="1" noResize="1" noEditPoints="1" noAdjustHandles="1" noChangeArrowheads="1" noChangeShapeType="1" noTextEdit="1"/>
              </p:cNvSpPr>
              <p:nvPr/>
            </p:nvSpPr>
            <p:spPr bwMode="gray">
              <a:xfrm>
                <a:off x="150060" y="3814094"/>
                <a:ext cx="4683318" cy="307777"/>
              </a:xfrm>
              <a:prstGeom prst="rect">
                <a:avLst/>
              </a:prstGeom>
              <a:blipFill>
                <a:blip r:embed="rId4"/>
                <a:stretch>
                  <a:fillRect/>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424419E0-F98F-FE6C-7789-0E2413386D68}"/>
                  </a:ext>
                </a:extLst>
              </p:cNvPr>
              <p:cNvSpPr txBox="1"/>
              <p:nvPr/>
            </p:nvSpPr>
            <p:spPr bwMode="gray">
              <a:xfrm>
                <a:off x="-36512" y="4121871"/>
                <a:ext cx="4683318"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nor/>
                        </m:rPr>
                        <a:rPr lang="de-DE" sz="1400" b="0" i="0" smtClean="0">
                          <a:latin typeface="Cambria Math" panose="02040503050406030204" pitchFamily="18" charset="0"/>
                        </a:rPr>
                        <m:t>Cov</m:t>
                      </m:r>
                      <m:d>
                        <m:dPr>
                          <m:begChr m:val="["/>
                          <m:endChr m:val="]"/>
                          <m:ctrlPr>
                            <a:rPr lang="en-US" sz="1400" b="0" i="1" smtClean="0">
                              <a:latin typeface="Cambria Math" panose="02040503050406030204" pitchFamily="18" charset="0"/>
                            </a:rPr>
                          </m:ctrlPr>
                        </m:dPr>
                        <m:e>
                          <m:r>
                            <a:rPr lang="en-US" sz="1400" b="0" i="1" smtClean="0">
                              <a:latin typeface="Cambria Math" panose="02040503050406030204" pitchFamily="18" charset="0"/>
                            </a:rPr>
                            <m:t>𝑋</m:t>
                          </m:r>
                          <m:r>
                            <a:rPr lang="en-US" sz="1400" b="0" i="1" smtClean="0">
                              <a:latin typeface="Cambria Math" panose="02040503050406030204" pitchFamily="18" charset="0"/>
                            </a:rPr>
                            <m:t>,</m:t>
                          </m:r>
                          <m:r>
                            <a:rPr lang="en-US" sz="1400" b="0" i="1" smtClean="0">
                              <a:latin typeface="Cambria Math" panose="02040503050406030204" pitchFamily="18" charset="0"/>
                            </a:rPr>
                            <m:t>𝑌</m:t>
                          </m:r>
                        </m:e>
                      </m:d>
                      <m:r>
                        <m:rPr>
                          <m:aln/>
                        </m:rPr>
                        <a:rPr lang="de-DE" sz="1400" b="0" i="1" smtClean="0">
                          <a:latin typeface="Cambria Math" panose="02040503050406030204" pitchFamily="18" charset="0"/>
                        </a:rPr>
                        <m:t>=</m:t>
                      </m:r>
                      <m:r>
                        <a:rPr lang="de-DE" sz="1400" i="1" smtClean="0">
                          <a:latin typeface="Cambria Math" panose="02040503050406030204" pitchFamily="18" charset="0"/>
                        </a:rPr>
                        <m:t>𝐸</m:t>
                      </m:r>
                      <m:d>
                        <m:dPr>
                          <m:begChr m:val="["/>
                          <m:endChr m:val="]"/>
                          <m:ctrlPr>
                            <a:rPr lang="en-US" sz="1400" b="0" i="1" smtClean="0">
                              <a:latin typeface="Cambria Math" panose="02040503050406030204" pitchFamily="18" charset="0"/>
                            </a:rPr>
                          </m:ctrlPr>
                        </m:dPr>
                        <m:e>
                          <m:d>
                            <m:dPr>
                              <m:ctrlPr>
                                <a:rPr lang="de-DE" sz="1400" i="1">
                                  <a:solidFill>
                                    <a:schemeClr val="accent2"/>
                                  </a:solidFill>
                                  <a:latin typeface="Cambria Math" panose="02040503050406030204" pitchFamily="18" charset="0"/>
                                </a:rPr>
                              </m:ctrlPr>
                            </m:dPr>
                            <m:e>
                              <m:r>
                                <a:rPr lang="en-US" sz="1400" i="1">
                                  <a:solidFill>
                                    <a:schemeClr val="accent2"/>
                                  </a:solidFill>
                                  <a:latin typeface="Cambria Math" panose="02040503050406030204" pitchFamily="18" charset="0"/>
                                </a:rPr>
                                <m:t>𝑋</m:t>
                              </m:r>
                              <m:r>
                                <a:rPr lang="en-US" sz="1400" i="1">
                                  <a:solidFill>
                                    <a:schemeClr val="accent2"/>
                                  </a:solidFill>
                                  <a:latin typeface="Cambria Math" panose="02040503050406030204" pitchFamily="18" charset="0"/>
                                </a:rPr>
                                <m:t>−</m:t>
                              </m:r>
                              <m:r>
                                <a:rPr lang="en-US" sz="1400" i="1">
                                  <a:solidFill>
                                    <a:schemeClr val="accent2"/>
                                  </a:solidFill>
                                  <a:latin typeface="Cambria Math" panose="02040503050406030204" pitchFamily="18" charset="0"/>
                                </a:rPr>
                                <m:t>𝐸</m:t>
                              </m:r>
                              <m:d>
                                <m:dPr>
                                  <m:begChr m:val="["/>
                                  <m:endChr m:val="]"/>
                                  <m:ctrlPr>
                                    <a:rPr lang="en-US" sz="1400" i="1">
                                      <a:solidFill>
                                        <a:schemeClr val="accent2"/>
                                      </a:solidFill>
                                      <a:latin typeface="Cambria Math" panose="02040503050406030204" pitchFamily="18" charset="0"/>
                                    </a:rPr>
                                  </m:ctrlPr>
                                </m:dPr>
                                <m:e>
                                  <m:r>
                                    <a:rPr lang="en-US" sz="1400" i="1">
                                      <a:solidFill>
                                        <a:schemeClr val="accent2"/>
                                      </a:solidFill>
                                      <a:latin typeface="Cambria Math" panose="02040503050406030204" pitchFamily="18" charset="0"/>
                                    </a:rPr>
                                    <m:t>𝑋</m:t>
                                  </m:r>
                                </m:e>
                              </m:d>
                            </m:e>
                          </m:d>
                          <m:r>
                            <a:rPr lang="de-DE" sz="1400" i="1">
                              <a:latin typeface="Cambria Math" panose="02040503050406030204" pitchFamily="18" charset="0"/>
                            </a:rPr>
                            <m:t>⋅</m:t>
                          </m:r>
                          <m:d>
                            <m:dPr>
                              <m:ctrlPr>
                                <a:rPr lang="de-DE" sz="1400" i="1">
                                  <a:solidFill>
                                    <a:schemeClr val="accent4"/>
                                  </a:solidFill>
                                  <a:latin typeface="Cambria Math" panose="02040503050406030204" pitchFamily="18" charset="0"/>
                                </a:rPr>
                              </m:ctrlPr>
                            </m:dPr>
                            <m:e>
                              <m:r>
                                <a:rPr lang="de-DE" sz="1400" i="1">
                                  <a:solidFill>
                                    <a:schemeClr val="accent4"/>
                                  </a:solidFill>
                                  <a:latin typeface="Cambria Math" panose="02040503050406030204" pitchFamily="18" charset="0"/>
                                </a:rPr>
                                <m:t>𝑌</m:t>
                              </m:r>
                              <m:r>
                                <a:rPr lang="de-DE" sz="1400" i="1">
                                  <a:solidFill>
                                    <a:schemeClr val="accent4"/>
                                  </a:solidFill>
                                  <a:latin typeface="Cambria Math" panose="02040503050406030204" pitchFamily="18" charset="0"/>
                                </a:rPr>
                                <m:t>−</m:t>
                              </m:r>
                              <m:r>
                                <a:rPr lang="en-US" sz="1400" i="1">
                                  <a:solidFill>
                                    <a:schemeClr val="accent4"/>
                                  </a:solidFill>
                                  <a:latin typeface="Cambria Math" panose="02040503050406030204" pitchFamily="18" charset="0"/>
                                </a:rPr>
                                <m:t>𝐸</m:t>
                              </m:r>
                              <m:d>
                                <m:dPr>
                                  <m:begChr m:val="["/>
                                  <m:endChr m:val="]"/>
                                  <m:ctrlPr>
                                    <a:rPr lang="en-US" sz="1400" i="1">
                                      <a:solidFill>
                                        <a:schemeClr val="accent4"/>
                                      </a:solidFill>
                                      <a:latin typeface="Cambria Math" panose="02040503050406030204" pitchFamily="18" charset="0"/>
                                    </a:rPr>
                                  </m:ctrlPr>
                                </m:dPr>
                                <m:e>
                                  <m:r>
                                    <a:rPr lang="en-US" sz="1400" i="1">
                                      <a:solidFill>
                                        <a:schemeClr val="accent4"/>
                                      </a:solidFill>
                                      <a:latin typeface="Cambria Math" panose="02040503050406030204" pitchFamily="18" charset="0"/>
                                    </a:rPr>
                                    <m:t>𝑌</m:t>
                                  </m:r>
                                </m:e>
                              </m:d>
                            </m:e>
                          </m:d>
                        </m:e>
                      </m:d>
                    </m:oMath>
                  </m:oMathPara>
                </a14:m>
                <a:endParaRPr lang="de-DE" dirty="0"/>
              </a:p>
            </p:txBody>
          </p:sp>
        </mc:Choice>
        <mc:Fallback xmlns="">
          <p:sp>
            <p:nvSpPr>
              <p:cNvPr id="9" name="TextBox 8">
                <a:extLst>
                  <a:ext uri="{FF2B5EF4-FFF2-40B4-BE49-F238E27FC236}">
                    <a16:creationId xmlns:a16="http://schemas.microsoft.com/office/drawing/2014/main" id="{424419E0-F98F-FE6C-7789-0E2413386D68}"/>
                  </a:ext>
                </a:extLst>
              </p:cNvPr>
              <p:cNvSpPr txBox="1">
                <a:spLocks noRot="1" noChangeAspect="1" noMove="1" noResize="1" noEditPoints="1" noAdjustHandles="1" noChangeArrowheads="1" noChangeShapeType="1" noTextEdit="1"/>
              </p:cNvSpPr>
              <p:nvPr/>
            </p:nvSpPr>
            <p:spPr bwMode="gray">
              <a:xfrm>
                <a:off x="-36512" y="4121871"/>
                <a:ext cx="4683318" cy="307777"/>
              </a:xfrm>
              <a:prstGeom prst="rect">
                <a:avLst/>
              </a:prstGeom>
              <a:blipFill>
                <a:blip r:embed="rId5"/>
                <a:stretch>
                  <a:fillRect/>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DD19553E-DCEA-C7D6-E203-E887A7145F6A}"/>
                  </a:ext>
                </a:extLst>
              </p:cNvPr>
              <p:cNvSpPr txBox="1"/>
              <p:nvPr/>
            </p:nvSpPr>
            <p:spPr bwMode="gray">
              <a:xfrm>
                <a:off x="1259632" y="4410584"/>
                <a:ext cx="6438164" cy="30784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aln/>
                        </m:rPr>
                        <a:rPr lang="de-DE" sz="1400" b="0" i="1" smtClean="0">
                          <a:latin typeface="Cambria Math" panose="02040503050406030204" pitchFamily="18" charset="0"/>
                        </a:rPr>
                        <m:t>=</m:t>
                      </m:r>
                      <m:r>
                        <a:rPr lang="de-DE" sz="1400" b="0" i="1" smtClean="0">
                          <a:latin typeface="Cambria Math" panose="02040503050406030204" pitchFamily="18" charset="0"/>
                        </a:rPr>
                        <m:t>0.4⋅</m:t>
                      </m:r>
                      <m:d>
                        <m:dPr>
                          <m:ctrlPr>
                            <a:rPr lang="de-DE" sz="1400" b="0" i="1" smtClean="0">
                              <a:solidFill>
                                <a:schemeClr val="accent2"/>
                              </a:solidFill>
                              <a:latin typeface="Cambria Math" panose="02040503050406030204" pitchFamily="18" charset="0"/>
                            </a:rPr>
                          </m:ctrlPr>
                        </m:dPr>
                        <m:e>
                          <m:r>
                            <a:rPr lang="de-DE" sz="1400" b="0" i="1" smtClean="0">
                              <a:solidFill>
                                <a:schemeClr val="accent2"/>
                              </a:solidFill>
                              <a:latin typeface="Cambria Math" panose="02040503050406030204" pitchFamily="18" charset="0"/>
                            </a:rPr>
                            <m:t>−0.6</m:t>
                          </m:r>
                        </m:e>
                      </m:d>
                      <m:r>
                        <a:rPr lang="de-DE" sz="1400" b="0" i="1" smtClean="0">
                          <a:latin typeface="Cambria Math" panose="02040503050406030204" pitchFamily="18" charset="0"/>
                        </a:rPr>
                        <m:t>⋅</m:t>
                      </m:r>
                      <m:d>
                        <m:dPr>
                          <m:ctrlPr>
                            <a:rPr lang="de-DE" sz="1400" b="0" i="1" smtClean="0">
                              <a:solidFill>
                                <a:schemeClr val="accent4"/>
                              </a:solidFill>
                              <a:latin typeface="Cambria Math" panose="02040503050406030204" pitchFamily="18" charset="0"/>
                            </a:rPr>
                          </m:ctrlPr>
                        </m:dPr>
                        <m:e>
                          <m:r>
                            <a:rPr lang="de-DE" sz="1400" b="0" i="1" smtClean="0">
                              <a:solidFill>
                                <a:schemeClr val="accent4"/>
                              </a:solidFill>
                              <a:latin typeface="Cambria Math" panose="02040503050406030204" pitchFamily="18" charset="0"/>
                            </a:rPr>
                            <m:t>−0.5</m:t>
                          </m:r>
                        </m:e>
                      </m:d>
                      <m:r>
                        <a:rPr lang="de-DE" sz="1400" b="0" i="1" smtClean="0">
                          <a:latin typeface="Cambria Math" panose="02040503050406030204" pitchFamily="18" charset="0"/>
                        </a:rPr>
                        <m:t>+0.3⋅</m:t>
                      </m:r>
                      <m:d>
                        <m:dPr>
                          <m:ctrlPr>
                            <a:rPr lang="de-DE" sz="1400" b="0" i="1" smtClean="0">
                              <a:solidFill>
                                <a:schemeClr val="accent2"/>
                              </a:solidFill>
                              <a:latin typeface="Cambria Math" panose="02040503050406030204" pitchFamily="18" charset="0"/>
                            </a:rPr>
                          </m:ctrlPr>
                        </m:dPr>
                        <m:e>
                          <m:r>
                            <a:rPr lang="de-DE" sz="1400" b="0" i="1" smtClean="0">
                              <a:solidFill>
                                <a:schemeClr val="accent2"/>
                              </a:solidFill>
                              <a:latin typeface="Cambria Math" panose="02040503050406030204" pitchFamily="18" charset="0"/>
                            </a:rPr>
                            <m:t>−0.6</m:t>
                          </m:r>
                        </m:e>
                      </m:d>
                      <m:r>
                        <a:rPr lang="de-DE" sz="1400" b="0" i="1" smtClean="0">
                          <a:latin typeface="Cambria Math" panose="02040503050406030204" pitchFamily="18" charset="0"/>
                        </a:rPr>
                        <m:t>⋅</m:t>
                      </m:r>
                      <m:r>
                        <a:rPr lang="de-DE" sz="1400" b="0" i="1" smtClean="0">
                          <a:solidFill>
                            <a:schemeClr val="accent4"/>
                          </a:solidFill>
                          <a:latin typeface="Cambria Math" panose="02040503050406030204" pitchFamily="18" charset="0"/>
                        </a:rPr>
                        <m:t>0.5</m:t>
                      </m:r>
                      <m:r>
                        <a:rPr lang="de-DE" sz="1400" b="0" i="1" smtClean="0">
                          <a:latin typeface="Cambria Math" panose="02040503050406030204" pitchFamily="18" charset="0"/>
                        </a:rPr>
                        <m:t>+0.1⋅</m:t>
                      </m:r>
                      <m:r>
                        <a:rPr lang="de-DE" sz="1400" b="0" i="1" smtClean="0">
                          <a:solidFill>
                            <a:schemeClr val="accent2"/>
                          </a:solidFill>
                          <a:latin typeface="Cambria Math" panose="02040503050406030204" pitchFamily="18" charset="0"/>
                        </a:rPr>
                        <m:t>1.4</m:t>
                      </m:r>
                      <m:r>
                        <a:rPr lang="de-DE" sz="1400" b="0" i="1" smtClean="0">
                          <a:latin typeface="Cambria Math" panose="02040503050406030204" pitchFamily="18" charset="0"/>
                        </a:rPr>
                        <m:t>⋅</m:t>
                      </m:r>
                      <m:d>
                        <m:dPr>
                          <m:ctrlPr>
                            <a:rPr lang="de-DE" sz="1400" b="0" i="1" smtClean="0">
                              <a:solidFill>
                                <a:schemeClr val="accent4"/>
                              </a:solidFill>
                              <a:latin typeface="Cambria Math" panose="02040503050406030204" pitchFamily="18" charset="0"/>
                            </a:rPr>
                          </m:ctrlPr>
                        </m:dPr>
                        <m:e>
                          <m:r>
                            <a:rPr lang="de-DE" sz="1400" b="0" i="1" smtClean="0">
                              <a:solidFill>
                                <a:schemeClr val="accent4"/>
                              </a:solidFill>
                              <a:latin typeface="Cambria Math" panose="02040503050406030204" pitchFamily="18" charset="0"/>
                            </a:rPr>
                            <m:t>−0.5</m:t>
                          </m:r>
                        </m:e>
                      </m:d>
                      <m:r>
                        <a:rPr lang="de-DE" sz="1400" b="0" i="1" smtClean="0">
                          <a:latin typeface="Cambria Math" panose="02040503050406030204" pitchFamily="18" charset="0"/>
                        </a:rPr>
                        <m:t>+0.2⋅</m:t>
                      </m:r>
                      <m:r>
                        <a:rPr lang="de-DE" sz="1400" b="0" i="1" smtClean="0">
                          <a:solidFill>
                            <a:schemeClr val="accent2"/>
                          </a:solidFill>
                          <a:latin typeface="Cambria Math" panose="02040503050406030204" pitchFamily="18" charset="0"/>
                        </a:rPr>
                        <m:t>1.4</m:t>
                      </m:r>
                      <m:r>
                        <a:rPr lang="de-DE" sz="1400" b="0" i="1" smtClean="0">
                          <a:latin typeface="Cambria Math" panose="02040503050406030204" pitchFamily="18" charset="0"/>
                        </a:rPr>
                        <m:t>⋅</m:t>
                      </m:r>
                      <m:r>
                        <a:rPr lang="de-DE" sz="1400" b="0" i="1" smtClean="0">
                          <a:solidFill>
                            <a:schemeClr val="accent4"/>
                          </a:solidFill>
                          <a:latin typeface="Cambria Math" panose="02040503050406030204" pitchFamily="18" charset="0"/>
                        </a:rPr>
                        <m:t>0.5</m:t>
                      </m:r>
                    </m:oMath>
                  </m:oMathPara>
                </a14:m>
                <a:br>
                  <a:rPr lang="de-DE" b="0" i="1" dirty="0">
                    <a:latin typeface="Cambria Math" panose="02040503050406030204" pitchFamily="18" charset="0"/>
                  </a:rPr>
                </a:br>
                <a:endParaRPr lang="de-DE" dirty="0"/>
              </a:p>
            </p:txBody>
          </p:sp>
        </mc:Choice>
        <mc:Fallback xmlns="">
          <p:sp>
            <p:nvSpPr>
              <p:cNvPr id="11" name="TextBox 10">
                <a:extLst>
                  <a:ext uri="{FF2B5EF4-FFF2-40B4-BE49-F238E27FC236}">
                    <a16:creationId xmlns:a16="http://schemas.microsoft.com/office/drawing/2014/main" id="{DD19553E-DCEA-C7D6-E203-E887A7145F6A}"/>
                  </a:ext>
                </a:extLst>
              </p:cNvPr>
              <p:cNvSpPr txBox="1">
                <a:spLocks noRot="1" noChangeAspect="1" noMove="1" noResize="1" noEditPoints="1" noAdjustHandles="1" noChangeArrowheads="1" noChangeShapeType="1" noTextEdit="1"/>
              </p:cNvSpPr>
              <p:nvPr/>
            </p:nvSpPr>
            <p:spPr bwMode="gray">
              <a:xfrm>
                <a:off x="1259632" y="4410584"/>
                <a:ext cx="6438164" cy="307841"/>
              </a:xfrm>
              <a:prstGeom prst="rect">
                <a:avLst/>
              </a:prstGeom>
              <a:blipFill>
                <a:blip r:embed="rId6"/>
                <a:stretch>
                  <a:fillRect/>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126F3127-C721-18F0-221C-1CB2DB750553}"/>
                  </a:ext>
                </a:extLst>
              </p:cNvPr>
              <p:cNvSpPr txBox="1"/>
              <p:nvPr/>
            </p:nvSpPr>
            <p:spPr bwMode="gray">
              <a:xfrm>
                <a:off x="683568" y="4712245"/>
                <a:ext cx="4873702" cy="307777"/>
              </a:xfrm>
              <a:prstGeom prst="rect">
                <a:avLst/>
              </a:prstGeom>
              <a:noFill/>
            </p:spPr>
            <p:txBody>
              <a:bodyPr wrap="square">
                <a:spAutoFit/>
              </a:bodyPr>
              <a:lstStyle/>
              <a:p>
                <a:pPr lvl="1"/>
                <a14:m>
                  <m:oMathPara xmlns:m="http://schemas.openxmlformats.org/officeDocument/2006/math">
                    <m:oMathParaPr>
                      <m:jc m:val="centerGroup"/>
                    </m:oMathParaPr>
                    <m:oMath xmlns:m="http://schemas.openxmlformats.org/officeDocument/2006/math">
                      <m:r>
                        <m:rPr>
                          <m:aln/>
                        </m:rPr>
                        <a:rPr lang="de-DE" sz="1400" b="0" i="1" smtClean="0">
                          <a:latin typeface="Cambria Math" panose="02040503050406030204" pitchFamily="18" charset="0"/>
                        </a:rPr>
                        <m:t>=</m:t>
                      </m:r>
                      <m:r>
                        <a:rPr lang="de-DE" sz="1400" b="0" i="1" smtClean="0">
                          <a:latin typeface="Cambria Math" panose="02040503050406030204" pitchFamily="18" charset="0"/>
                        </a:rPr>
                        <m:t>0.12−0.09−0.07+0.14=0.1</m:t>
                      </m:r>
                    </m:oMath>
                  </m:oMathPara>
                </a14:m>
                <a:endParaRPr lang="de-DE" sz="1400" dirty="0"/>
              </a:p>
            </p:txBody>
          </p:sp>
        </mc:Choice>
        <mc:Fallback xmlns="">
          <p:sp>
            <p:nvSpPr>
              <p:cNvPr id="15" name="TextBox 14">
                <a:extLst>
                  <a:ext uri="{FF2B5EF4-FFF2-40B4-BE49-F238E27FC236}">
                    <a16:creationId xmlns:a16="http://schemas.microsoft.com/office/drawing/2014/main" id="{126F3127-C721-18F0-221C-1CB2DB750553}"/>
                  </a:ext>
                </a:extLst>
              </p:cNvPr>
              <p:cNvSpPr txBox="1">
                <a:spLocks noRot="1" noChangeAspect="1" noMove="1" noResize="1" noEditPoints="1" noAdjustHandles="1" noChangeArrowheads="1" noChangeShapeType="1" noTextEdit="1"/>
              </p:cNvSpPr>
              <p:nvPr/>
            </p:nvSpPr>
            <p:spPr bwMode="gray">
              <a:xfrm>
                <a:off x="683568" y="4712245"/>
                <a:ext cx="4873702" cy="307777"/>
              </a:xfrm>
              <a:prstGeom prst="rect">
                <a:avLst/>
              </a:prstGeom>
              <a:blipFill>
                <a:blip r:embed="rId7"/>
                <a:stretch>
                  <a:fillRect/>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graphicFrame>
            <p:nvGraphicFramePr>
              <p:cNvPr id="17" name="Tabelle 9">
                <a:extLst>
                  <a:ext uri="{FF2B5EF4-FFF2-40B4-BE49-F238E27FC236}">
                    <a16:creationId xmlns:a16="http://schemas.microsoft.com/office/drawing/2014/main" id="{91C4F369-E851-29C3-7022-0133C4C71D5A}"/>
                  </a:ext>
                </a:extLst>
              </p:cNvPr>
              <p:cNvGraphicFramePr>
                <a:graphicFrameLocks noGrp="1"/>
              </p:cNvGraphicFramePr>
              <p:nvPr>
                <p:extLst>
                  <p:ext uri="{D42A27DB-BD31-4B8C-83A1-F6EECF244321}">
                    <p14:modId xmlns:p14="http://schemas.microsoft.com/office/powerpoint/2010/main" val="3279603430"/>
                  </p:ext>
                </p:extLst>
              </p:nvPr>
            </p:nvGraphicFramePr>
            <p:xfrm>
              <a:off x="1008231" y="1880478"/>
              <a:ext cx="4572000" cy="1112520"/>
            </p:xfrm>
            <a:graphic>
              <a:graphicData uri="http://schemas.openxmlformats.org/drawingml/2006/table">
                <a:tbl>
                  <a:tblPr firstRow="1" firstCol="1" bandRow="1">
                    <a:tableStyleId>{5C22544A-7EE6-4342-B048-85BDC9FD1C3A}</a:tableStyleId>
                  </a:tblPr>
                  <a:tblGrid>
                    <a:gridCol w="1524000">
                      <a:extLst>
                        <a:ext uri="{9D8B030D-6E8A-4147-A177-3AD203B41FA5}">
                          <a16:colId xmlns:a16="http://schemas.microsoft.com/office/drawing/2014/main" val="2850498811"/>
                        </a:ext>
                      </a:extLst>
                    </a:gridCol>
                    <a:gridCol w="1524000">
                      <a:extLst>
                        <a:ext uri="{9D8B030D-6E8A-4147-A177-3AD203B41FA5}">
                          <a16:colId xmlns:a16="http://schemas.microsoft.com/office/drawing/2014/main" val="3209669201"/>
                        </a:ext>
                      </a:extLst>
                    </a:gridCol>
                    <a:gridCol w="1524000">
                      <a:extLst>
                        <a:ext uri="{9D8B030D-6E8A-4147-A177-3AD203B41FA5}">
                          <a16:colId xmlns:a16="http://schemas.microsoft.com/office/drawing/2014/main" val="2344111290"/>
                        </a:ext>
                      </a:extLst>
                    </a:gridCol>
                  </a:tblGrid>
                  <a:tr h="370840">
                    <a:tc>
                      <a:txBody>
                        <a:bodyPr/>
                        <a:lstStyle/>
                        <a:p>
                          <a:endParaRPr lang="de-DE" sz="1400" b="0" dirty="0"/>
                        </a:p>
                      </a:txBody>
                      <a:tcPr/>
                    </a:tc>
                    <a:tc>
                      <a:txBody>
                        <a:bodyPr/>
                        <a:lstStyle/>
                        <a:p>
                          <a:pPr/>
                          <a14:m>
                            <m:oMathPara xmlns:m="http://schemas.openxmlformats.org/officeDocument/2006/math">
                              <m:oMathParaPr>
                                <m:jc m:val="centerGroup"/>
                              </m:oMathParaPr>
                              <m:oMath xmlns:m="http://schemas.openxmlformats.org/officeDocument/2006/math">
                                <m:r>
                                  <a:rPr lang="de-DE" sz="1400" b="0" i="1" smtClean="0">
                                    <a:latin typeface="Cambria Math" panose="02040503050406030204" pitchFamily="18" charset="0"/>
                                  </a:rPr>
                                  <m:t>𝑋</m:t>
                                </m:r>
                                <m:r>
                                  <a:rPr lang="de-DE" sz="1400" b="0" i="1" smtClean="0">
                                    <a:latin typeface="Cambria Math" panose="02040503050406030204" pitchFamily="18" charset="0"/>
                                  </a:rPr>
                                  <m:t>=5</m:t>
                                </m:r>
                              </m:oMath>
                            </m:oMathPara>
                          </a14:m>
                          <a:endParaRPr lang="de-DE" sz="1400" b="0" dirty="0"/>
                        </a:p>
                      </a:txBody>
                      <a:tcPr/>
                    </a:tc>
                    <a:tc>
                      <a:txBody>
                        <a:bodyPr/>
                        <a:lstStyle/>
                        <a:p>
                          <a:pPr/>
                          <a14:m>
                            <m:oMathPara xmlns:m="http://schemas.openxmlformats.org/officeDocument/2006/math">
                              <m:oMathParaPr>
                                <m:jc m:val="centerGroup"/>
                              </m:oMathParaPr>
                              <m:oMath xmlns:m="http://schemas.openxmlformats.org/officeDocument/2006/math">
                                <m:r>
                                  <a:rPr lang="de-DE" sz="1400" b="0" i="1" smtClean="0">
                                    <a:latin typeface="Cambria Math" panose="02040503050406030204" pitchFamily="18" charset="0"/>
                                  </a:rPr>
                                  <m:t>𝑋</m:t>
                                </m:r>
                                <m:r>
                                  <a:rPr lang="de-DE" sz="1400" b="0" i="1" smtClean="0">
                                    <a:latin typeface="Cambria Math" panose="02040503050406030204" pitchFamily="18" charset="0"/>
                                  </a:rPr>
                                  <m:t>=7</m:t>
                                </m:r>
                              </m:oMath>
                            </m:oMathPara>
                          </a14:m>
                          <a:endParaRPr lang="de-DE" sz="1400" b="0" dirty="0"/>
                        </a:p>
                      </a:txBody>
                      <a:tcPr/>
                    </a:tc>
                    <a:extLst>
                      <a:ext uri="{0D108BD9-81ED-4DB2-BD59-A6C34878D82A}">
                        <a16:rowId xmlns:a16="http://schemas.microsoft.com/office/drawing/2014/main" val="2346096749"/>
                      </a:ext>
                    </a:extLst>
                  </a:tr>
                  <a:tr h="370840">
                    <a:tc>
                      <a:txBody>
                        <a:bodyPr/>
                        <a:lstStyle/>
                        <a:p>
                          <a:pPr/>
                          <a14:m>
                            <m:oMathPara xmlns:m="http://schemas.openxmlformats.org/officeDocument/2006/math">
                              <m:oMathParaPr>
                                <m:jc m:val="centerGroup"/>
                              </m:oMathParaPr>
                              <m:oMath xmlns:m="http://schemas.openxmlformats.org/officeDocument/2006/math">
                                <m:r>
                                  <a:rPr lang="de-DE" sz="1400" b="0" i="1" smtClean="0">
                                    <a:latin typeface="Cambria Math" panose="02040503050406030204" pitchFamily="18" charset="0"/>
                                  </a:rPr>
                                  <m:t>𝑌</m:t>
                                </m:r>
                                <m:r>
                                  <a:rPr lang="de-DE" sz="1400" b="0" i="1" smtClean="0">
                                    <a:latin typeface="Cambria Math" panose="02040503050406030204" pitchFamily="18" charset="0"/>
                                  </a:rPr>
                                  <m:t>=8</m:t>
                                </m:r>
                              </m:oMath>
                            </m:oMathPara>
                          </a14:m>
                          <a:endParaRPr lang="de-DE" sz="1400" b="0" dirty="0"/>
                        </a:p>
                      </a:txBody>
                      <a:tcPr/>
                    </a:tc>
                    <a:tc>
                      <a:txBody>
                        <a:bodyPr/>
                        <a:lstStyle/>
                        <a:p>
                          <a:pPr/>
                          <a14:m>
                            <m:oMathPara xmlns:m="http://schemas.openxmlformats.org/officeDocument/2006/math">
                              <m:oMathParaPr>
                                <m:jc m:val="centerGroup"/>
                              </m:oMathParaPr>
                              <m:oMath xmlns:m="http://schemas.openxmlformats.org/officeDocument/2006/math">
                                <m:r>
                                  <a:rPr lang="de-DE" sz="1400" b="0" i="1" smtClean="0">
                                    <a:latin typeface="Cambria Math" panose="02040503050406030204" pitchFamily="18" charset="0"/>
                                  </a:rPr>
                                  <m:t>0.4</m:t>
                                </m:r>
                              </m:oMath>
                            </m:oMathPara>
                          </a14:m>
                          <a:endParaRPr lang="de-DE" sz="1400" dirty="0"/>
                        </a:p>
                      </a:txBody>
                      <a:tcPr/>
                    </a:tc>
                    <a:tc>
                      <a:txBody>
                        <a:bodyPr/>
                        <a:lstStyle/>
                        <a:p>
                          <a:pPr/>
                          <a14:m>
                            <m:oMathPara xmlns:m="http://schemas.openxmlformats.org/officeDocument/2006/math">
                              <m:oMathParaPr>
                                <m:jc m:val="centerGroup"/>
                              </m:oMathParaPr>
                              <m:oMath xmlns:m="http://schemas.openxmlformats.org/officeDocument/2006/math">
                                <m:r>
                                  <a:rPr lang="de-DE" sz="1400" b="0" i="1" smtClean="0">
                                    <a:latin typeface="Cambria Math" panose="02040503050406030204" pitchFamily="18" charset="0"/>
                                  </a:rPr>
                                  <m:t>0.1</m:t>
                                </m:r>
                              </m:oMath>
                            </m:oMathPara>
                          </a14:m>
                          <a:endParaRPr lang="de-DE" sz="1400" dirty="0"/>
                        </a:p>
                      </a:txBody>
                      <a:tcPr/>
                    </a:tc>
                    <a:extLst>
                      <a:ext uri="{0D108BD9-81ED-4DB2-BD59-A6C34878D82A}">
                        <a16:rowId xmlns:a16="http://schemas.microsoft.com/office/drawing/2014/main" val="476741411"/>
                      </a:ext>
                    </a:extLst>
                  </a:tr>
                  <a:tr h="370840">
                    <a:tc>
                      <a:txBody>
                        <a:bodyPr/>
                        <a:lstStyle/>
                        <a:p>
                          <a:pPr/>
                          <a14:m>
                            <m:oMathPara xmlns:m="http://schemas.openxmlformats.org/officeDocument/2006/math">
                              <m:oMathParaPr>
                                <m:jc m:val="centerGroup"/>
                              </m:oMathParaPr>
                              <m:oMath xmlns:m="http://schemas.openxmlformats.org/officeDocument/2006/math">
                                <m:r>
                                  <a:rPr lang="de-DE" sz="1400" b="0" i="1" smtClean="0">
                                    <a:latin typeface="Cambria Math" panose="02040503050406030204" pitchFamily="18" charset="0"/>
                                  </a:rPr>
                                  <m:t>𝑌</m:t>
                                </m:r>
                                <m:r>
                                  <a:rPr lang="de-DE" sz="1400" b="0" i="1" smtClean="0">
                                    <a:latin typeface="Cambria Math" panose="02040503050406030204" pitchFamily="18" charset="0"/>
                                  </a:rPr>
                                  <m:t>=9</m:t>
                                </m:r>
                              </m:oMath>
                            </m:oMathPara>
                          </a14:m>
                          <a:endParaRPr lang="de-DE" sz="1400" b="0" dirty="0"/>
                        </a:p>
                      </a:txBody>
                      <a:tcPr/>
                    </a:tc>
                    <a:tc>
                      <a:txBody>
                        <a:bodyPr/>
                        <a:lstStyle/>
                        <a:p>
                          <a:pPr/>
                          <a14:m>
                            <m:oMathPara xmlns:m="http://schemas.openxmlformats.org/officeDocument/2006/math">
                              <m:oMathParaPr>
                                <m:jc m:val="centerGroup"/>
                              </m:oMathParaPr>
                              <m:oMath xmlns:m="http://schemas.openxmlformats.org/officeDocument/2006/math">
                                <m:r>
                                  <a:rPr lang="de-DE" sz="1400" b="0" i="1" smtClean="0">
                                    <a:latin typeface="Cambria Math" panose="02040503050406030204" pitchFamily="18" charset="0"/>
                                  </a:rPr>
                                  <m:t>0.3</m:t>
                                </m:r>
                              </m:oMath>
                            </m:oMathPara>
                          </a14:m>
                          <a:endParaRPr lang="de-DE" sz="1400" dirty="0"/>
                        </a:p>
                      </a:txBody>
                      <a:tcPr/>
                    </a:tc>
                    <a:tc>
                      <a:txBody>
                        <a:bodyPr/>
                        <a:lstStyle/>
                        <a:p>
                          <a:pPr/>
                          <a14:m>
                            <m:oMathPara xmlns:m="http://schemas.openxmlformats.org/officeDocument/2006/math">
                              <m:oMathParaPr>
                                <m:jc m:val="centerGroup"/>
                              </m:oMathParaPr>
                              <m:oMath xmlns:m="http://schemas.openxmlformats.org/officeDocument/2006/math">
                                <m:r>
                                  <a:rPr lang="de-DE" sz="1400" b="0" i="1" smtClean="0">
                                    <a:latin typeface="Cambria Math" panose="02040503050406030204" pitchFamily="18" charset="0"/>
                                  </a:rPr>
                                  <m:t>0.2</m:t>
                                </m:r>
                              </m:oMath>
                            </m:oMathPara>
                          </a14:m>
                          <a:endParaRPr lang="de-DE" sz="1400" dirty="0"/>
                        </a:p>
                      </a:txBody>
                      <a:tcPr/>
                    </a:tc>
                    <a:extLst>
                      <a:ext uri="{0D108BD9-81ED-4DB2-BD59-A6C34878D82A}">
                        <a16:rowId xmlns:a16="http://schemas.microsoft.com/office/drawing/2014/main" val="1905399751"/>
                      </a:ext>
                    </a:extLst>
                  </a:tr>
                </a:tbl>
              </a:graphicData>
            </a:graphic>
          </p:graphicFrame>
        </mc:Choice>
        <mc:Fallback xmlns="">
          <p:graphicFrame>
            <p:nvGraphicFramePr>
              <p:cNvPr id="17" name="Tabelle 9">
                <a:extLst>
                  <a:ext uri="{FF2B5EF4-FFF2-40B4-BE49-F238E27FC236}">
                    <a16:creationId xmlns:a16="http://schemas.microsoft.com/office/drawing/2014/main" id="{91C4F369-E851-29C3-7022-0133C4C71D5A}"/>
                  </a:ext>
                </a:extLst>
              </p:cNvPr>
              <p:cNvGraphicFramePr>
                <a:graphicFrameLocks noGrp="1"/>
              </p:cNvGraphicFramePr>
              <p:nvPr>
                <p:extLst>
                  <p:ext uri="{D42A27DB-BD31-4B8C-83A1-F6EECF244321}">
                    <p14:modId xmlns:p14="http://schemas.microsoft.com/office/powerpoint/2010/main" val="3279603430"/>
                  </p:ext>
                </p:extLst>
              </p:nvPr>
            </p:nvGraphicFramePr>
            <p:xfrm>
              <a:off x="1008231" y="1880478"/>
              <a:ext cx="4572000" cy="1112520"/>
            </p:xfrm>
            <a:graphic>
              <a:graphicData uri="http://schemas.openxmlformats.org/drawingml/2006/table">
                <a:tbl>
                  <a:tblPr firstRow="1" firstCol="1" bandRow="1">
                    <a:tableStyleId>{5C22544A-7EE6-4342-B048-85BDC9FD1C3A}</a:tableStyleId>
                  </a:tblPr>
                  <a:tblGrid>
                    <a:gridCol w="1524000">
                      <a:extLst>
                        <a:ext uri="{9D8B030D-6E8A-4147-A177-3AD203B41FA5}">
                          <a16:colId xmlns:a16="http://schemas.microsoft.com/office/drawing/2014/main" val="2850498811"/>
                        </a:ext>
                      </a:extLst>
                    </a:gridCol>
                    <a:gridCol w="1524000">
                      <a:extLst>
                        <a:ext uri="{9D8B030D-6E8A-4147-A177-3AD203B41FA5}">
                          <a16:colId xmlns:a16="http://schemas.microsoft.com/office/drawing/2014/main" val="3209669201"/>
                        </a:ext>
                      </a:extLst>
                    </a:gridCol>
                    <a:gridCol w="1524000">
                      <a:extLst>
                        <a:ext uri="{9D8B030D-6E8A-4147-A177-3AD203B41FA5}">
                          <a16:colId xmlns:a16="http://schemas.microsoft.com/office/drawing/2014/main" val="2344111290"/>
                        </a:ext>
                      </a:extLst>
                    </a:gridCol>
                  </a:tblGrid>
                  <a:tr h="370840">
                    <a:tc>
                      <a:txBody>
                        <a:bodyPr/>
                        <a:lstStyle/>
                        <a:p>
                          <a:endParaRPr lang="de-DE" sz="1400" b="0" dirty="0"/>
                        </a:p>
                      </a:txBody>
                      <a:tcPr/>
                    </a:tc>
                    <a:tc>
                      <a:txBody>
                        <a:bodyPr/>
                        <a:lstStyle/>
                        <a:p>
                          <a:endParaRPr lang="en-DE"/>
                        </a:p>
                      </a:txBody>
                      <a:tcPr>
                        <a:blipFill>
                          <a:blip r:embed="rId8"/>
                          <a:stretch>
                            <a:fillRect l="-100000" t="-3448" r="-100826" b="-210345"/>
                          </a:stretch>
                        </a:blipFill>
                      </a:tcPr>
                    </a:tc>
                    <a:tc>
                      <a:txBody>
                        <a:bodyPr/>
                        <a:lstStyle/>
                        <a:p>
                          <a:endParaRPr lang="en-DE"/>
                        </a:p>
                      </a:txBody>
                      <a:tcPr>
                        <a:blipFill>
                          <a:blip r:embed="rId8"/>
                          <a:stretch>
                            <a:fillRect l="-201667" t="-3448" r="-1667" b="-210345"/>
                          </a:stretch>
                        </a:blipFill>
                      </a:tcPr>
                    </a:tc>
                    <a:extLst>
                      <a:ext uri="{0D108BD9-81ED-4DB2-BD59-A6C34878D82A}">
                        <a16:rowId xmlns:a16="http://schemas.microsoft.com/office/drawing/2014/main" val="2346096749"/>
                      </a:ext>
                    </a:extLst>
                  </a:tr>
                  <a:tr h="370840">
                    <a:tc>
                      <a:txBody>
                        <a:bodyPr/>
                        <a:lstStyle/>
                        <a:p>
                          <a:endParaRPr lang="en-DE"/>
                        </a:p>
                      </a:txBody>
                      <a:tcPr>
                        <a:blipFill>
                          <a:blip r:embed="rId8"/>
                          <a:stretch>
                            <a:fillRect l="-833" t="-100000" r="-202500" b="-103333"/>
                          </a:stretch>
                        </a:blipFill>
                      </a:tcPr>
                    </a:tc>
                    <a:tc>
                      <a:txBody>
                        <a:bodyPr/>
                        <a:lstStyle/>
                        <a:p>
                          <a:endParaRPr lang="en-DE"/>
                        </a:p>
                      </a:txBody>
                      <a:tcPr>
                        <a:blipFill>
                          <a:blip r:embed="rId8"/>
                          <a:stretch>
                            <a:fillRect l="-100000" t="-100000" r="-100826" b="-103333"/>
                          </a:stretch>
                        </a:blipFill>
                      </a:tcPr>
                    </a:tc>
                    <a:tc>
                      <a:txBody>
                        <a:bodyPr/>
                        <a:lstStyle/>
                        <a:p>
                          <a:endParaRPr lang="en-DE"/>
                        </a:p>
                      </a:txBody>
                      <a:tcPr>
                        <a:blipFill>
                          <a:blip r:embed="rId8"/>
                          <a:stretch>
                            <a:fillRect l="-201667" t="-100000" r="-1667" b="-103333"/>
                          </a:stretch>
                        </a:blipFill>
                      </a:tcPr>
                    </a:tc>
                    <a:extLst>
                      <a:ext uri="{0D108BD9-81ED-4DB2-BD59-A6C34878D82A}">
                        <a16:rowId xmlns:a16="http://schemas.microsoft.com/office/drawing/2014/main" val="476741411"/>
                      </a:ext>
                    </a:extLst>
                  </a:tr>
                  <a:tr h="370840">
                    <a:tc>
                      <a:txBody>
                        <a:bodyPr/>
                        <a:lstStyle/>
                        <a:p>
                          <a:endParaRPr lang="en-DE"/>
                        </a:p>
                      </a:txBody>
                      <a:tcPr>
                        <a:blipFill>
                          <a:blip r:embed="rId8"/>
                          <a:stretch>
                            <a:fillRect l="-833" t="-206897" r="-202500" b="-6897"/>
                          </a:stretch>
                        </a:blipFill>
                      </a:tcPr>
                    </a:tc>
                    <a:tc>
                      <a:txBody>
                        <a:bodyPr/>
                        <a:lstStyle/>
                        <a:p>
                          <a:endParaRPr lang="en-DE"/>
                        </a:p>
                      </a:txBody>
                      <a:tcPr>
                        <a:blipFill>
                          <a:blip r:embed="rId8"/>
                          <a:stretch>
                            <a:fillRect l="-100000" t="-206897" r="-100826" b="-6897"/>
                          </a:stretch>
                        </a:blipFill>
                      </a:tcPr>
                    </a:tc>
                    <a:tc>
                      <a:txBody>
                        <a:bodyPr/>
                        <a:lstStyle/>
                        <a:p>
                          <a:endParaRPr lang="en-DE"/>
                        </a:p>
                      </a:txBody>
                      <a:tcPr>
                        <a:blipFill>
                          <a:blip r:embed="rId8"/>
                          <a:stretch>
                            <a:fillRect l="-201667" t="-206897" r="-1667" b="-6897"/>
                          </a:stretch>
                        </a:blipFill>
                      </a:tcPr>
                    </a:tc>
                    <a:extLst>
                      <a:ext uri="{0D108BD9-81ED-4DB2-BD59-A6C34878D82A}">
                        <a16:rowId xmlns:a16="http://schemas.microsoft.com/office/drawing/2014/main" val="1905399751"/>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6" name="Tabelle 9">
                <a:extLst>
                  <a:ext uri="{FF2B5EF4-FFF2-40B4-BE49-F238E27FC236}">
                    <a16:creationId xmlns:a16="http://schemas.microsoft.com/office/drawing/2014/main" id="{55A17E79-9F53-EEF9-5D6E-72A1D3D10D76}"/>
                  </a:ext>
                </a:extLst>
              </p:cNvPr>
              <p:cNvGraphicFramePr>
                <a:graphicFrameLocks noGrp="1"/>
              </p:cNvGraphicFramePr>
              <p:nvPr>
                <p:extLst>
                  <p:ext uri="{D42A27DB-BD31-4B8C-83A1-F6EECF244321}">
                    <p14:modId xmlns:p14="http://schemas.microsoft.com/office/powerpoint/2010/main" val="2464168764"/>
                  </p:ext>
                </p:extLst>
              </p:nvPr>
            </p:nvGraphicFramePr>
            <p:xfrm>
              <a:off x="1008231" y="1880478"/>
              <a:ext cx="6096000" cy="1483360"/>
            </p:xfrm>
            <a:graphic>
              <a:graphicData uri="http://schemas.openxmlformats.org/drawingml/2006/table">
                <a:tbl>
                  <a:tblPr firstRow="1" firstCol="1" bandRow="1">
                    <a:tableStyleId>{5C22544A-7EE6-4342-B048-85BDC9FD1C3A}</a:tableStyleId>
                  </a:tblPr>
                  <a:tblGrid>
                    <a:gridCol w="1524000">
                      <a:extLst>
                        <a:ext uri="{9D8B030D-6E8A-4147-A177-3AD203B41FA5}">
                          <a16:colId xmlns:a16="http://schemas.microsoft.com/office/drawing/2014/main" val="2850498811"/>
                        </a:ext>
                      </a:extLst>
                    </a:gridCol>
                    <a:gridCol w="1524000">
                      <a:extLst>
                        <a:ext uri="{9D8B030D-6E8A-4147-A177-3AD203B41FA5}">
                          <a16:colId xmlns:a16="http://schemas.microsoft.com/office/drawing/2014/main" val="3209669201"/>
                        </a:ext>
                      </a:extLst>
                    </a:gridCol>
                    <a:gridCol w="1524000">
                      <a:extLst>
                        <a:ext uri="{9D8B030D-6E8A-4147-A177-3AD203B41FA5}">
                          <a16:colId xmlns:a16="http://schemas.microsoft.com/office/drawing/2014/main" val="2344111290"/>
                        </a:ext>
                      </a:extLst>
                    </a:gridCol>
                    <a:gridCol w="1524000">
                      <a:extLst>
                        <a:ext uri="{9D8B030D-6E8A-4147-A177-3AD203B41FA5}">
                          <a16:colId xmlns:a16="http://schemas.microsoft.com/office/drawing/2014/main" val="2130607238"/>
                        </a:ext>
                      </a:extLst>
                    </a:gridCol>
                  </a:tblGrid>
                  <a:tr h="370840">
                    <a:tc>
                      <a:txBody>
                        <a:bodyPr/>
                        <a:lstStyle/>
                        <a:p>
                          <a:endParaRPr lang="de-DE" sz="1400" b="0" dirty="0"/>
                        </a:p>
                      </a:txBody>
                      <a:tcPr/>
                    </a:tc>
                    <a:tc>
                      <a:txBody>
                        <a:bodyPr/>
                        <a:lstStyle/>
                        <a:p>
                          <a:pPr/>
                          <a14:m>
                            <m:oMathPara xmlns:m="http://schemas.openxmlformats.org/officeDocument/2006/math">
                              <m:oMathParaPr>
                                <m:jc m:val="centerGroup"/>
                              </m:oMathParaPr>
                              <m:oMath xmlns:m="http://schemas.openxmlformats.org/officeDocument/2006/math">
                                <m:r>
                                  <a:rPr lang="de-DE" sz="1400" b="0" i="1" smtClean="0">
                                    <a:latin typeface="Cambria Math" panose="02040503050406030204" pitchFamily="18" charset="0"/>
                                  </a:rPr>
                                  <m:t>𝑋</m:t>
                                </m:r>
                                <m:r>
                                  <a:rPr lang="de-DE" sz="1400" b="0" i="1" smtClean="0">
                                    <a:latin typeface="Cambria Math" panose="02040503050406030204" pitchFamily="18" charset="0"/>
                                  </a:rPr>
                                  <m:t>=5</m:t>
                                </m:r>
                              </m:oMath>
                            </m:oMathPara>
                          </a14:m>
                          <a:endParaRPr lang="de-DE" sz="1400" b="0" dirty="0"/>
                        </a:p>
                      </a:txBody>
                      <a:tcPr/>
                    </a:tc>
                    <a:tc>
                      <a:txBody>
                        <a:bodyPr/>
                        <a:lstStyle/>
                        <a:p>
                          <a:pPr/>
                          <a14:m>
                            <m:oMathPara xmlns:m="http://schemas.openxmlformats.org/officeDocument/2006/math">
                              <m:oMathParaPr>
                                <m:jc m:val="centerGroup"/>
                              </m:oMathParaPr>
                              <m:oMath xmlns:m="http://schemas.openxmlformats.org/officeDocument/2006/math">
                                <m:r>
                                  <a:rPr lang="de-DE" sz="1400" b="0" i="1" smtClean="0">
                                    <a:latin typeface="Cambria Math" panose="02040503050406030204" pitchFamily="18" charset="0"/>
                                  </a:rPr>
                                  <m:t>𝑋</m:t>
                                </m:r>
                                <m:r>
                                  <a:rPr lang="de-DE" sz="1400" b="0" i="1" smtClean="0">
                                    <a:latin typeface="Cambria Math" panose="02040503050406030204" pitchFamily="18" charset="0"/>
                                  </a:rPr>
                                  <m:t>=7</m:t>
                                </m:r>
                              </m:oMath>
                            </m:oMathPara>
                          </a14:m>
                          <a:endParaRPr lang="de-DE" sz="1400" b="0" dirty="0"/>
                        </a:p>
                      </a:txBody>
                      <a:tcPr/>
                    </a:tc>
                    <a:tc>
                      <a:txBody>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𝑃</m:t>
                                </m:r>
                                <m:d>
                                  <m:dPr>
                                    <m:ctrlPr>
                                      <a:rPr lang="en-US" sz="1400" b="0" i="1" smtClean="0">
                                        <a:latin typeface="Cambria Math" panose="02040503050406030204" pitchFamily="18" charset="0"/>
                                      </a:rPr>
                                    </m:ctrlPr>
                                  </m:dPr>
                                  <m:e>
                                    <m:r>
                                      <a:rPr lang="en-US" sz="1400" b="0" i="1" smtClean="0">
                                        <a:latin typeface="Cambria Math" panose="02040503050406030204" pitchFamily="18" charset="0"/>
                                      </a:rPr>
                                      <m:t>𝑌</m:t>
                                    </m:r>
                                    <m:r>
                                      <a:rPr lang="en-US" sz="1400" b="0" i="1" smtClean="0">
                                        <a:latin typeface="Cambria Math" panose="02040503050406030204" pitchFamily="18" charset="0"/>
                                      </a:rPr>
                                      <m:t>=</m:t>
                                    </m:r>
                                    <m:r>
                                      <a:rPr lang="en-US" sz="1400" b="0" i="1" smtClean="0">
                                        <a:latin typeface="Cambria Math" panose="02040503050406030204" pitchFamily="18" charset="0"/>
                                      </a:rPr>
                                      <m:t>𝑗</m:t>
                                    </m:r>
                                  </m:e>
                                </m:d>
                              </m:oMath>
                            </m:oMathPara>
                          </a14:m>
                          <a:endParaRPr lang="de-DE" sz="1400" b="0" dirty="0"/>
                        </a:p>
                      </a:txBody>
                      <a:tcPr/>
                    </a:tc>
                    <a:extLst>
                      <a:ext uri="{0D108BD9-81ED-4DB2-BD59-A6C34878D82A}">
                        <a16:rowId xmlns:a16="http://schemas.microsoft.com/office/drawing/2014/main" val="2346096749"/>
                      </a:ext>
                    </a:extLst>
                  </a:tr>
                  <a:tr h="370840">
                    <a:tc>
                      <a:txBody>
                        <a:bodyPr/>
                        <a:lstStyle/>
                        <a:p>
                          <a:pPr/>
                          <a14:m>
                            <m:oMathPara xmlns:m="http://schemas.openxmlformats.org/officeDocument/2006/math">
                              <m:oMathParaPr>
                                <m:jc m:val="centerGroup"/>
                              </m:oMathParaPr>
                              <m:oMath xmlns:m="http://schemas.openxmlformats.org/officeDocument/2006/math">
                                <m:r>
                                  <a:rPr lang="de-DE" sz="1400" b="0" i="1" smtClean="0">
                                    <a:latin typeface="Cambria Math" panose="02040503050406030204" pitchFamily="18" charset="0"/>
                                  </a:rPr>
                                  <m:t>𝑌</m:t>
                                </m:r>
                                <m:r>
                                  <a:rPr lang="de-DE" sz="1400" b="0" i="1" smtClean="0">
                                    <a:latin typeface="Cambria Math" panose="02040503050406030204" pitchFamily="18" charset="0"/>
                                  </a:rPr>
                                  <m:t>=8</m:t>
                                </m:r>
                              </m:oMath>
                            </m:oMathPara>
                          </a14:m>
                          <a:endParaRPr lang="de-DE" sz="1400" b="0" dirty="0"/>
                        </a:p>
                      </a:txBody>
                      <a:tcPr/>
                    </a:tc>
                    <a:tc>
                      <a:txBody>
                        <a:bodyPr/>
                        <a:lstStyle/>
                        <a:p>
                          <a:pPr/>
                          <a14:m>
                            <m:oMathPara xmlns:m="http://schemas.openxmlformats.org/officeDocument/2006/math">
                              <m:oMathParaPr>
                                <m:jc m:val="centerGroup"/>
                              </m:oMathParaPr>
                              <m:oMath xmlns:m="http://schemas.openxmlformats.org/officeDocument/2006/math">
                                <m:r>
                                  <a:rPr lang="de-DE" sz="1400" b="0" i="1" smtClean="0">
                                    <a:latin typeface="Cambria Math" panose="02040503050406030204" pitchFamily="18" charset="0"/>
                                  </a:rPr>
                                  <m:t>0.4</m:t>
                                </m:r>
                              </m:oMath>
                            </m:oMathPara>
                          </a14:m>
                          <a:endParaRPr lang="de-DE" sz="1400" dirty="0"/>
                        </a:p>
                      </a:txBody>
                      <a:tcPr/>
                    </a:tc>
                    <a:tc>
                      <a:txBody>
                        <a:bodyPr/>
                        <a:lstStyle/>
                        <a:p>
                          <a:pPr/>
                          <a14:m>
                            <m:oMathPara xmlns:m="http://schemas.openxmlformats.org/officeDocument/2006/math">
                              <m:oMathParaPr>
                                <m:jc m:val="centerGroup"/>
                              </m:oMathParaPr>
                              <m:oMath xmlns:m="http://schemas.openxmlformats.org/officeDocument/2006/math">
                                <m:r>
                                  <a:rPr lang="de-DE" sz="1400" b="0" i="1" smtClean="0">
                                    <a:latin typeface="Cambria Math" panose="02040503050406030204" pitchFamily="18" charset="0"/>
                                  </a:rPr>
                                  <m:t>0.1</m:t>
                                </m:r>
                              </m:oMath>
                            </m:oMathPara>
                          </a14:m>
                          <a:endParaRPr lang="de-DE" sz="1400" dirty="0"/>
                        </a:p>
                      </a:txBody>
                      <a:tcPr/>
                    </a:tc>
                    <a:tc>
                      <a:txBody>
                        <a:bodyPr/>
                        <a:lstStyle/>
                        <a:p>
                          <a:pPr/>
                          <a14:m>
                            <m:oMathPara xmlns:m="http://schemas.openxmlformats.org/officeDocument/2006/math">
                              <m:oMathParaPr>
                                <m:jc m:val="centerGroup"/>
                              </m:oMathParaPr>
                              <m:oMath xmlns:m="http://schemas.openxmlformats.org/officeDocument/2006/math">
                                <m:r>
                                  <a:rPr lang="de-DE" sz="1400" b="1" i="1" smtClean="0">
                                    <a:latin typeface="Cambria Math" panose="02040503050406030204" pitchFamily="18" charset="0"/>
                                  </a:rPr>
                                  <m:t>𝟎</m:t>
                                </m:r>
                                <m:r>
                                  <a:rPr lang="de-DE" sz="1400" b="1" i="1" smtClean="0">
                                    <a:latin typeface="Cambria Math" panose="02040503050406030204" pitchFamily="18" charset="0"/>
                                  </a:rPr>
                                  <m:t>.</m:t>
                                </m:r>
                                <m:r>
                                  <a:rPr lang="de-DE" sz="1400" b="1" i="1" smtClean="0">
                                    <a:latin typeface="Cambria Math" panose="02040503050406030204" pitchFamily="18" charset="0"/>
                                  </a:rPr>
                                  <m:t>𝟓</m:t>
                                </m:r>
                              </m:oMath>
                            </m:oMathPara>
                          </a14:m>
                          <a:endParaRPr lang="de-DE" sz="1400" dirty="0"/>
                        </a:p>
                      </a:txBody>
                      <a:tcPr/>
                    </a:tc>
                    <a:extLst>
                      <a:ext uri="{0D108BD9-81ED-4DB2-BD59-A6C34878D82A}">
                        <a16:rowId xmlns:a16="http://schemas.microsoft.com/office/drawing/2014/main" val="476741411"/>
                      </a:ext>
                    </a:extLst>
                  </a:tr>
                  <a:tr h="370840">
                    <a:tc>
                      <a:txBody>
                        <a:bodyPr/>
                        <a:lstStyle/>
                        <a:p>
                          <a:pPr/>
                          <a14:m>
                            <m:oMathPara xmlns:m="http://schemas.openxmlformats.org/officeDocument/2006/math">
                              <m:oMathParaPr>
                                <m:jc m:val="centerGroup"/>
                              </m:oMathParaPr>
                              <m:oMath xmlns:m="http://schemas.openxmlformats.org/officeDocument/2006/math">
                                <m:r>
                                  <a:rPr lang="de-DE" sz="1400" b="0" i="1" smtClean="0">
                                    <a:latin typeface="Cambria Math" panose="02040503050406030204" pitchFamily="18" charset="0"/>
                                  </a:rPr>
                                  <m:t>𝑌</m:t>
                                </m:r>
                                <m:r>
                                  <a:rPr lang="de-DE" sz="1400" b="0" i="1" smtClean="0">
                                    <a:latin typeface="Cambria Math" panose="02040503050406030204" pitchFamily="18" charset="0"/>
                                  </a:rPr>
                                  <m:t>=9</m:t>
                                </m:r>
                              </m:oMath>
                            </m:oMathPara>
                          </a14:m>
                          <a:endParaRPr lang="de-DE" sz="1400" b="0" dirty="0"/>
                        </a:p>
                      </a:txBody>
                      <a:tcPr/>
                    </a:tc>
                    <a:tc>
                      <a:txBody>
                        <a:bodyPr/>
                        <a:lstStyle/>
                        <a:p>
                          <a:pPr/>
                          <a14:m>
                            <m:oMathPara xmlns:m="http://schemas.openxmlformats.org/officeDocument/2006/math">
                              <m:oMathParaPr>
                                <m:jc m:val="centerGroup"/>
                              </m:oMathParaPr>
                              <m:oMath xmlns:m="http://schemas.openxmlformats.org/officeDocument/2006/math">
                                <m:r>
                                  <a:rPr lang="de-DE" sz="1400" b="0" i="1" smtClean="0">
                                    <a:latin typeface="Cambria Math" panose="02040503050406030204" pitchFamily="18" charset="0"/>
                                  </a:rPr>
                                  <m:t>0.3</m:t>
                                </m:r>
                              </m:oMath>
                            </m:oMathPara>
                          </a14:m>
                          <a:endParaRPr lang="de-DE" sz="1400" dirty="0"/>
                        </a:p>
                      </a:txBody>
                      <a:tcPr/>
                    </a:tc>
                    <a:tc>
                      <a:txBody>
                        <a:bodyPr/>
                        <a:lstStyle/>
                        <a:p>
                          <a:pPr/>
                          <a14:m>
                            <m:oMathPara xmlns:m="http://schemas.openxmlformats.org/officeDocument/2006/math">
                              <m:oMathParaPr>
                                <m:jc m:val="centerGroup"/>
                              </m:oMathParaPr>
                              <m:oMath xmlns:m="http://schemas.openxmlformats.org/officeDocument/2006/math">
                                <m:r>
                                  <a:rPr lang="de-DE" sz="1400" b="0" i="1" smtClean="0">
                                    <a:latin typeface="Cambria Math" panose="02040503050406030204" pitchFamily="18" charset="0"/>
                                  </a:rPr>
                                  <m:t>0.2</m:t>
                                </m:r>
                              </m:oMath>
                            </m:oMathPara>
                          </a14:m>
                          <a:endParaRPr lang="de-DE" sz="1400" dirty="0"/>
                        </a:p>
                      </a:txBody>
                      <a:tcPr/>
                    </a:tc>
                    <a:tc>
                      <a:txBody>
                        <a:bodyPr/>
                        <a:lstStyle/>
                        <a:p>
                          <a:pPr/>
                          <a14:m>
                            <m:oMathPara xmlns:m="http://schemas.openxmlformats.org/officeDocument/2006/math">
                              <m:oMathParaPr>
                                <m:jc m:val="centerGroup"/>
                              </m:oMathParaPr>
                              <m:oMath xmlns:m="http://schemas.openxmlformats.org/officeDocument/2006/math">
                                <m:r>
                                  <a:rPr lang="de-DE" sz="1400" b="1" i="1" smtClean="0">
                                    <a:latin typeface="Cambria Math" panose="02040503050406030204" pitchFamily="18" charset="0"/>
                                  </a:rPr>
                                  <m:t>𝟎</m:t>
                                </m:r>
                                <m:r>
                                  <a:rPr lang="de-DE" sz="1400" b="1" i="1" smtClean="0">
                                    <a:latin typeface="Cambria Math" panose="02040503050406030204" pitchFamily="18" charset="0"/>
                                  </a:rPr>
                                  <m:t>.</m:t>
                                </m:r>
                                <m:r>
                                  <a:rPr lang="de-DE" sz="1400" b="1" i="1" smtClean="0">
                                    <a:latin typeface="Cambria Math" panose="02040503050406030204" pitchFamily="18" charset="0"/>
                                  </a:rPr>
                                  <m:t>𝟓</m:t>
                                </m:r>
                              </m:oMath>
                            </m:oMathPara>
                          </a14:m>
                          <a:endParaRPr lang="de-DE" sz="1400" dirty="0"/>
                        </a:p>
                      </a:txBody>
                      <a:tcPr/>
                    </a:tc>
                    <a:extLst>
                      <a:ext uri="{0D108BD9-81ED-4DB2-BD59-A6C34878D82A}">
                        <a16:rowId xmlns:a16="http://schemas.microsoft.com/office/drawing/2014/main" val="1905399751"/>
                      </a:ext>
                    </a:extLst>
                  </a:tr>
                  <a:tr h="370840">
                    <a:tc>
                      <a:txBody>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𝑃</m:t>
                                </m:r>
                                <m:d>
                                  <m:dPr>
                                    <m:ctrlPr>
                                      <a:rPr lang="en-US" sz="1400" b="0" i="1" smtClean="0">
                                        <a:latin typeface="Cambria Math" panose="02040503050406030204" pitchFamily="18" charset="0"/>
                                      </a:rPr>
                                    </m:ctrlPr>
                                  </m:dPr>
                                  <m:e>
                                    <m:r>
                                      <a:rPr lang="en-US" sz="1400" b="0" i="1" smtClean="0">
                                        <a:latin typeface="Cambria Math" panose="02040503050406030204" pitchFamily="18" charset="0"/>
                                      </a:rPr>
                                      <m:t>𝑋</m:t>
                                    </m:r>
                                    <m:r>
                                      <a:rPr lang="en-US" sz="1400" b="0" i="1" smtClean="0">
                                        <a:latin typeface="Cambria Math" panose="02040503050406030204" pitchFamily="18" charset="0"/>
                                      </a:rPr>
                                      <m:t>=</m:t>
                                    </m:r>
                                    <m:r>
                                      <a:rPr lang="en-US" sz="1400" b="0" i="1" smtClean="0">
                                        <a:latin typeface="Cambria Math" panose="02040503050406030204" pitchFamily="18" charset="0"/>
                                      </a:rPr>
                                      <m:t>𝑖</m:t>
                                    </m:r>
                                  </m:e>
                                </m:d>
                              </m:oMath>
                            </m:oMathPara>
                          </a14:m>
                          <a:endParaRPr lang="de-DE" sz="1400" b="0" dirty="0"/>
                        </a:p>
                      </a:txBody>
                      <a:tcPr/>
                    </a:tc>
                    <a:tc>
                      <a:txBody>
                        <a:bodyPr/>
                        <a:lstStyle/>
                        <a:p>
                          <a:pPr/>
                          <a14:m>
                            <m:oMathPara xmlns:m="http://schemas.openxmlformats.org/officeDocument/2006/math">
                              <m:oMathParaPr>
                                <m:jc m:val="centerGroup"/>
                              </m:oMathParaPr>
                              <m:oMath xmlns:m="http://schemas.openxmlformats.org/officeDocument/2006/math">
                                <m:r>
                                  <a:rPr lang="de-DE" sz="1400" b="1" i="1" smtClean="0">
                                    <a:latin typeface="Cambria Math" panose="02040503050406030204" pitchFamily="18" charset="0"/>
                                  </a:rPr>
                                  <m:t>𝟎</m:t>
                                </m:r>
                                <m:r>
                                  <a:rPr lang="de-DE" sz="1400" b="1" i="1" smtClean="0">
                                    <a:latin typeface="Cambria Math" panose="02040503050406030204" pitchFamily="18" charset="0"/>
                                  </a:rPr>
                                  <m:t>.</m:t>
                                </m:r>
                                <m:r>
                                  <a:rPr lang="de-DE" sz="1400" b="1" i="1" smtClean="0">
                                    <a:latin typeface="Cambria Math" panose="02040503050406030204" pitchFamily="18" charset="0"/>
                                  </a:rPr>
                                  <m:t>𝟕</m:t>
                                </m:r>
                              </m:oMath>
                            </m:oMathPara>
                          </a14:m>
                          <a:endParaRPr lang="de-DE" sz="1400" dirty="0"/>
                        </a:p>
                      </a:txBody>
                      <a:tcPr/>
                    </a:tc>
                    <a:tc>
                      <a:txBody>
                        <a:bodyPr/>
                        <a:lstStyle/>
                        <a:p>
                          <a:pPr/>
                          <a14:m>
                            <m:oMathPara xmlns:m="http://schemas.openxmlformats.org/officeDocument/2006/math">
                              <m:oMathParaPr>
                                <m:jc m:val="centerGroup"/>
                              </m:oMathParaPr>
                              <m:oMath xmlns:m="http://schemas.openxmlformats.org/officeDocument/2006/math">
                                <m:r>
                                  <a:rPr lang="de-DE" sz="1400" b="1" i="1" smtClean="0">
                                    <a:latin typeface="Cambria Math" panose="02040503050406030204" pitchFamily="18" charset="0"/>
                                  </a:rPr>
                                  <m:t>𝟎</m:t>
                                </m:r>
                                <m:r>
                                  <a:rPr lang="de-DE" sz="1400" b="1" i="1" smtClean="0">
                                    <a:latin typeface="Cambria Math" panose="02040503050406030204" pitchFamily="18" charset="0"/>
                                  </a:rPr>
                                  <m:t>.</m:t>
                                </m:r>
                                <m:r>
                                  <a:rPr lang="de-DE" sz="1400" b="1" i="1" smtClean="0">
                                    <a:latin typeface="Cambria Math" panose="02040503050406030204" pitchFamily="18" charset="0"/>
                                  </a:rPr>
                                  <m:t>𝟑</m:t>
                                </m:r>
                              </m:oMath>
                            </m:oMathPara>
                          </a14:m>
                          <a:endParaRPr lang="de-DE" sz="1400" dirty="0"/>
                        </a:p>
                      </a:txBody>
                      <a:tcPr/>
                    </a:tc>
                    <a:tc>
                      <a:txBody>
                        <a:bodyPr/>
                        <a:lstStyle/>
                        <a:p>
                          <a:endParaRPr lang="de-DE" sz="1400" dirty="0"/>
                        </a:p>
                      </a:txBody>
                      <a:tcPr/>
                    </a:tc>
                    <a:extLst>
                      <a:ext uri="{0D108BD9-81ED-4DB2-BD59-A6C34878D82A}">
                        <a16:rowId xmlns:a16="http://schemas.microsoft.com/office/drawing/2014/main" val="3396482288"/>
                      </a:ext>
                    </a:extLst>
                  </a:tr>
                </a:tbl>
              </a:graphicData>
            </a:graphic>
          </p:graphicFrame>
        </mc:Choice>
        <mc:Fallback xmlns="">
          <p:graphicFrame>
            <p:nvGraphicFramePr>
              <p:cNvPr id="16" name="Tabelle 9">
                <a:extLst>
                  <a:ext uri="{FF2B5EF4-FFF2-40B4-BE49-F238E27FC236}">
                    <a16:creationId xmlns:a16="http://schemas.microsoft.com/office/drawing/2014/main" id="{55A17E79-9F53-EEF9-5D6E-72A1D3D10D76}"/>
                  </a:ext>
                </a:extLst>
              </p:cNvPr>
              <p:cNvGraphicFramePr>
                <a:graphicFrameLocks noGrp="1"/>
              </p:cNvGraphicFramePr>
              <p:nvPr>
                <p:extLst>
                  <p:ext uri="{D42A27DB-BD31-4B8C-83A1-F6EECF244321}">
                    <p14:modId xmlns:p14="http://schemas.microsoft.com/office/powerpoint/2010/main" val="2464168764"/>
                  </p:ext>
                </p:extLst>
              </p:nvPr>
            </p:nvGraphicFramePr>
            <p:xfrm>
              <a:off x="1008231" y="1880478"/>
              <a:ext cx="6096000" cy="1483360"/>
            </p:xfrm>
            <a:graphic>
              <a:graphicData uri="http://schemas.openxmlformats.org/drawingml/2006/table">
                <a:tbl>
                  <a:tblPr firstRow="1" firstCol="1" bandRow="1">
                    <a:tableStyleId>{5C22544A-7EE6-4342-B048-85BDC9FD1C3A}</a:tableStyleId>
                  </a:tblPr>
                  <a:tblGrid>
                    <a:gridCol w="1524000">
                      <a:extLst>
                        <a:ext uri="{9D8B030D-6E8A-4147-A177-3AD203B41FA5}">
                          <a16:colId xmlns:a16="http://schemas.microsoft.com/office/drawing/2014/main" val="2850498811"/>
                        </a:ext>
                      </a:extLst>
                    </a:gridCol>
                    <a:gridCol w="1524000">
                      <a:extLst>
                        <a:ext uri="{9D8B030D-6E8A-4147-A177-3AD203B41FA5}">
                          <a16:colId xmlns:a16="http://schemas.microsoft.com/office/drawing/2014/main" val="3209669201"/>
                        </a:ext>
                      </a:extLst>
                    </a:gridCol>
                    <a:gridCol w="1524000">
                      <a:extLst>
                        <a:ext uri="{9D8B030D-6E8A-4147-A177-3AD203B41FA5}">
                          <a16:colId xmlns:a16="http://schemas.microsoft.com/office/drawing/2014/main" val="2344111290"/>
                        </a:ext>
                      </a:extLst>
                    </a:gridCol>
                    <a:gridCol w="1524000">
                      <a:extLst>
                        <a:ext uri="{9D8B030D-6E8A-4147-A177-3AD203B41FA5}">
                          <a16:colId xmlns:a16="http://schemas.microsoft.com/office/drawing/2014/main" val="2130607238"/>
                        </a:ext>
                      </a:extLst>
                    </a:gridCol>
                  </a:tblGrid>
                  <a:tr h="370840">
                    <a:tc>
                      <a:txBody>
                        <a:bodyPr/>
                        <a:lstStyle/>
                        <a:p>
                          <a:endParaRPr lang="de-DE" sz="1400" b="0" dirty="0"/>
                        </a:p>
                      </a:txBody>
                      <a:tcPr/>
                    </a:tc>
                    <a:tc>
                      <a:txBody>
                        <a:bodyPr/>
                        <a:lstStyle/>
                        <a:p>
                          <a:endParaRPr lang="en-DE"/>
                        </a:p>
                      </a:txBody>
                      <a:tcPr>
                        <a:blipFill>
                          <a:blip r:embed="rId9"/>
                          <a:stretch>
                            <a:fillRect l="-100000" t="-3448" r="-200000" b="-306897"/>
                          </a:stretch>
                        </a:blipFill>
                      </a:tcPr>
                    </a:tc>
                    <a:tc>
                      <a:txBody>
                        <a:bodyPr/>
                        <a:lstStyle/>
                        <a:p>
                          <a:endParaRPr lang="en-DE"/>
                        </a:p>
                      </a:txBody>
                      <a:tcPr>
                        <a:blipFill>
                          <a:blip r:embed="rId9"/>
                          <a:stretch>
                            <a:fillRect l="-201667" t="-3448" r="-101667" b="-306897"/>
                          </a:stretch>
                        </a:blipFill>
                      </a:tcPr>
                    </a:tc>
                    <a:tc>
                      <a:txBody>
                        <a:bodyPr/>
                        <a:lstStyle/>
                        <a:p>
                          <a:endParaRPr lang="en-DE"/>
                        </a:p>
                      </a:txBody>
                      <a:tcPr>
                        <a:blipFill>
                          <a:blip r:embed="rId9"/>
                          <a:stretch>
                            <a:fillRect l="-301667" t="-3448" r="-1667" b="-306897"/>
                          </a:stretch>
                        </a:blipFill>
                      </a:tcPr>
                    </a:tc>
                    <a:extLst>
                      <a:ext uri="{0D108BD9-81ED-4DB2-BD59-A6C34878D82A}">
                        <a16:rowId xmlns:a16="http://schemas.microsoft.com/office/drawing/2014/main" val="2346096749"/>
                      </a:ext>
                    </a:extLst>
                  </a:tr>
                  <a:tr h="370840">
                    <a:tc>
                      <a:txBody>
                        <a:bodyPr/>
                        <a:lstStyle/>
                        <a:p>
                          <a:endParaRPr lang="en-DE"/>
                        </a:p>
                      </a:txBody>
                      <a:tcPr>
                        <a:blipFill>
                          <a:blip r:embed="rId9"/>
                          <a:stretch>
                            <a:fillRect l="-833" t="-100000" r="-302500" b="-196667"/>
                          </a:stretch>
                        </a:blipFill>
                      </a:tcPr>
                    </a:tc>
                    <a:tc>
                      <a:txBody>
                        <a:bodyPr/>
                        <a:lstStyle/>
                        <a:p>
                          <a:endParaRPr lang="en-DE"/>
                        </a:p>
                      </a:txBody>
                      <a:tcPr>
                        <a:blipFill>
                          <a:blip r:embed="rId9"/>
                          <a:stretch>
                            <a:fillRect l="-100000" t="-100000" r="-200000" b="-196667"/>
                          </a:stretch>
                        </a:blipFill>
                      </a:tcPr>
                    </a:tc>
                    <a:tc>
                      <a:txBody>
                        <a:bodyPr/>
                        <a:lstStyle/>
                        <a:p>
                          <a:endParaRPr lang="en-DE"/>
                        </a:p>
                      </a:txBody>
                      <a:tcPr>
                        <a:blipFill>
                          <a:blip r:embed="rId9"/>
                          <a:stretch>
                            <a:fillRect l="-201667" t="-100000" r="-101667" b="-196667"/>
                          </a:stretch>
                        </a:blipFill>
                      </a:tcPr>
                    </a:tc>
                    <a:tc>
                      <a:txBody>
                        <a:bodyPr/>
                        <a:lstStyle/>
                        <a:p>
                          <a:endParaRPr lang="en-DE"/>
                        </a:p>
                      </a:txBody>
                      <a:tcPr>
                        <a:blipFill>
                          <a:blip r:embed="rId9"/>
                          <a:stretch>
                            <a:fillRect l="-301667" t="-100000" r="-1667" b="-196667"/>
                          </a:stretch>
                        </a:blipFill>
                      </a:tcPr>
                    </a:tc>
                    <a:extLst>
                      <a:ext uri="{0D108BD9-81ED-4DB2-BD59-A6C34878D82A}">
                        <a16:rowId xmlns:a16="http://schemas.microsoft.com/office/drawing/2014/main" val="476741411"/>
                      </a:ext>
                    </a:extLst>
                  </a:tr>
                  <a:tr h="370840">
                    <a:tc>
                      <a:txBody>
                        <a:bodyPr/>
                        <a:lstStyle/>
                        <a:p>
                          <a:endParaRPr lang="en-DE"/>
                        </a:p>
                      </a:txBody>
                      <a:tcPr>
                        <a:blipFill>
                          <a:blip r:embed="rId9"/>
                          <a:stretch>
                            <a:fillRect l="-833" t="-206897" r="-302500" b="-103448"/>
                          </a:stretch>
                        </a:blipFill>
                      </a:tcPr>
                    </a:tc>
                    <a:tc>
                      <a:txBody>
                        <a:bodyPr/>
                        <a:lstStyle/>
                        <a:p>
                          <a:endParaRPr lang="en-DE"/>
                        </a:p>
                      </a:txBody>
                      <a:tcPr>
                        <a:blipFill>
                          <a:blip r:embed="rId9"/>
                          <a:stretch>
                            <a:fillRect l="-100000" t="-206897" r="-200000" b="-103448"/>
                          </a:stretch>
                        </a:blipFill>
                      </a:tcPr>
                    </a:tc>
                    <a:tc>
                      <a:txBody>
                        <a:bodyPr/>
                        <a:lstStyle/>
                        <a:p>
                          <a:endParaRPr lang="en-DE"/>
                        </a:p>
                      </a:txBody>
                      <a:tcPr>
                        <a:blipFill>
                          <a:blip r:embed="rId9"/>
                          <a:stretch>
                            <a:fillRect l="-201667" t="-206897" r="-101667" b="-103448"/>
                          </a:stretch>
                        </a:blipFill>
                      </a:tcPr>
                    </a:tc>
                    <a:tc>
                      <a:txBody>
                        <a:bodyPr/>
                        <a:lstStyle/>
                        <a:p>
                          <a:endParaRPr lang="en-DE"/>
                        </a:p>
                      </a:txBody>
                      <a:tcPr>
                        <a:blipFill>
                          <a:blip r:embed="rId9"/>
                          <a:stretch>
                            <a:fillRect l="-301667" t="-206897" r="-1667" b="-103448"/>
                          </a:stretch>
                        </a:blipFill>
                      </a:tcPr>
                    </a:tc>
                    <a:extLst>
                      <a:ext uri="{0D108BD9-81ED-4DB2-BD59-A6C34878D82A}">
                        <a16:rowId xmlns:a16="http://schemas.microsoft.com/office/drawing/2014/main" val="1905399751"/>
                      </a:ext>
                    </a:extLst>
                  </a:tr>
                  <a:tr h="370840">
                    <a:tc>
                      <a:txBody>
                        <a:bodyPr/>
                        <a:lstStyle/>
                        <a:p>
                          <a:endParaRPr lang="en-DE"/>
                        </a:p>
                      </a:txBody>
                      <a:tcPr>
                        <a:blipFill>
                          <a:blip r:embed="rId9"/>
                          <a:stretch>
                            <a:fillRect l="-833" t="-306897" r="-302500" b="-3448"/>
                          </a:stretch>
                        </a:blipFill>
                      </a:tcPr>
                    </a:tc>
                    <a:tc>
                      <a:txBody>
                        <a:bodyPr/>
                        <a:lstStyle/>
                        <a:p>
                          <a:endParaRPr lang="en-DE"/>
                        </a:p>
                      </a:txBody>
                      <a:tcPr>
                        <a:blipFill>
                          <a:blip r:embed="rId9"/>
                          <a:stretch>
                            <a:fillRect l="-100000" t="-306897" r="-200000" b="-3448"/>
                          </a:stretch>
                        </a:blipFill>
                      </a:tcPr>
                    </a:tc>
                    <a:tc>
                      <a:txBody>
                        <a:bodyPr/>
                        <a:lstStyle/>
                        <a:p>
                          <a:endParaRPr lang="en-DE"/>
                        </a:p>
                      </a:txBody>
                      <a:tcPr>
                        <a:blipFill>
                          <a:blip r:embed="rId9"/>
                          <a:stretch>
                            <a:fillRect l="-201667" t="-306897" r="-101667" b="-3448"/>
                          </a:stretch>
                        </a:blipFill>
                      </a:tcPr>
                    </a:tc>
                    <a:tc>
                      <a:txBody>
                        <a:bodyPr/>
                        <a:lstStyle/>
                        <a:p>
                          <a:pPr/>
                          <a:endParaRPr lang="de-DE" sz="1400" dirty="0"/>
                        </a:p>
                      </a:txBody>
                      <a:tcPr/>
                    </a:tc>
                    <a:extLst>
                      <a:ext uri="{0D108BD9-81ED-4DB2-BD59-A6C34878D82A}">
                        <a16:rowId xmlns:a16="http://schemas.microsoft.com/office/drawing/2014/main" val="3396482288"/>
                      </a:ext>
                    </a:extLst>
                  </a:tr>
                </a:tbl>
              </a:graphicData>
            </a:graphic>
          </p:graphicFrame>
        </mc:Fallback>
      </mc:AlternateContent>
    </p:spTree>
    <p:extLst>
      <p:ext uri="{BB962C8B-B14F-4D97-AF65-F5344CB8AC3E}">
        <p14:creationId xmlns:p14="http://schemas.microsoft.com/office/powerpoint/2010/main" val="138923113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dissolve">
                                      <p:cBhvr>
                                        <p:cTn id="7" dur="500"/>
                                        <p:tgtEl>
                                          <p:spTgt spid="2">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dissolve">
                                      <p:cBhvr>
                                        <p:cTn id="10" dur="500"/>
                                        <p:tgtEl>
                                          <p:spTgt spid="17"/>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dissolve">
                                      <p:cBhvr>
                                        <p:cTn id="15" dur="500"/>
                                        <p:tgtEl>
                                          <p:spTgt spid="16"/>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dissolve">
                                      <p:cBhvr>
                                        <p:cTn id="20" dur="500"/>
                                        <p:tgtEl>
                                          <p:spTgt spid="5"/>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dissolve">
                                      <p:cBhvr>
                                        <p:cTn id="25" dur="500"/>
                                        <p:tgtEl>
                                          <p:spTgt spid="7"/>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grpId="0" nodeType="click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dissolve">
                                      <p:cBhvr>
                                        <p:cTn id="30" dur="500"/>
                                        <p:tgtEl>
                                          <p:spTgt spid="9"/>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dissolve">
                                      <p:cBhvr>
                                        <p:cTn id="35" dur="500"/>
                                        <p:tgtEl>
                                          <p:spTgt spid="11"/>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grpId="0" nodeType="click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dissolve">
                                      <p:cBhvr>
                                        <p:cTn id="4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9" grpId="0"/>
      <p:bldP spid="11" grpId="0"/>
      <p:bldP spid="1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0D83A612-6747-B1AF-22D5-29847C838B3A}"/>
                  </a:ext>
                </a:extLst>
              </p:cNvPr>
              <p:cNvSpPr>
                <a:spLocks noGrp="1"/>
              </p:cNvSpPr>
              <p:nvPr>
                <p:ph type="body" sz="quarter" idx="13"/>
              </p:nvPr>
            </p:nvSpPr>
            <p:spPr/>
            <p:txBody>
              <a:bodyPr/>
              <a:lstStyle/>
              <a:p>
                <a:r>
                  <a:rPr lang="de-DE" dirty="0">
                    <a:solidFill>
                      <a:schemeClr val="accent5"/>
                    </a:solidFill>
                  </a:rPr>
                  <a:t>Die Kovarianz </a:t>
                </a:r>
                <a14:m>
                  <m:oMath xmlns:m="http://schemas.openxmlformats.org/officeDocument/2006/math">
                    <m:r>
                      <m:rPr>
                        <m:nor/>
                      </m:rPr>
                      <a:rPr lang="de-DE" b="0" i="0" smtClean="0">
                        <a:solidFill>
                          <a:schemeClr val="accent5"/>
                        </a:solidFill>
                        <a:latin typeface="Cambria Math" panose="02040503050406030204" pitchFamily="18" charset="0"/>
                      </a:rPr>
                      <m:t>Cov</m:t>
                    </m:r>
                    <m:r>
                      <a:rPr lang="de-DE" b="0" i="1" smtClean="0">
                        <a:solidFill>
                          <a:schemeClr val="accent5"/>
                        </a:solidFill>
                        <a:latin typeface="Cambria Math" panose="02040503050406030204" pitchFamily="18" charset="0"/>
                      </a:rPr>
                      <m:t>(</m:t>
                    </m:r>
                    <m:r>
                      <a:rPr lang="de-DE" b="0" i="1" smtClean="0">
                        <a:solidFill>
                          <a:schemeClr val="accent5"/>
                        </a:solidFill>
                        <a:latin typeface="Cambria Math" panose="02040503050406030204" pitchFamily="18" charset="0"/>
                      </a:rPr>
                      <m:t>𝑋</m:t>
                    </m:r>
                    <m:r>
                      <a:rPr lang="de-DE" b="0" i="1" smtClean="0">
                        <a:solidFill>
                          <a:schemeClr val="accent5"/>
                        </a:solidFill>
                        <a:latin typeface="Cambria Math" panose="02040503050406030204" pitchFamily="18" charset="0"/>
                      </a:rPr>
                      <m:t>,</m:t>
                    </m:r>
                    <m:r>
                      <a:rPr lang="de-DE" b="0" i="1" smtClean="0">
                        <a:solidFill>
                          <a:schemeClr val="accent5"/>
                        </a:solidFill>
                        <a:latin typeface="Cambria Math" panose="02040503050406030204" pitchFamily="18" charset="0"/>
                      </a:rPr>
                      <m:t>𝑌</m:t>
                    </m:r>
                    <m:r>
                      <a:rPr lang="de-DE" b="0" i="1" smtClean="0">
                        <a:solidFill>
                          <a:schemeClr val="accent5"/>
                        </a:solidFill>
                        <a:latin typeface="Cambria Math" panose="02040503050406030204" pitchFamily="18" charset="0"/>
                      </a:rPr>
                      <m:t>)</m:t>
                    </m:r>
                  </m:oMath>
                </a14:m>
                <a:r>
                  <a:rPr lang="de-DE" dirty="0">
                    <a:solidFill>
                      <a:schemeClr val="accent5"/>
                    </a:solidFill>
                  </a:rPr>
                  <a:t> zwischen </a:t>
                </a:r>
                <a14:m>
                  <m:oMath xmlns:m="http://schemas.openxmlformats.org/officeDocument/2006/math">
                    <m:r>
                      <a:rPr lang="de-DE" b="0" i="1" smtClean="0">
                        <a:solidFill>
                          <a:schemeClr val="accent5"/>
                        </a:solidFill>
                        <a:latin typeface="Cambria Math" panose="02040503050406030204" pitchFamily="18" charset="0"/>
                      </a:rPr>
                      <m:t>𝑋</m:t>
                    </m:r>
                  </m:oMath>
                </a14:m>
                <a:r>
                  <a:rPr lang="de-DE" dirty="0">
                    <a:solidFill>
                      <a:schemeClr val="accent5"/>
                    </a:solidFill>
                  </a:rPr>
                  <a:t> und </a:t>
                </a:r>
                <a14:m>
                  <m:oMath xmlns:m="http://schemas.openxmlformats.org/officeDocument/2006/math">
                    <m:r>
                      <a:rPr lang="de-DE" b="0" i="1" smtClean="0">
                        <a:solidFill>
                          <a:schemeClr val="accent5"/>
                        </a:solidFill>
                        <a:latin typeface="Cambria Math" panose="02040503050406030204" pitchFamily="18" charset="0"/>
                      </a:rPr>
                      <m:t>𝑌</m:t>
                    </m:r>
                  </m:oMath>
                </a14:m>
                <a:r>
                  <a:rPr lang="de-DE" dirty="0">
                    <a:solidFill>
                      <a:schemeClr val="accent5"/>
                    </a:solidFill>
                  </a:rPr>
                  <a:t> ist dann gegeben als</a:t>
                </a:r>
              </a:p>
              <a:p>
                <a:pPr marL="0" indent="0">
                  <a:buNone/>
                </a:pPr>
                <a14:m>
                  <m:oMathPara xmlns:m="http://schemas.openxmlformats.org/officeDocument/2006/math">
                    <m:oMathParaPr>
                      <m:jc m:val="centerGroup"/>
                    </m:oMathParaPr>
                    <m:oMath xmlns:m="http://schemas.openxmlformats.org/officeDocument/2006/math">
                      <m:r>
                        <m:rPr>
                          <m:nor/>
                        </m:rPr>
                        <a:rPr lang="de-DE" b="0" i="0" smtClean="0">
                          <a:solidFill>
                            <a:schemeClr val="accent5"/>
                          </a:solidFill>
                          <a:latin typeface="Cambria Math" panose="02040503050406030204" pitchFamily="18" charset="0"/>
                        </a:rPr>
                        <m:t>Cov</m:t>
                      </m:r>
                      <m:d>
                        <m:dPr>
                          <m:begChr m:val="["/>
                          <m:endChr m:val="]"/>
                          <m:ctrlPr>
                            <a:rPr lang="en-US" b="0" i="1" smtClean="0">
                              <a:solidFill>
                                <a:schemeClr val="accent5"/>
                              </a:solidFill>
                              <a:latin typeface="Cambria Math" panose="02040503050406030204" pitchFamily="18" charset="0"/>
                            </a:rPr>
                          </m:ctrlPr>
                        </m:dPr>
                        <m:e>
                          <m:r>
                            <a:rPr lang="en-US" b="0" i="1" smtClean="0">
                              <a:solidFill>
                                <a:schemeClr val="accent5"/>
                              </a:solidFill>
                              <a:latin typeface="Cambria Math" panose="02040503050406030204" pitchFamily="18" charset="0"/>
                            </a:rPr>
                            <m:t>𝑋</m:t>
                          </m:r>
                          <m:r>
                            <a:rPr lang="en-US" b="0" i="1" smtClean="0">
                              <a:solidFill>
                                <a:schemeClr val="accent5"/>
                              </a:solidFill>
                              <a:latin typeface="Cambria Math" panose="02040503050406030204" pitchFamily="18" charset="0"/>
                            </a:rPr>
                            <m:t>,</m:t>
                          </m:r>
                          <m:r>
                            <a:rPr lang="en-US" b="0" i="1" smtClean="0">
                              <a:solidFill>
                                <a:schemeClr val="accent5"/>
                              </a:solidFill>
                              <a:latin typeface="Cambria Math" panose="02040503050406030204" pitchFamily="18" charset="0"/>
                            </a:rPr>
                            <m:t>𝑌</m:t>
                          </m:r>
                        </m:e>
                      </m:d>
                      <m:r>
                        <a:rPr lang="de-DE" b="0" i="1" smtClean="0">
                          <a:solidFill>
                            <a:schemeClr val="accent5"/>
                          </a:solidFill>
                          <a:latin typeface="Cambria Math" panose="02040503050406030204" pitchFamily="18" charset="0"/>
                        </a:rPr>
                        <m:t>=</m:t>
                      </m:r>
                      <m:r>
                        <a:rPr lang="de-DE" b="0" i="1" smtClean="0">
                          <a:solidFill>
                            <a:schemeClr val="accent5"/>
                          </a:solidFill>
                          <a:latin typeface="Cambria Math" panose="02040503050406030204" pitchFamily="18" charset="0"/>
                        </a:rPr>
                        <m:t>𝐸</m:t>
                      </m:r>
                      <m:d>
                        <m:dPr>
                          <m:begChr m:val="["/>
                          <m:endChr m:val="]"/>
                          <m:ctrlPr>
                            <a:rPr lang="en-US" b="0" i="1" smtClean="0">
                              <a:solidFill>
                                <a:schemeClr val="accent5"/>
                              </a:solidFill>
                              <a:latin typeface="Cambria Math" panose="02040503050406030204" pitchFamily="18" charset="0"/>
                            </a:rPr>
                          </m:ctrlPr>
                        </m:dPr>
                        <m:e>
                          <m:d>
                            <m:dPr>
                              <m:ctrlPr>
                                <a:rPr lang="de-DE" i="1">
                                  <a:solidFill>
                                    <a:schemeClr val="accent5"/>
                                  </a:solidFill>
                                  <a:latin typeface="Cambria Math" panose="02040503050406030204" pitchFamily="18" charset="0"/>
                                </a:rPr>
                              </m:ctrlPr>
                            </m:dPr>
                            <m:e>
                              <m:r>
                                <a:rPr lang="de-DE" i="1">
                                  <a:solidFill>
                                    <a:schemeClr val="accent5"/>
                                  </a:solidFill>
                                  <a:latin typeface="Cambria Math" panose="02040503050406030204" pitchFamily="18" charset="0"/>
                                </a:rPr>
                                <m:t>𝑋</m:t>
                              </m:r>
                              <m:r>
                                <a:rPr lang="de-DE" i="1">
                                  <a:solidFill>
                                    <a:schemeClr val="accent5"/>
                                  </a:solidFill>
                                  <a:latin typeface="Cambria Math" panose="02040503050406030204" pitchFamily="18" charset="0"/>
                                </a:rPr>
                                <m:t>−</m:t>
                              </m:r>
                              <m:r>
                                <a:rPr lang="de-DE" i="1">
                                  <a:solidFill>
                                    <a:schemeClr val="accent5"/>
                                  </a:solidFill>
                                  <a:latin typeface="Cambria Math" panose="02040503050406030204" pitchFamily="18" charset="0"/>
                                </a:rPr>
                                <m:t>𝐸</m:t>
                              </m:r>
                              <m:d>
                                <m:dPr>
                                  <m:begChr m:val="["/>
                                  <m:endChr m:val="]"/>
                                  <m:ctrlPr>
                                    <a:rPr lang="en-US" b="0" i="1" smtClean="0">
                                      <a:solidFill>
                                        <a:schemeClr val="accent5"/>
                                      </a:solidFill>
                                      <a:latin typeface="Cambria Math" panose="02040503050406030204" pitchFamily="18" charset="0"/>
                                    </a:rPr>
                                  </m:ctrlPr>
                                </m:dPr>
                                <m:e>
                                  <m:r>
                                    <a:rPr lang="en-US" b="0" i="1" smtClean="0">
                                      <a:solidFill>
                                        <a:schemeClr val="accent5"/>
                                      </a:solidFill>
                                      <a:latin typeface="Cambria Math" panose="02040503050406030204" pitchFamily="18" charset="0"/>
                                    </a:rPr>
                                    <m:t>𝑋</m:t>
                                  </m:r>
                                </m:e>
                              </m:d>
                            </m:e>
                          </m:d>
                          <m:r>
                            <a:rPr lang="de-DE" i="1">
                              <a:solidFill>
                                <a:schemeClr val="accent5"/>
                              </a:solidFill>
                              <a:latin typeface="Cambria Math" panose="02040503050406030204" pitchFamily="18" charset="0"/>
                            </a:rPr>
                            <m:t>⋅</m:t>
                          </m:r>
                          <m:d>
                            <m:dPr>
                              <m:ctrlPr>
                                <a:rPr lang="de-DE" i="1">
                                  <a:solidFill>
                                    <a:schemeClr val="accent5"/>
                                  </a:solidFill>
                                  <a:latin typeface="Cambria Math" panose="02040503050406030204" pitchFamily="18" charset="0"/>
                                </a:rPr>
                              </m:ctrlPr>
                            </m:dPr>
                            <m:e>
                              <m:r>
                                <a:rPr lang="de-DE" i="1">
                                  <a:solidFill>
                                    <a:schemeClr val="accent5"/>
                                  </a:solidFill>
                                  <a:latin typeface="Cambria Math" panose="02040503050406030204" pitchFamily="18" charset="0"/>
                                </a:rPr>
                                <m:t>𝑌</m:t>
                              </m:r>
                              <m:r>
                                <a:rPr lang="de-DE" i="1">
                                  <a:solidFill>
                                    <a:schemeClr val="accent5"/>
                                  </a:solidFill>
                                  <a:latin typeface="Cambria Math" panose="02040503050406030204" pitchFamily="18" charset="0"/>
                                </a:rPr>
                                <m:t>−</m:t>
                              </m:r>
                              <m:r>
                                <a:rPr lang="de-DE" i="1">
                                  <a:solidFill>
                                    <a:schemeClr val="accent5"/>
                                  </a:solidFill>
                                  <a:latin typeface="Cambria Math" panose="02040503050406030204" pitchFamily="18" charset="0"/>
                                </a:rPr>
                                <m:t>𝐸</m:t>
                              </m:r>
                              <m:d>
                                <m:dPr>
                                  <m:begChr m:val="["/>
                                  <m:endChr m:val="]"/>
                                  <m:ctrlPr>
                                    <a:rPr lang="en-US" b="0" i="1" smtClean="0">
                                      <a:solidFill>
                                        <a:schemeClr val="accent5"/>
                                      </a:solidFill>
                                      <a:latin typeface="Cambria Math" panose="02040503050406030204" pitchFamily="18" charset="0"/>
                                    </a:rPr>
                                  </m:ctrlPr>
                                </m:dPr>
                                <m:e>
                                  <m:r>
                                    <a:rPr lang="en-US" b="0" i="1" smtClean="0">
                                      <a:solidFill>
                                        <a:schemeClr val="accent5"/>
                                      </a:solidFill>
                                      <a:latin typeface="Cambria Math" panose="02040503050406030204" pitchFamily="18" charset="0"/>
                                    </a:rPr>
                                    <m:t>𝑌</m:t>
                                  </m:r>
                                </m:e>
                              </m:d>
                            </m:e>
                          </m:d>
                        </m:e>
                      </m:d>
                    </m:oMath>
                  </m:oMathPara>
                </a14:m>
                <a:endParaRPr lang="de-DE" dirty="0">
                  <a:solidFill>
                    <a:schemeClr val="accent5"/>
                  </a:solidFill>
                </a:endParaRPr>
              </a:p>
              <a:p>
                <a:r>
                  <a:rPr lang="de-DE" dirty="0">
                    <a:solidFill>
                      <a:schemeClr val="accent5"/>
                    </a:solidFill>
                  </a:rPr>
                  <a:t>Intuitiv prüft die Kovarianz, wie stark </a:t>
                </a:r>
                <a14:m>
                  <m:oMath xmlns:m="http://schemas.openxmlformats.org/officeDocument/2006/math">
                    <m:r>
                      <a:rPr lang="de-DE" b="0" i="1" smtClean="0">
                        <a:solidFill>
                          <a:schemeClr val="accent5"/>
                        </a:solidFill>
                        <a:latin typeface="Cambria Math" panose="02040503050406030204" pitchFamily="18" charset="0"/>
                      </a:rPr>
                      <m:t>𝑋</m:t>
                    </m:r>
                  </m:oMath>
                </a14:m>
                <a:r>
                  <a:rPr lang="de-DE" dirty="0">
                    <a:solidFill>
                      <a:schemeClr val="accent5"/>
                    </a:solidFill>
                  </a:rPr>
                  <a:t> und </a:t>
                </a:r>
                <a14:m>
                  <m:oMath xmlns:m="http://schemas.openxmlformats.org/officeDocument/2006/math">
                    <m:r>
                      <a:rPr lang="de-DE" b="0" i="1" smtClean="0">
                        <a:solidFill>
                          <a:schemeClr val="accent5"/>
                        </a:solidFill>
                        <a:latin typeface="Cambria Math" panose="02040503050406030204" pitchFamily="18" charset="0"/>
                      </a:rPr>
                      <m:t>𝑌</m:t>
                    </m:r>
                  </m:oMath>
                </a14:m>
                <a:r>
                  <a:rPr lang="de-DE" dirty="0">
                    <a:solidFill>
                      <a:schemeClr val="accent5"/>
                    </a:solidFill>
                  </a:rPr>
                  <a:t> von ihren Erwartungswerten abweichen, und ob die Abweichung vermehrt das gleiche oder entgegengesetzte Vorzeichen hat.</a:t>
                </a:r>
              </a:p>
              <a:p>
                <a:endParaRPr lang="de-DE" dirty="0"/>
              </a:p>
              <a:p>
                <a:r>
                  <a:rPr lang="de-DE" b="1" dirty="0">
                    <a:solidFill>
                      <a:schemeClr val="accent1"/>
                    </a:solidFill>
                  </a:rPr>
                  <a:t>Satz (Interpretation der Kovarianz)</a:t>
                </a:r>
                <a:r>
                  <a:rPr lang="de-DE" dirty="0"/>
                  <a:t>. Ist das Vorzeichen der Kovarianz zweier Zufallsvariablen </a:t>
                </a:r>
                <a14:m>
                  <m:oMath xmlns:m="http://schemas.openxmlformats.org/officeDocument/2006/math">
                    <m:r>
                      <a:rPr lang="de-DE" b="0" i="1" smtClean="0">
                        <a:latin typeface="Cambria Math" panose="02040503050406030204" pitchFamily="18" charset="0"/>
                      </a:rPr>
                      <m:t>𝑋</m:t>
                    </m:r>
                  </m:oMath>
                </a14:m>
                <a:r>
                  <a:rPr lang="de-DE" dirty="0"/>
                  <a:t> und </a:t>
                </a:r>
                <a14:m>
                  <m:oMath xmlns:m="http://schemas.openxmlformats.org/officeDocument/2006/math">
                    <m:r>
                      <a:rPr lang="de-DE" b="0" i="1" smtClean="0">
                        <a:latin typeface="Cambria Math" panose="02040503050406030204" pitchFamily="18" charset="0"/>
                      </a:rPr>
                      <m:t>𝑌</m:t>
                    </m:r>
                  </m:oMath>
                </a14:m>
                <a:endParaRPr lang="de-DE" dirty="0"/>
              </a:p>
              <a:p>
                <a:pPr lvl="1"/>
                <a:r>
                  <a:rPr lang="de-DE" sz="1200" dirty="0"/>
                  <a:t>… positiv, so treten mit höheren Werten von </a:t>
                </a:r>
                <a14:m>
                  <m:oMath xmlns:m="http://schemas.openxmlformats.org/officeDocument/2006/math">
                    <m:r>
                      <a:rPr lang="de-DE" sz="1200" b="0" i="1" smtClean="0">
                        <a:latin typeface="Cambria Math" panose="02040503050406030204" pitchFamily="18" charset="0"/>
                      </a:rPr>
                      <m:t>𝑋</m:t>
                    </m:r>
                  </m:oMath>
                </a14:m>
                <a:r>
                  <a:rPr lang="de-DE" sz="1200" dirty="0"/>
                  <a:t> tendenziell auch höhere Werte für </a:t>
                </a:r>
                <a14:m>
                  <m:oMath xmlns:m="http://schemas.openxmlformats.org/officeDocument/2006/math">
                    <m:r>
                      <a:rPr lang="de-DE" sz="1200" b="0" i="1" smtClean="0">
                        <a:latin typeface="Cambria Math" panose="02040503050406030204" pitchFamily="18" charset="0"/>
                      </a:rPr>
                      <m:t>𝑌</m:t>
                    </m:r>
                  </m:oMath>
                </a14:m>
                <a:r>
                  <a:rPr lang="de-DE" sz="1200" dirty="0"/>
                  <a:t> auf.</a:t>
                </a:r>
              </a:p>
              <a:p>
                <a:pPr lvl="1"/>
                <a:r>
                  <a:rPr lang="de-DE" sz="1200" dirty="0"/>
                  <a:t>… negativ, so treten mit höheren Werten von </a:t>
                </a:r>
                <a14:m>
                  <m:oMath xmlns:m="http://schemas.openxmlformats.org/officeDocument/2006/math">
                    <m:r>
                      <a:rPr lang="de-DE" sz="1200" b="0" i="1" smtClean="0">
                        <a:latin typeface="Cambria Math" panose="02040503050406030204" pitchFamily="18" charset="0"/>
                      </a:rPr>
                      <m:t>𝑋</m:t>
                    </m:r>
                  </m:oMath>
                </a14:m>
                <a:r>
                  <a:rPr lang="de-DE" sz="1200" dirty="0"/>
                  <a:t> tendenziell niedrigere Werte für </a:t>
                </a:r>
                <a14:m>
                  <m:oMath xmlns:m="http://schemas.openxmlformats.org/officeDocument/2006/math">
                    <m:r>
                      <a:rPr lang="de-DE" sz="1200" b="0" i="1" smtClean="0">
                        <a:latin typeface="Cambria Math" panose="02040503050406030204" pitchFamily="18" charset="0"/>
                      </a:rPr>
                      <m:t>𝑌</m:t>
                    </m:r>
                  </m:oMath>
                </a14:m>
                <a:r>
                  <a:rPr lang="de-DE" sz="1200" dirty="0"/>
                  <a:t> auf.</a:t>
                </a:r>
              </a:p>
              <a:p>
                <a:pPr lvl="1"/>
                <a:r>
                  <a:rPr lang="de-DE" sz="1200" dirty="0"/>
                  <a:t>… gleich bzw. fast </a:t>
                </a:r>
                <a14:m>
                  <m:oMath xmlns:m="http://schemas.openxmlformats.org/officeDocument/2006/math">
                    <m:r>
                      <a:rPr lang="de-DE" sz="1200" b="0" i="1" smtClean="0">
                        <a:latin typeface="Cambria Math" panose="02040503050406030204" pitchFamily="18" charset="0"/>
                      </a:rPr>
                      <m:t>0</m:t>
                    </m:r>
                  </m:oMath>
                </a14:m>
                <a:r>
                  <a:rPr lang="de-DE" sz="1200" dirty="0"/>
                  <a:t>, so besteht keine erkennbare Tendenz für einen linearen Zusammenhang.</a:t>
                </a:r>
              </a:p>
              <a:p>
                <a:endParaRPr lang="de-DE" dirty="0"/>
              </a:p>
            </p:txBody>
          </p:sp>
        </mc:Choice>
        <mc:Fallback xmlns="">
          <p:sp>
            <p:nvSpPr>
              <p:cNvPr id="2" name="Text Placeholder 1">
                <a:extLst>
                  <a:ext uri="{FF2B5EF4-FFF2-40B4-BE49-F238E27FC236}">
                    <a16:creationId xmlns:a16="http://schemas.microsoft.com/office/drawing/2014/main" id="{0D83A612-6747-B1AF-22D5-29847C838B3A}"/>
                  </a:ext>
                </a:extLst>
              </p:cNvPr>
              <p:cNvSpPr>
                <a:spLocks noGrp="1" noRot="1" noChangeAspect="1" noMove="1" noResize="1" noEditPoints="1" noAdjustHandles="1" noChangeArrowheads="1" noChangeShapeType="1" noTextEdit="1"/>
              </p:cNvSpPr>
              <p:nvPr>
                <p:ph type="body" sz="quarter" idx="13"/>
              </p:nvPr>
            </p:nvSpPr>
            <p:spPr>
              <a:blipFill>
                <a:blip r:embed="rId2"/>
                <a:stretch>
                  <a:fillRect t="-355"/>
                </a:stretch>
              </a:blipFill>
            </p:spPr>
            <p:txBody>
              <a:bodyPr/>
              <a:lstStyle/>
              <a:p>
                <a:r>
                  <a:rPr lang="de-DE">
                    <a:noFill/>
                  </a:rPr>
                  <a:t> </a:t>
                </a:r>
              </a:p>
            </p:txBody>
          </p:sp>
        </mc:Fallback>
      </mc:AlternateContent>
      <p:sp>
        <p:nvSpPr>
          <p:cNvPr id="3" name="Title 2">
            <a:extLst>
              <a:ext uri="{FF2B5EF4-FFF2-40B4-BE49-F238E27FC236}">
                <a16:creationId xmlns:a16="http://schemas.microsoft.com/office/drawing/2014/main" id="{E2FC95BB-88C2-7309-F194-BEAE3F0CB011}"/>
              </a:ext>
            </a:extLst>
          </p:cNvPr>
          <p:cNvSpPr>
            <a:spLocks noGrp="1"/>
          </p:cNvSpPr>
          <p:nvPr>
            <p:ph type="title"/>
          </p:nvPr>
        </p:nvSpPr>
        <p:spPr/>
        <p:txBody>
          <a:bodyPr/>
          <a:lstStyle/>
          <a:p>
            <a:r>
              <a:rPr lang="de-DE" dirty="0"/>
              <a:t>Kovarianz</a:t>
            </a:r>
          </a:p>
        </p:txBody>
      </p:sp>
      <p:pic>
        <p:nvPicPr>
          <p:cNvPr id="4" name="Picture 2">
            <a:extLst>
              <a:ext uri="{FF2B5EF4-FFF2-40B4-BE49-F238E27FC236}">
                <a16:creationId xmlns:a16="http://schemas.microsoft.com/office/drawing/2014/main" id="{6CEC3158-3C19-3E5B-D912-35ACBE8976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73608" y="1230456"/>
            <a:ext cx="1789264" cy="17892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99847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dissolve">
                                      <p:cBhvr>
                                        <p:cTn id="7" dur="500"/>
                                        <p:tgtEl>
                                          <p:spTgt spid="2">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dissolve">
                                      <p:cBhvr>
                                        <p:cTn id="10" dur="500"/>
                                        <p:tgtEl>
                                          <p:spTgt spid="2">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Effect transition="in" filter="dissolve">
                                      <p:cBhvr>
                                        <p:cTn id="13" dur="500"/>
                                        <p:tgtEl>
                                          <p:spTgt spid="2">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nodeType="clickEffect">
                                  <p:stCondLst>
                                    <p:cond delay="0"/>
                                  </p:stCondLst>
                                  <p:childTnLst>
                                    <p:set>
                                      <p:cBhvr>
                                        <p:cTn id="17" dur="1" fill="hold">
                                          <p:stCondLst>
                                            <p:cond delay="0"/>
                                          </p:stCondLst>
                                        </p:cTn>
                                        <p:tgtEl>
                                          <p:spTgt spid="2">
                                            <p:txEl>
                                              <p:pRg st="4" end="4"/>
                                            </p:txEl>
                                          </p:spTgt>
                                        </p:tgtEl>
                                        <p:attrNameLst>
                                          <p:attrName>style.visibility</p:attrName>
                                        </p:attrNameLst>
                                      </p:cBhvr>
                                      <p:to>
                                        <p:strVal val="visible"/>
                                      </p:to>
                                    </p:set>
                                    <p:animEffect transition="in" filter="dissolve">
                                      <p:cBhvr>
                                        <p:cTn id="18" dur="500"/>
                                        <p:tgtEl>
                                          <p:spTgt spid="2">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animEffect transition="in" filter="dissolve">
                                      <p:cBhvr>
                                        <p:cTn id="23" dur="500"/>
                                        <p:tgtEl>
                                          <p:spTgt spid="2">
                                            <p:txEl>
                                              <p:pRg st="5" end="5"/>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nodeType="clickEffect">
                                  <p:stCondLst>
                                    <p:cond delay="0"/>
                                  </p:stCondLst>
                                  <p:childTnLst>
                                    <p:set>
                                      <p:cBhvr>
                                        <p:cTn id="27" dur="1" fill="hold">
                                          <p:stCondLst>
                                            <p:cond delay="0"/>
                                          </p:stCondLst>
                                        </p:cTn>
                                        <p:tgtEl>
                                          <p:spTgt spid="2">
                                            <p:txEl>
                                              <p:pRg st="6" end="6"/>
                                            </p:txEl>
                                          </p:spTgt>
                                        </p:tgtEl>
                                        <p:attrNameLst>
                                          <p:attrName>style.visibility</p:attrName>
                                        </p:attrNameLst>
                                      </p:cBhvr>
                                      <p:to>
                                        <p:strVal val="visible"/>
                                      </p:to>
                                    </p:set>
                                    <p:animEffect transition="in" filter="dissolve">
                                      <p:cBhvr>
                                        <p:cTn id="28" dur="500"/>
                                        <p:tgtEl>
                                          <p:spTgt spid="2">
                                            <p:txEl>
                                              <p:pRg st="6" end="6"/>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nodeType="clickEffect">
                                  <p:stCondLst>
                                    <p:cond delay="0"/>
                                  </p:stCondLst>
                                  <p:childTnLst>
                                    <p:set>
                                      <p:cBhvr>
                                        <p:cTn id="32" dur="1" fill="hold">
                                          <p:stCondLst>
                                            <p:cond delay="0"/>
                                          </p:stCondLst>
                                        </p:cTn>
                                        <p:tgtEl>
                                          <p:spTgt spid="2">
                                            <p:txEl>
                                              <p:pRg st="7" end="7"/>
                                            </p:txEl>
                                          </p:spTgt>
                                        </p:tgtEl>
                                        <p:attrNameLst>
                                          <p:attrName>style.visibility</p:attrName>
                                        </p:attrNameLst>
                                      </p:cBhvr>
                                      <p:to>
                                        <p:strVal val="visible"/>
                                      </p:to>
                                    </p:set>
                                    <p:animEffect transition="in" filter="dissolve">
                                      <p:cBhvr>
                                        <p:cTn id="33" dur="500"/>
                                        <p:tgtEl>
                                          <p:spTgt spid="2">
                                            <p:txEl>
                                              <p:pRg st="7" end="7"/>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9" presetClass="entr" presetSubtype="0" fill="hold" nodeType="clickEffect">
                                  <p:stCondLst>
                                    <p:cond delay="0"/>
                                  </p:stCondLst>
                                  <p:childTnLst>
                                    <p:set>
                                      <p:cBhvr>
                                        <p:cTn id="37" dur="1" fill="hold">
                                          <p:stCondLst>
                                            <p:cond delay="0"/>
                                          </p:stCondLst>
                                        </p:cTn>
                                        <p:tgtEl>
                                          <p:spTgt spid="4"/>
                                        </p:tgtEl>
                                        <p:attrNameLst>
                                          <p:attrName>style.visibility</p:attrName>
                                        </p:attrNameLst>
                                      </p:cBhvr>
                                      <p:to>
                                        <p:strVal val="visible"/>
                                      </p:to>
                                    </p:set>
                                    <p:animEffect transition="in" filter="dissolve">
                                      <p:cBhvr>
                                        <p:cTn id="3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ext Placeholder 1">
                <a:extLst>
                  <a:ext uri="{FF2B5EF4-FFF2-40B4-BE49-F238E27FC236}">
                    <a16:creationId xmlns:a16="http://schemas.microsoft.com/office/drawing/2014/main" id="{90EB7410-4501-7881-C5A8-9AB01ADF555A}"/>
                  </a:ext>
                </a:extLst>
              </p:cNvPr>
              <p:cNvSpPr>
                <a:spLocks noGrp="1"/>
              </p:cNvSpPr>
              <p:nvPr>
                <p:ph type="body" sz="quarter" idx="13"/>
              </p:nvPr>
            </p:nvSpPr>
            <p:spPr>
              <a:xfrm>
                <a:off x="358776" y="1239837"/>
                <a:ext cx="7165552" cy="3563938"/>
              </a:xfrm>
            </p:spPr>
            <p:txBody>
              <a:bodyPr/>
              <a:lstStyle/>
              <a:p>
                <a:r>
                  <a:rPr lang="de-DE" b="1" dirty="0">
                    <a:solidFill>
                      <a:schemeClr val="accent1"/>
                    </a:solidFill>
                  </a:rPr>
                  <a:t>Satz (</a:t>
                </a:r>
                <a:r>
                  <a:rPr lang="de-DE" b="1" dirty="0" err="1">
                    <a:solidFill>
                      <a:schemeClr val="accent1"/>
                    </a:solidFill>
                  </a:rPr>
                  <a:t>Kovarianzzerlegung</a:t>
                </a:r>
                <a:r>
                  <a:rPr lang="de-DE" b="1" dirty="0">
                    <a:solidFill>
                      <a:schemeClr val="accent1"/>
                    </a:solidFill>
                  </a:rPr>
                  <a:t>)</a:t>
                </a:r>
                <a:r>
                  <a:rPr lang="de-DE" dirty="0"/>
                  <a:t>. Für zwei reelle Zufallsvariablen </a:t>
                </a:r>
                <a14:m>
                  <m:oMath xmlns:m="http://schemas.openxmlformats.org/officeDocument/2006/math">
                    <m:r>
                      <a:rPr lang="de-DE" b="0" i="1" smtClean="0">
                        <a:latin typeface="Cambria Math" panose="02040503050406030204" pitchFamily="18" charset="0"/>
                      </a:rPr>
                      <m:t>𝑋</m:t>
                    </m:r>
                  </m:oMath>
                </a14:m>
                <a:r>
                  <a:rPr lang="de-DE" dirty="0"/>
                  <a:t> und </a:t>
                </a:r>
                <a14:m>
                  <m:oMath xmlns:m="http://schemas.openxmlformats.org/officeDocument/2006/math">
                    <m:r>
                      <a:rPr lang="de-DE" b="0" i="1" smtClean="0">
                        <a:latin typeface="Cambria Math" panose="02040503050406030204" pitchFamily="18" charset="0"/>
                      </a:rPr>
                      <m:t>𝑌</m:t>
                    </m:r>
                  </m:oMath>
                </a14:m>
                <a:r>
                  <a:rPr lang="de-DE" dirty="0"/>
                  <a:t> gilt </a:t>
                </a:r>
              </a:p>
              <a:p>
                <a:pPr marL="0" indent="0">
                  <a:buNone/>
                </a:pPr>
                <a14:m>
                  <m:oMathPara xmlns:m="http://schemas.openxmlformats.org/officeDocument/2006/math">
                    <m:oMathParaPr>
                      <m:jc m:val="centerGroup"/>
                    </m:oMathParaPr>
                    <m:oMath xmlns:m="http://schemas.openxmlformats.org/officeDocument/2006/math">
                      <m:r>
                        <m:rPr>
                          <m:nor/>
                        </m:rPr>
                        <a:rPr lang="de-DE" b="0" i="0" smtClean="0">
                          <a:latin typeface="Cambria Math" panose="02040503050406030204" pitchFamily="18" charset="0"/>
                        </a:rPr>
                        <m:t>Cov</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𝑋</m:t>
                          </m:r>
                          <m:r>
                            <a:rPr lang="en-US" b="0" i="1" smtClean="0">
                              <a:latin typeface="Cambria Math" panose="02040503050406030204" pitchFamily="18" charset="0"/>
                            </a:rPr>
                            <m:t>,</m:t>
                          </m:r>
                          <m:r>
                            <a:rPr lang="en-US" b="0" i="1" smtClean="0">
                              <a:latin typeface="Cambria Math" panose="02040503050406030204" pitchFamily="18" charset="0"/>
                            </a:rPr>
                            <m:t>𝑌</m:t>
                          </m:r>
                        </m:e>
                      </m:d>
                      <m:r>
                        <a:rPr lang="de-DE" b="0" i="1" smtClean="0">
                          <a:latin typeface="Cambria Math" panose="02040503050406030204" pitchFamily="18" charset="0"/>
                        </a:rPr>
                        <m:t>=</m:t>
                      </m:r>
                      <m:r>
                        <a:rPr lang="de-DE" b="0" i="1" smtClean="0">
                          <a:latin typeface="Cambria Math" panose="02040503050406030204" pitchFamily="18" charset="0"/>
                        </a:rPr>
                        <m:t>𝐸</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𝑋</m:t>
                          </m:r>
                          <m:r>
                            <a:rPr lang="en-US" b="0" i="1" smtClean="0">
                              <a:latin typeface="Cambria Math" panose="02040503050406030204" pitchFamily="18" charset="0"/>
                            </a:rPr>
                            <m:t>⋅</m:t>
                          </m:r>
                          <m:r>
                            <a:rPr lang="en-US" b="0" i="1" smtClean="0">
                              <a:latin typeface="Cambria Math" panose="02040503050406030204" pitchFamily="18" charset="0"/>
                            </a:rPr>
                            <m:t>𝑌</m:t>
                          </m:r>
                        </m:e>
                      </m:d>
                      <m:r>
                        <a:rPr lang="en-US" b="0" i="1" smtClean="0">
                          <a:latin typeface="Cambria Math" panose="02040503050406030204" pitchFamily="18" charset="0"/>
                        </a:rPr>
                        <m:t>−</m:t>
                      </m:r>
                      <m:r>
                        <a:rPr lang="en-US" b="0" i="1" smtClean="0">
                          <a:latin typeface="Cambria Math" panose="02040503050406030204" pitchFamily="18" charset="0"/>
                        </a:rPr>
                        <m:t>𝐸</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𝑋</m:t>
                          </m:r>
                        </m:e>
                      </m:d>
                      <m:r>
                        <a:rPr lang="en-US" b="0" i="1" smtClean="0">
                          <a:latin typeface="Cambria Math" panose="02040503050406030204" pitchFamily="18" charset="0"/>
                        </a:rPr>
                        <m:t>⋅</m:t>
                      </m:r>
                      <m:r>
                        <a:rPr lang="en-US" b="0" i="1" smtClean="0">
                          <a:latin typeface="Cambria Math" panose="02040503050406030204" pitchFamily="18" charset="0"/>
                        </a:rPr>
                        <m:t>𝐸</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𝑌</m:t>
                          </m:r>
                        </m:e>
                      </m:d>
                    </m:oMath>
                  </m:oMathPara>
                </a14:m>
                <a:endParaRPr lang="de-DE" dirty="0"/>
              </a:p>
              <a:p>
                <a:r>
                  <a:rPr lang="de-DE" b="1" dirty="0"/>
                  <a:t>Beweis</a:t>
                </a:r>
                <a:r>
                  <a:rPr lang="de-DE" dirty="0"/>
                  <a:t>. Die Aussage folgt direkt aus den Eigenschaften des Erwartungswertes</a:t>
                </a:r>
              </a:p>
              <a:p>
                <a:pPr marL="0" indent="0">
                  <a:buNone/>
                </a:pPr>
                <a:endParaRPr lang="de-DE" b="1" dirty="0"/>
              </a:p>
              <a:p>
                <a:pPr marL="0" indent="0">
                  <a:buNone/>
                </a:pPr>
                <a:endParaRPr lang="de-DE" b="1" dirty="0"/>
              </a:p>
              <a:p>
                <a:pPr marL="0" indent="0">
                  <a:buNone/>
                </a:pPr>
                <a:endParaRPr lang="de-DE" b="1" dirty="0"/>
              </a:p>
              <a:p>
                <a:pPr marL="0" indent="0">
                  <a:buNone/>
                </a:pPr>
                <a:endParaRPr lang="de-DE" b="1" dirty="0"/>
              </a:p>
              <a:p>
                <a:r>
                  <a:rPr lang="de-DE" b="1" dirty="0">
                    <a:solidFill>
                      <a:schemeClr val="accent2"/>
                    </a:solidFill>
                  </a:rPr>
                  <a:t>Bemerkungen (</a:t>
                </a:r>
                <a:r>
                  <a:rPr lang="de-DE" b="1" dirty="0" err="1">
                    <a:solidFill>
                      <a:schemeClr val="accent2"/>
                    </a:solidFill>
                  </a:rPr>
                  <a:t>Kovarianzzerlegung</a:t>
                </a:r>
                <a:r>
                  <a:rPr lang="de-DE" b="1" dirty="0">
                    <a:solidFill>
                      <a:schemeClr val="accent2"/>
                    </a:solidFill>
                  </a:rPr>
                  <a:t>) </a:t>
                </a:r>
              </a:p>
              <a:p>
                <a:pPr lvl="1"/>
                <a:r>
                  <a:rPr lang="de-DE" sz="1200" dirty="0"/>
                  <a:t>Ähnlich zum Varianzzerlegungssatz, erlaubt dieser Satz, die Kovarianz einer empirischen Verteilung („Daten“) online („</a:t>
                </a:r>
                <a:r>
                  <a:rPr lang="en-US" sz="1200" i="1" dirty="0"/>
                  <a:t>streaming</a:t>
                </a:r>
                <a:r>
                  <a:rPr lang="de-DE" sz="1200" dirty="0"/>
                  <a:t>“) zu schätzen!</a:t>
                </a:r>
              </a:p>
              <a:p>
                <a:pPr lvl="1"/>
                <a:r>
                  <a:rPr lang="de-DE" sz="1200" dirty="0"/>
                  <a:t>Die </a:t>
                </a:r>
                <a:r>
                  <a:rPr lang="de-DE" sz="1200" dirty="0" err="1"/>
                  <a:t>Kovarianzzerlegung</a:t>
                </a:r>
                <a:r>
                  <a:rPr lang="de-DE" sz="1200" dirty="0"/>
                  <a:t> zeigt auch, dass die Kovarianz symmetrisch ist</a:t>
                </a:r>
              </a:p>
              <a:p>
                <a:pPr marL="268287" lvl="1" indent="0">
                  <a:buNone/>
                </a:pPr>
                <a14:m>
                  <m:oMathPara xmlns:m="http://schemas.openxmlformats.org/officeDocument/2006/math">
                    <m:oMathParaPr>
                      <m:jc m:val="centerGroup"/>
                    </m:oMathParaPr>
                    <m:oMath xmlns:m="http://schemas.openxmlformats.org/officeDocument/2006/math">
                      <m:r>
                        <m:rPr>
                          <m:sty m:val="p"/>
                        </m:rPr>
                        <a:rPr lang="en-US" sz="1200" b="0" i="0" smtClean="0">
                          <a:latin typeface="Cambria Math" panose="02040503050406030204" pitchFamily="18" charset="0"/>
                        </a:rPr>
                        <m:t>Cov</m:t>
                      </m:r>
                      <m:d>
                        <m:dPr>
                          <m:begChr m:val="["/>
                          <m:endChr m:val="]"/>
                          <m:ctrlPr>
                            <a:rPr lang="en-US" sz="1200" b="0" i="1" smtClean="0">
                              <a:latin typeface="Cambria Math" panose="02040503050406030204" pitchFamily="18" charset="0"/>
                            </a:rPr>
                          </m:ctrlPr>
                        </m:dPr>
                        <m:e>
                          <m:r>
                            <a:rPr lang="en-US" sz="1200" b="0" i="1" smtClean="0">
                              <a:latin typeface="Cambria Math" panose="02040503050406030204" pitchFamily="18" charset="0"/>
                            </a:rPr>
                            <m:t>𝑋</m:t>
                          </m:r>
                          <m:r>
                            <a:rPr lang="en-US" sz="1200" b="0" i="1" smtClean="0">
                              <a:latin typeface="Cambria Math" panose="02040503050406030204" pitchFamily="18" charset="0"/>
                            </a:rPr>
                            <m:t>,</m:t>
                          </m:r>
                          <m:r>
                            <a:rPr lang="en-US" sz="1200" b="0" i="1" smtClean="0">
                              <a:latin typeface="Cambria Math" panose="02040503050406030204" pitchFamily="18" charset="0"/>
                            </a:rPr>
                            <m:t>𝑌</m:t>
                          </m:r>
                        </m:e>
                      </m:d>
                      <m:r>
                        <a:rPr lang="en-US" sz="1200" b="0" i="1" smtClean="0">
                          <a:latin typeface="Cambria Math" panose="02040503050406030204" pitchFamily="18" charset="0"/>
                        </a:rPr>
                        <m:t>=</m:t>
                      </m:r>
                      <m:r>
                        <m:rPr>
                          <m:sty m:val="p"/>
                        </m:rPr>
                        <a:rPr lang="en-US" sz="1200">
                          <a:latin typeface="Cambria Math" panose="02040503050406030204" pitchFamily="18" charset="0"/>
                        </a:rPr>
                        <m:t>Cov</m:t>
                      </m:r>
                      <m:d>
                        <m:dPr>
                          <m:begChr m:val="["/>
                          <m:endChr m:val="]"/>
                          <m:ctrlPr>
                            <a:rPr lang="en-US" sz="1200" i="1">
                              <a:latin typeface="Cambria Math" panose="02040503050406030204" pitchFamily="18" charset="0"/>
                            </a:rPr>
                          </m:ctrlPr>
                        </m:dPr>
                        <m:e>
                          <m:r>
                            <a:rPr lang="en-US" sz="1200" b="0" i="1" smtClean="0">
                              <a:latin typeface="Cambria Math" panose="02040503050406030204" pitchFamily="18" charset="0"/>
                            </a:rPr>
                            <m:t>𝑌</m:t>
                          </m:r>
                          <m:r>
                            <a:rPr lang="en-US" sz="1200" b="0" i="1" smtClean="0">
                              <a:latin typeface="Cambria Math" panose="02040503050406030204" pitchFamily="18" charset="0"/>
                            </a:rPr>
                            <m:t>,</m:t>
                          </m:r>
                          <m:r>
                            <a:rPr lang="en-US" sz="1200" b="0" i="1" smtClean="0">
                              <a:latin typeface="Cambria Math" panose="02040503050406030204" pitchFamily="18" charset="0"/>
                            </a:rPr>
                            <m:t>𝑋</m:t>
                          </m:r>
                        </m:e>
                      </m:d>
                    </m:oMath>
                  </m:oMathPara>
                </a14:m>
                <a:endParaRPr lang="en-US" sz="1200" dirty="0"/>
              </a:p>
              <a:p>
                <a:pPr marL="538162" lvl="2" indent="0">
                  <a:buNone/>
                </a:pPr>
                <a:r>
                  <a:rPr lang="de-DE" sz="1200"/>
                  <a:t>und auch, </a:t>
                </a:r>
                <a:r>
                  <a:rPr lang="de-DE" sz="1200" dirty="0"/>
                  <a:t>dass </a:t>
                </a:r>
              </a:p>
              <a:p>
                <a:pPr marL="268287" lvl="1" indent="0">
                  <a:buNone/>
                </a:pPr>
                <a14:m>
                  <m:oMathPara xmlns:m="http://schemas.openxmlformats.org/officeDocument/2006/math">
                    <m:oMathParaPr>
                      <m:jc m:val="centerGroup"/>
                    </m:oMathParaPr>
                    <m:oMath xmlns:m="http://schemas.openxmlformats.org/officeDocument/2006/math">
                      <m:r>
                        <m:rPr>
                          <m:sty m:val="p"/>
                        </m:rPr>
                        <a:rPr lang="en-US" sz="1200" b="0" i="0" smtClean="0">
                          <a:latin typeface="Cambria Math" panose="02040503050406030204" pitchFamily="18" charset="0"/>
                        </a:rPr>
                        <m:t>Cov</m:t>
                      </m:r>
                      <m:d>
                        <m:dPr>
                          <m:begChr m:val="["/>
                          <m:endChr m:val="]"/>
                          <m:ctrlPr>
                            <a:rPr lang="en-US" sz="1200" b="0" i="1" smtClean="0">
                              <a:latin typeface="Cambria Math" panose="02040503050406030204" pitchFamily="18" charset="0"/>
                            </a:rPr>
                          </m:ctrlPr>
                        </m:dPr>
                        <m:e>
                          <m:r>
                            <a:rPr lang="en-US" sz="1200" b="0" i="1" smtClean="0">
                              <a:latin typeface="Cambria Math" panose="02040503050406030204" pitchFamily="18" charset="0"/>
                            </a:rPr>
                            <m:t>𝑋</m:t>
                          </m:r>
                          <m:r>
                            <a:rPr lang="en-US" sz="1200" b="0" i="1" smtClean="0">
                              <a:latin typeface="Cambria Math" panose="02040503050406030204" pitchFamily="18" charset="0"/>
                            </a:rPr>
                            <m:t>,</m:t>
                          </m:r>
                          <m:r>
                            <a:rPr lang="en-US" sz="1200" b="0" i="1" smtClean="0">
                              <a:latin typeface="Cambria Math" panose="02040503050406030204" pitchFamily="18" charset="0"/>
                            </a:rPr>
                            <m:t>𝑋</m:t>
                          </m:r>
                        </m:e>
                      </m:d>
                      <m:r>
                        <a:rPr lang="en-US" sz="1200" b="0" i="1" smtClean="0">
                          <a:latin typeface="Cambria Math" panose="02040503050406030204" pitchFamily="18" charset="0"/>
                        </a:rPr>
                        <m:t>=</m:t>
                      </m:r>
                      <m:r>
                        <m:rPr>
                          <m:sty m:val="p"/>
                        </m:rPr>
                        <a:rPr lang="en-US" sz="1200" b="0" i="0" smtClean="0">
                          <a:latin typeface="Cambria Math" panose="02040503050406030204" pitchFamily="18" charset="0"/>
                        </a:rPr>
                        <m:t>Var</m:t>
                      </m:r>
                      <m:d>
                        <m:dPr>
                          <m:begChr m:val="["/>
                          <m:endChr m:val="]"/>
                          <m:ctrlPr>
                            <a:rPr lang="en-US" sz="1200" b="0" i="1" smtClean="0">
                              <a:latin typeface="Cambria Math" panose="02040503050406030204" pitchFamily="18" charset="0"/>
                            </a:rPr>
                          </m:ctrlPr>
                        </m:dPr>
                        <m:e>
                          <m:r>
                            <a:rPr lang="en-US" sz="1200" b="0" i="1" smtClean="0">
                              <a:latin typeface="Cambria Math" panose="02040503050406030204" pitchFamily="18" charset="0"/>
                            </a:rPr>
                            <m:t>𝑋</m:t>
                          </m:r>
                        </m:e>
                      </m:d>
                    </m:oMath>
                  </m:oMathPara>
                </a14:m>
                <a:endParaRPr lang="de-DE" sz="1200" dirty="0"/>
              </a:p>
            </p:txBody>
          </p:sp>
        </mc:Choice>
        <mc:Fallback>
          <p:sp>
            <p:nvSpPr>
              <p:cNvPr id="2" name="Text Placeholder 1">
                <a:extLst>
                  <a:ext uri="{FF2B5EF4-FFF2-40B4-BE49-F238E27FC236}">
                    <a16:creationId xmlns:a16="http://schemas.microsoft.com/office/drawing/2014/main" id="{90EB7410-4501-7881-C5A8-9AB01ADF555A}"/>
                  </a:ext>
                </a:extLst>
              </p:cNvPr>
              <p:cNvSpPr>
                <a:spLocks noGrp="1" noRot="1" noChangeAspect="1" noMove="1" noResize="1" noEditPoints="1" noAdjustHandles="1" noChangeArrowheads="1" noChangeShapeType="1" noTextEdit="1"/>
              </p:cNvSpPr>
              <p:nvPr>
                <p:ph type="body" sz="quarter" idx="13"/>
              </p:nvPr>
            </p:nvSpPr>
            <p:spPr>
              <a:xfrm>
                <a:off x="358776" y="1239837"/>
                <a:ext cx="7165552" cy="3563938"/>
              </a:xfrm>
              <a:blipFill>
                <a:blip r:embed="rId2"/>
                <a:stretch>
                  <a:fillRect t="-355" b="-2837"/>
                </a:stretch>
              </a:blipFill>
            </p:spPr>
            <p:txBody>
              <a:bodyPr/>
              <a:lstStyle/>
              <a:p>
                <a:r>
                  <a:rPr lang="de-DE">
                    <a:noFill/>
                  </a:rPr>
                  <a:t> </a:t>
                </a:r>
              </a:p>
            </p:txBody>
          </p:sp>
        </mc:Fallback>
      </mc:AlternateContent>
      <p:sp>
        <p:nvSpPr>
          <p:cNvPr id="3" name="Title 2">
            <a:extLst>
              <a:ext uri="{FF2B5EF4-FFF2-40B4-BE49-F238E27FC236}">
                <a16:creationId xmlns:a16="http://schemas.microsoft.com/office/drawing/2014/main" id="{B78178CA-3C33-CBE3-50BD-D7182A5BF308}"/>
              </a:ext>
            </a:extLst>
          </p:cNvPr>
          <p:cNvSpPr>
            <a:spLocks noGrp="1"/>
          </p:cNvSpPr>
          <p:nvPr>
            <p:ph type="title"/>
          </p:nvPr>
        </p:nvSpPr>
        <p:spPr/>
        <p:txBody>
          <a:bodyPr/>
          <a:lstStyle/>
          <a:p>
            <a:r>
              <a:rPr lang="de-DE" dirty="0" err="1"/>
              <a:t>Kovarianzzerlegung</a:t>
            </a:r>
            <a:endParaRPr lang="de-DE"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6D4181CD-8B16-6FEF-A897-B4B763C61959}"/>
                  </a:ext>
                </a:extLst>
              </p:cNvPr>
              <p:cNvSpPr txBox="1"/>
              <p:nvPr/>
            </p:nvSpPr>
            <p:spPr bwMode="gray">
              <a:xfrm>
                <a:off x="1475656" y="2067694"/>
                <a:ext cx="4683318"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nor/>
                        </m:rPr>
                        <a:rPr lang="de-DE" sz="1400" b="0" i="0" smtClean="0">
                          <a:latin typeface="Cambria Math" panose="02040503050406030204" pitchFamily="18" charset="0"/>
                        </a:rPr>
                        <m:t>Cov</m:t>
                      </m:r>
                      <m:d>
                        <m:dPr>
                          <m:begChr m:val="["/>
                          <m:endChr m:val="]"/>
                          <m:ctrlPr>
                            <a:rPr lang="en-US" sz="1400" b="0" i="1" smtClean="0">
                              <a:latin typeface="Cambria Math" panose="02040503050406030204" pitchFamily="18" charset="0"/>
                            </a:rPr>
                          </m:ctrlPr>
                        </m:dPr>
                        <m:e>
                          <m:r>
                            <a:rPr lang="en-US" sz="1400" b="0" i="1" smtClean="0">
                              <a:latin typeface="Cambria Math" panose="02040503050406030204" pitchFamily="18" charset="0"/>
                            </a:rPr>
                            <m:t>𝑋</m:t>
                          </m:r>
                          <m:r>
                            <a:rPr lang="en-US" sz="1400" b="0" i="1" smtClean="0">
                              <a:latin typeface="Cambria Math" panose="02040503050406030204" pitchFamily="18" charset="0"/>
                            </a:rPr>
                            <m:t>,</m:t>
                          </m:r>
                          <m:r>
                            <a:rPr lang="en-US" sz="1400" b="0" i="1" smtClean="0">
                              <a:latin typeface="Cambria Math" panose="02040503050406030204" pitchFamily="18" charset="0"/>
                            </a:rPr>
                            <m:t>𝑌</m:t>
                          </m:r>
                        </m:e>
                      </m:d>
                      <m:r>
                        <a:rPr lang="de-DE" sz="1400" b="0" i="1" smtClean="0">
                          <a:latin typeface="Cambria Math" panose="02040503050406030204" pitchFamily="18" charset="0"/>
                        </a:rPr>
                        <m:t>=</m:t>
                      </m:r>
                      <m:r>
                        <a:rPr lang="de-DE" sz="1400" b="0" i="1" smtClean="0">
                          <a:latin typeface="Cambria Math" panose="02040503050406030204" pitchFamily="18" charset="0"/>
                        </a:rPr>
                        <m:t>𝐸</m:t>
                      </m:r>
                      <m:d>
                        <m:dPr>
                          <m:begChr m:val="["/>
                          <m:endChr m:val="]"/>
                          <m:ctrlPr>
                            <a:rPr lang="en-US" sz="1400" b="0" i="1" smtClean="0">
                              <a:latin typeface="Cambria Math" panose="02040503050406030204" pitchFamily="18" charset="0"/>
                            </a:rPr>
                          </m:ctrlPr>
                        </m:dPr>
                        <m:e>
                          <m:d>
                            <m:dPr>
                              <m:ctrlPr>
                                <a:rPr lang="en-US" sz="1400" b="0" i="1" smtClean="0">
                                  <a:latin typeface="Cambria Math" panose="02040503050406030204" pitchFamily="18" charset="0"/>
                                </a:rPr>
                              </m:ctrlPr>
                            </m:dPr>
                            <m:e>
                              <m:r>
                                <a:rPr lang="en-US" sz="1400" b="0" i="1" smtClean="0">
                                  <a:latin typeface="Cambria Math" panose="02040503050406030204" pitchFamily="18" charset="0"/>
                                </a:rPr>
                                <m:t>𝑋</m:t>
                              </m:r>
                              <m:r>
                                <a:rPr lang="en-US" sz="1400" b="0" i="1" smtClean="0">
                                  <a:latin typeface="Cambria Math" panose="02040503050406030204" pitchFamily="18" charset="0"/>
                                </a:rPr>
                                <m:t>−</m:t>
                              </m:r>
                              <m:r>
                                <a:rPr lang="en-US" sz="1400" b="0" i="1" smtClean="0">
                                  <a:latin typeface="Cambria Math" panose="02040503050406030204" pitchFamily="18" charset="0"/>
                                </a:rPr>
                                <m:t>𝐸</m:t>
                              </m:r>
                              <m:d>
                                <m:dPr>
                                  <m:begChr m:val="["/>
                                  <m:endChr m:val="]"/>
                                  <m:ctrlPr>
                                    <a:rPr lang="en-US" sz="1400" b="0" i="1" smtClean="0">
                                      <a:latin typeface="Cambria Math" panose="02040503050406030204" pitchFamily="18" charset="0"/>
                                    </a:rPr>
                                  </m:ctrlPr>
                                </m:dPr>
                                <m:e>
                                  <m:r>
                                    <a:rPr lang="en-US" sz="1400" b="0" i="1" smtClean="0">
                                      <a:latin typeface="Cambria Math" panose="02040503050406030204" pitchFamily="18" charset="0"/>
                                    </a:rPr>
                                    <m:t>𝑋</m:t>
                                  </m:r>
                                </m:e>
                              </m:d>
                            </m:e>
                          </m:d>
                          <m:r>
                            <a:rPr lang="en-US" sz="1400" b="0" i="1" smtClean="0">
                              <a:latin typeface="Cambria Math" panose="02040503050406030204" pitchFamily="18" charset="0"/>
                            </a:rPr>
                            <m:t>⋅</m:t>
                          </m:r>
                          <m:d>
                            <m:dPr>
                              <m:ctrlPr>
                                <a:rPr lang="en-US" sz="1400" b="0" i="1" smtClean="0">
                                  <a:latin typeface="Cambria Math" panose="02040503050406030204" pitchFamily="18" charset="0"/>
                                </a:rPr>
                              </m:ctrlPr>
                            </m:dPr>
                            <m:e>
                              <m:r>
                                <a:rPr lang="en-US" sz="1400" b="0" i="1" smtClean="0">
                                  <a:latin typeface="Cambria Math" panose="02040503050406030204" pitchFamily="18" charset="0"/>
                                </a:rPr>
                                <m:t>𝑌</m:t>
                              </m:r>
                              <m:r>
                                <a:rPr lang="en-US" sz="1400" b="0" i="1" smtClean="0">
                                  <a:latin typeface="Cambria Math" panose="02040503050406030204" pitchFamily="18" charset="0"/>
                                </a:rPr>
                                <m:t>−</m:t>
                              </m:r>
                              <m:r>
                                <a:rPr lang="en-US" sz="1400" b="0" i="1" smtClean="0">
                                  <a:latin typeface="Cambria Math" panose="02040503050406030204" pitchFamily="18" charset="0"/>
                                </a:rPr>
                                <m:t>𝐸</m:t>
                              </m:r>
                              <m:d>
                                <m:dPr>
                                  <m:begChr m:val="["/>
                                  <m:endChr m:val="]"/>
                                  <m:ctrlPr>
                                    <a:rPr lang="en-US" sz="1400" b="0" i="1" smtClean="0">
                                      <a:latin typeface="Cambria Math" panose="02040503050406030204" pitchFamily="18" charset="0"/>
                                    </a:rPr>
                                  </m:ctrlPr>
                                </m:dPr>
                                <m:e>
                                  <m:r>
                                    <a:rPr lang="en-US" sz="1400" b="0" i="1" smtClean="0">
                                      <a:latin typeface="Cambria Math" panose="02040503050406030204" pitchFamily="18" charset="0"/>
                                    </a:rPr>
                                    <m:t>𝑌</m:t>
                                  </m:r>
                                </m:e>
                              </m:d>
                            </m:e>
                          </m:d>
                        </m:e>
                      </m:d>
                    </m:oMath>
                  </m:oMathPara>
                </a14:m>
                <a:endParaRPr lang="de-DE" dirty="0"/>
              </a:p>
            </p:txBody>
          </p:sp>
        </mc:Choice>
        <mc:Fallback xmlns="">
          <p:sp>
            <p:nvSpPr>
              <p:cNvPr id="5" name="TextBox 4">
                <a:extLst>
                  <a:ext uri="{FF2B5EF4-FFF2-40B4-BE49-F238E27FC236}">
                    <a16:creationId xmlns:a16="http://schemas.microsoft.com/office/drawing/2014/main" id="{6D4181CD-8B16-6FEF-A897-B4B763C61959}"/>
                  </a:ext>
                </a:extLst>
              </p:cNvPr>
              <p:cNvSpPr txBox="1">
                <a:spLocks noRot="1" noChangeAspect="1" noMove="1" noResize="1" noEditPoints="1" noAdjustHandles="1" noChangeArrowheads="1" noChangeShapeType="1" noTextEdit="1"/>
              </p:cNvSpPr>
              <p:nvPr/>
            </p:nvSpPr>
            <p:spPr bwMode="gray">
              <a:xfrm>
                <a:off x="1475656" y="2067694"/>
                <a:ext cx="4683318" cy="307777"/>
              </a:xfrm>
              <a:prstGeom prst="rect">
                <a:avLst/>
              </a:prstGeom>
              <a:blipFill>
                <a:blip r:embed="rId3"/>
                <a:stretch>
                  <a:fillRect/>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97F760A-4623-EB0E-70D0-333B98E29C9F}"/>
                  </a:ext>
                </a:extLst>
              </p:cNvPr>
              <p:cNvSpPr txBox="1"/>
              <p:nvPr/>
            </p:nvSpPr>
            <p:spPr bwMode="gray">
              <a:xfrm>
                <a:off x="2483768" y="2375471"/>
                <a:ext cx="4683318" cy="33547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de-DE" sz="1400" b="0" i="1" smtClean="0">
                          <a:latin typeface="Cambria Math" panose="02040503050406030204" pitchFamily="18" charset="0"/>
                        </a:rPr>
                        <m:t>=</m:t>
                      </m:r>
                      <m:r>
                        <a:rPr lang="de-DE" sz="1400" b="0" i="1" smtClean="0">
                          <a:latin typeface="Cambria Math" panose="02040503050406030204" pitchFamily="18" charset="0"/>
                        </a:rPr>
                        <m:t>𝐸</m:t>
                      </m:r>
                      <m:d>
                        <m:dPr>
                          <m:begChr m:val="["/>
                          <m:endChr m:val="]"/>
                          <m:ctrlPr>
                            <a:rPr lang="en-US" sz="1400" b="0" i="1" smtClean="0">
                              <a:latin typeface="Cambria Math" panose="02040503050406030204" pitchFamily="18" charset="0"/>
                            </a:rPr>
                          </m:ctrlPr>
                        </m:dPr>
                        <m:e>
                          <m:r>
                            <a:rPr lang="en-US" sz="1400" b="0" i="1" smtClean="0">
                              <a:latin typeface="Cambria Math" panose="02040503050406030204" pitchFamily="18" charset="0"/>
                            </a:rPr>
                            <m:t>𝑋</m:t>
                          </m:r>
                          <m:r>
                            <a:rPr lang="en-US" sz="1400" b="0" i="1" smtClean="0">
                              <a:latin typeface="Cambria Math" panose="02040503050406030204" pitchFamily="18" charset="0"/>
                            </a:rPr>
                            <m:t>⋅</m:t>
                          </m:r>
                          <m:r>
                            <a:rPr lang="en-US" sz="1400" b="0" i="1" smtClean="0">
                              <a:latin typeface="Cambria Math" panose="02040503050406030204" pitchFamily="18" charset="0"/>
                            </a:rPr>
                            <m:t>𝑌</m:t>
                          </m:r>
                          <m:r>
                            <a:rPr lang="en-US" sz="1400" b="0" i="1" smtClean="0">
                              <a:latin typeface="Cambria Math" panose="02040503050406030204" pitchFamily="18" charset="0"/>
                            </a:rPr>
                            <m:t>−</m:t>
                          </m:r>
                          <m:r>
                            <a:rPr lang="en-US" sz="1400" b="0" i="1" smtClean="0">
                              <a:latin typeface="Cambria Math" panose="02040503050406030204" pitchFamily="18" charset="0"/>
                            </a:rPr>
                            <m:t>𝑋</m:t>
                          </m:r>
                          <m:r>
                            <a:rPr lang="en-US" sz="1400" b="0" i="1" smtClean="0">
                              <a:latin typeface="Cambria Math" panose="02040503050406030204" pitchFamily="18" charset="0"/>
                            </a:rPr>
                            <m:t>⋅</m:t>
                          </m:r>
                          <m:r>
                            <a:rPr lang="en-US" sz="1400" b="0" i="1" smtClean="0">
                              <a:latin typeface="Cambria Math" panose="02040503050406030204" pitchFamily="18" charset="0"/>
                            </a:rPr>
                            <m:t>𝐸</m:t>
                          </m:r>
                          <m:d>
                            <m:dPr>
                              <m:begChr m:val="["/>
                              <m:endChr m:val="]"/>
                              <m:ctrlPr>
                                <a:rPr lang="en-US" sz="1400" b="0" i="1" smtClean="0">
                                  <a:latin typeface="Cambria Math" panose="02040503050406030204" pitchFamily="18" charset="0"/>
                                </a:rPr>
                              </m:ctrlPr>
                            </m:dPr>
                            <m:e>
                              <m:r>
                                <a:rPr lang="en-US" sz="1400" b="0" i="1" smtClean="0">
                                  <a:latin typeface="Cambria Math" panose="02040503050406030204" pitchFamily="18" charset="0"/>
                                </a:rPr>
                                <m:t>𝑌</m:t>
                              </m:r>
                            </m:e>
                          </m:d>
                          <m:r>
                            <a:rPr lang="en-US" sz="1400" b="0" i="1" smtClean="0">
                              <a:latin typeface="Cambria Math" panose="02040503050406030204" pitchFamily="18" charset="0"/>
                            </a:rPr>
                            <m:t>−</m:t>
                          </m:r>
                          <m:r>
                            <a:rPr lang="en-US" sz="1400" b="0" i="1" smtClean="0">
                              <a:latin typeface="Cambria Math" panose="02040503050406030204" pitchFamily="18" charset="0"/>
                            </a:rPr>
                            <m:t>𝑌</m:t>
                          </m:r>
                          <m:r>
                            <a:rPr lang="en-US" sz="1400" b="0" i="1" smtClean="0">
                              <a:latin typeface="Cambria Math" panose="02040503050406030204" pitchFamily="18" charset="0"/>
                            </a:rPr>
                            <m:t>⋅</m:t>
                          </m:r>
                          <m:r>
                            <a:rPr lang="en-US" sz="1400" b="0" i="1" smtClean="0">
                              <a:latin typeface="Cambria Math" panose="02040503050406030204" pitchFamily="18" charset="0"/>
                            </a:rPr>
                            <m:t>𝐸</m:t>
                          </m:r>
                          <m:d>
                            <m:dPr>
                              <m:begChr m:val="["/>
                              <m:endChr m:val="]"/>
                              <m:ctrlPr>
                                <a:rPr lang="en-US" sz="1400" b="0" i="1" smtClean="0">
                                  <a:latin typeface="Cambria Math" panose="02040503050406030204" pitchFamily="18" charset="0"/>
                                </a:rPr>
                              </m:ctrlPr>
                            </m:dPr>
                            <m:e>
                              <m:r>
                                <a:rPr lang="en-US" sz="1400" b="0" i="1" smtClean="0">
                                  <a:latin typeface="Cambria Math" panose="02040503050406030204" pitchFamily="18" charset="0"/>
                                </a:rPr>
                                <m:t>𝑋</m:t>
                              </m:r>
                            </m:e>
                          </m:d>
                          <m:r>
                            <a:rPr lang="en-US" sz="1400" b="0" i="1" smtClean="0">
                              <a:latin typeface="Cambria Math" panose="02040503050406030204" pitchFamily="18" charset="0"/>
                            </a:rPr>
                            <m:t>+</m:t>
                          </m:r>
                          <m:r>
                            <a:rPr lang="en-US" sz="1400" b="0" i="1" smtClean="0">
                              <a:latin typeface="Cambria Math" panose="02040503050406030204" pitchFamily="18" charset="0"/>
                            </a:rPr>
                            <m:t>𝐸</m:t>
                          </m:r>
                          <m:d>
                            <m:dPr>
                              <m:begChr m:val="["/>
                              <m:endChr m:val="]"/>
                              <m:ctrlPr>
                                <a:rPr lang="en-US" sz="1400" b="0" i="1" smtClean="0">
                                  <a:latin typeface="Cambria Math" panose="02040503050406030204" pitchFamily="18" charset="0"/>
                                </a:rPr>
                              </m:ctrlPr>
                            </m:dPr>
                            <m:e>
                              <m:r>
                                <a:rPr lang="en-US" sz="1400" b="0" i="1" smtClean="0">
                                  <a:latin typeface="Cambria Math" panose="02040503050406030204" pitchFamily="18" charset="0"/>
                                </a:rPr>
                                <m:t>𝑋</m:t>
                              </m:r>
                            </m:e>
                          </m:d>
                          <m:r>
                            <a:rPr lang="en-US" sz="1400" b="0" i="1" smtClean="0">
                              <a:latin typeface="Cambria Math" panose="02040503050406030204" pitchFamily="18" charset="0"/>
                            </a:rPr>
                            <m:t>⋅</m:t>
                          </m:r>
                          <m:r>
                            <a:rPr lang="en-US" sz="1400" b="0" i="1" smtClean="0">
                              <a:latin typeface="Cambria Math" panose="02040503050406030204" pitchFamily="18" charset="0"/>
                            </a:rPr>
                            <m:t>𝐸</m:t>
                          </m:r>
                          <m:d>
                            <m:dPr>
                              <m:begChr m:val="["/>
                              <m:endChr m:val="]"/>
                              <m:ctrlPr>
                                <a:rPr lang="en-US" sz="1400" b="0" i="1" smtClean="0">
                                  <a:latin typeface="Cambria Math" panose="02040503050406030204" pitchFamily="18" charset="0"/>
                                </a:rPr>
                              </m:ctrlPr>
                            </m:dPr>
                            <m:e>
                              <m:r>
                                <a:rPr lang="en-US" sz="1400" b="0" i="1" smtClean="0">
                                  <a:latin typeface="Cambria Math" panose="02040503050406030204" pitchFamily="18" charset="0"/>
                                </a:rPr>
                                <m:t>𝑌</m:t>
                              </m:r>
                            </m:e>
                          </m:d>
                        </m:e>
                      </m:d>
                    </m:oMath>
                  </m:oMathPara>
                </a14:m>
                <a:endParaRPr lang="de-DE" dirty="0"/>
              </a:p>
            </p:txBody>
          </p:sp>
        </mc:Choice>
        <mc:Fallback xmlns="">
          <p:sp>
            <p:nvSpPr>
              <p:cNvPr id="6" name="TextBox 5">
                <a:extLst>
                  <a:ext uri="{FF2B5EF4-FFF2-40B4-BE49-F238E27FC236}">
                    <a16:creationId xmlns:a16="http://schemas.microsoft.com/office/drawing/2014/main" id="{897F760A-4623-EB0E-70D0-333B98E29C9F}"/>
                  </a:ext>
                </a:extLst>
              </p:cNvPr>
              <p:cNvSpPr txBox="1">
                <a:spLocks noRot="1" noChangeAspect="1" noMove="1" noResize="1" noEditPoints="1" noAdjustHandles="1" noChangeArrowheads="1" noChangeShapeType="1" noTextEdit="1"/>
              </p:cNvSpPr>
              <p:nvPr/>
            </p:nvSpPr>
            <p:spPr bwMode="gray">
              <a:xfrm>
                <a:off x="2483768" y="2375471"/>
                <a:ext cx="4683318" cy="335476"/>
              </a:xfrm>
              <a:prstGeom prst="rect">
                <a:avLst/>
              </a:prstGeom>
              <a:blipFill>
                <a:blip r:embed="rId4"/>
                <a:stretch>
                  <a:fillRect/>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A34EDF30-448A-D64D-1277-6A5443CB909D}"/>
                  </a:ext>
                </a:extLst>
              </p:cNvPr>
              <p:cNvSpPr txBox="1"/>
              <p:nvPr/>
            </p:nvSpPr>
            <p:spPr bwMode="gray">
              <a:xfrm>
                <a:off x="2699792" y="2710947"/>
                <a:ext cx="4683318"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de-DE" sz="1400" b="0" i="1" smtClean="0">
                          <a:latin typeface="Cambria Math" panose="02040503050406030204" pitchFamily="18" charset="0"/>
                        </a:rPr>
                        <m:t>=</m:t>
                      </m:r>
                      <m:r>
                        <a:rPr lang="de-DE" sz="1400" b="0" i="1" smtClean="0">
                          <a:latin typeface="Cambria Math" panose="02040503050406030204" pitchFamily="18" charset="0"/>
                        </a:rPr>
                        <m:t>𝐸</m:t>
                      </m:r>
                      <m:d>
                        <m:dPr>
                          <m:begChr m:val="["/>
                          <m:endChr m:val="]"/>
                          <m:ctrlPr>
                            <a:rPr lang="en-US" sz="1400" b="0" i="1" smtClean="0">
                              <a:latin typeface="Cambria Math" panose="02040503050406030204" pitchFamily="18" charset="0"/>
                            </a:rPr>
                          </m:ctrlPr>
                        </m:dPr>
                        <m:e>
                          <m:r>
                            <a:rPr lang="en-US" sz="1400" b="0" i="1" smtClean="0">
                              <a:latin typeface="Cambria Math" panose="02040503050406030204" pitchFamily="18" charset="0"/>
                            </a:rPr>
                            <m:t>𝑋</m:t>
                          </m:r>
                          <m:r>
                            <a:rPr lang="en-US" sz="1400" b="0" i="1" smtClean="0">
                              <a:latin typeface="Cambria Math" panose="02040503050406030204" pitchFamily="18" charset="0"/>
                            </a:rPr>
                            <m:t>⋅</m:t>
                          </m:r>
                          <m:r>
                            <a:rPr lang="en-US" sz="1400" b="0" i="1" smtClean="0">
                              <a:latin typeface="Cambria Math" panose="02040503050406030204" pitchFamily="18" charset="0"/>
                            </a:rPr>
                            <m:t>𝑌</m:t>
                          </m:r>
                        </m:e>
                      </m:d>
                      <m:r>
                        <a:rPr lang="en-US" sz="1400" b="0" i="1" smtClean="0">
                          <a:latin typeface="Cambria Math" panose="02040503050406030204" pitchFamily="18" charset="0"/>
                        </a:rPr>
                        <m:t>−</m:t>
                      </m:r>
                      <m:r>
                        <a:rPr lang="en-US" sz="1400" b="0" i="1" smtClean="0">
                          <a:latin typeface="Cambria Math" panose="02040503050406030204" pitchFamily="18" charset="0"/>
                        </a:rPr>
                        <m:t>𝐸</m:t>
                      </m:r>
                      <m:d>
                        <m:dPr>
                          <m:begChr m:val="["/>
                          <m:endChr m:val="]"/>
                          <m:ctrlPr>
                            <a:rPr lang="en-US" sz="1400" b="0" i="1" smtClean="0">
                              <a:latin typeface="Cambria Math" panose="02040503050406030204" pitchFamily="18" charset="0"/>
                            </a:rPr>
                          </m:ctrlPr>
                        </m:dPr>
                        <m:e>
                          <m:r>
                            <a:rPr lang="en-US" sz="1400" b="0" i="1" smtClean="0">
                              <a:latin typeface="Cambria Math" panose="02040503050406030204" pitchFamily="18" charset="0"/>
                            </a:rPr>
                            <m:t>𝑋</m:t>
                          </m:r>
                        </m:e>
                      </m:d>
                      <m:r>
                        <a:rPr lang="en-US" sz="1400" b="0" i="1" smtClean="0">
                          <a:latin typeface="Cambria Math" panose="02040503050406030204" pitchFamily="18" charset="0"/>
                        </a:rPr>
                        <m:t>⋅</m:t>
                      </m:r>
                      <m:r>
                        <a:rPr lang="en-US" sz="1400" b="0" i="1" smtClean="0">
                          <a:latin typeface="Cambria Math" panose="02040503050406030204" pitchFamily="18" charset="0"/>
                        </a:rPr>
                        <m:t>𝐸</m:t>
                      </m:r>
                      <m:d>
                        <m:dPr>
                          <m:begChr m:val="["/>
                          <m:endChr m:val="]"/>
                          <m:ctrlPr>
                            <a:rPr lang="en-US" sz="1400" b="0" i="1" smtClean="0">
                              <a:latin typeface="Cambria Math" panose="02040503050406030204" pitchFamily="18" charset="0"/>
                            </a:rPr>
                          </m:ctrlPr>
                        </m:dPr>
                        <m:e>
                          <m:r>
                            <a:rPr lang="en-US" sz="1400" b="0" i="1" smtClean="0">
                              <a:latin typeface="Cambria Math" panose="02040503050406030204" pitchFamily="18" charset="0"/>
                            </a:rPr>
                            <m:t>𝑌</m:t>
                          </m:r>
                        </m:e>
                      </m:d>
                      <m:r>
                        <a:rPr lang="en-US" sz="1400" b="0" i="1" smtClean="0">
                          <a:latin typeface="Cambria Math" panose="02040503050406030204" pitchFamily="18" charset="0"/>
                        </a:rPr>
                        <m:t>−</m:t>
                      </m:r>
                      <m:r>
                        <a:rPr lang="en-US" sz="1400" b="0" i="1" smtClean="0">
                          <a:latin typeface="Cambria Math" panose="02040503050406030204" pitchFamily="18" charset="0"/>
                        </a:rPr>
                        <m:t>𝐸</m:t>
                      </m:r>
                      <m:d>
                        <m:dPr>
                          <m:begChr m:val="["/>
                          <m:endChr m:val="]"/>
                          <m:ctrlPr>
                            <a:rPr lang="en-US" sz="1400" b="0" i="1" smtClean="0">
                              <a:latin typeface="Cambria Math" panose="02040503050406030204" pitchFamily="18" charset="0"/>
                            </a:rPr>
                          </m:ctrlPr>
                        </m:dPr>
                        <m:e>
                          <m:r>
                            <a:rPr lang="en-US" sz="1400" b="0" i="1" smtClean="0">
                              <a:latin typeface="Cambria Math" panose="02040503050406030204" pitchFamily="18" charset="0"/>
                            </a:rPr>
                            <m:t>𝑌</m:t>
                          </m:r>
                        </m:e>
                      </m:d>
                      <m:r>
                        <a:rPr lang="en-US" sz="1400" b="0" i="1" smtClean="0">
                          <a:latin typeface="Cambria Math" panose="02040503050406030204" pitchFamily="18" charset="0"/>
                        </a:rPr>
                        <m:t>⋅</m:t>
                      </m:r>
                      <m:r>
                        <a:rPr lang="en-US" sz="1400" b="0" i="1" smtClean="0">
                          <a:latin typeface="Cambria Math" panose="02040503050406030204" pitchFamily="18" charset="0"/>
                        </a:rPr>
                        <m:t>𝐸</m:t>
                      </m:r>
                      <m:d>
                        <m:dPr>
                          <m:begChr m:val="["/>
                          <m:endChr m:val="]"/>
                          <m:ctrlPr>
                            <a:rPr lang="en-US" sz="1400" b="0" i="1" smtClean="0">
                              <a:latin typeface="Cambria Math" panose="02040503050406030204" pitchFamily="18" charset="0"/>
                            </a:rPr>
                          </m:ctrlPr>
                        </m:dPr>
                        <m:e>
                          <m:r>
                            <a:rPr lang="en-US" sz="1400" b="0" i="1" smtClean="0">
                              <a:latin typeface="Cambria Math" panose="02040503050406030204" pitchFamily="18" charset="0"/>
                            </a:rPr>
                            <m:t>𝑋</m:t>
                          </m:r>
                        </m:e>
                      </m:d>
                      <m:r>
                        <a:rPr lang="en-US" sz="1400" b="0" i="1" smtClean="0">
                          <a:latin typeface="Cambria Math" panose="02040503050406030204" pitchFamily="18" charset="0"/>
                        </a:rPr>
                        <m:t>+</m:t>
                      </m:r>
                      <m:r>
                        <a:rPr lang="en-US" sz="1400" b="0" i="1" smtClean="0">
                          <a:latin typeface="Cambria Math" panose="02040503050406030204" pitchFamily="18" charset="0"/>
                        </a:rPr>
                        <m:t>𝐸</m:t>
                      </m:r>
                      <m:d>
                        <m:dPr>
                          <m:begChr m:val="["/>
                          <m:endChr m:val="]"/>
                          <m:ctrlPr>
                            <a:rPr lang="en-US" sz="1400" b="0" i="1" smtClean="0">
                              <a:latin typeface="Cambria Math" panose="02040503050406030204" pitchFamily="18" charset="0"/>
                            </a:rPr>
                          </m:ctrlPr>
                        </m:dPr>
                        <m:e>
                          <m:r>
                            <a:rPr lang="en-US" sz="1400" b="0" i="1" smtClean="0">
                              <a:latin typeface="Cambria Math" panose="02040503050406030204" pitchFamily="18" charset="0"/>
                            </a:rPr>
                            <m:t>𝑋</m:t>
                          </m:r>
                        </m:e>
                      </m:d>
                      <m:r>
                        <a:rPr lang="en-US" sz="1400" b="0" i="1" smtClean="0">
                          <a:latin typeface="Cambria Math" panose="02040503050406030204" pitchFamily="18" charset="0"/>
                        </a:rPr>
                        <m:t>⋅</m:t>
                      </m:r>
                      <m:r>
                        <a:rPr lang="en-US" sz="1400" b="0" i="1" smtClean="0">
                          <a:latin typeface="Cambria Math" panose="02040503050406030204" pitchFamily="18" charset="0"/>
                        </a:rPr>
                        <m:t>𝐸</m:t>
                      </m:r>
                      <m:d>
                        <m:dPr>
                          <m:begChr m:val="["/>
                          <m:endChr m:val="]"/>
                          <m:ctrlPr>
                            <a:rPr lang="en-US" sz="1400" b="0" i="1" smtClean="0">
                              <a:latin typeface="Cambria Math" panose="02040503050406030204" pitchFamily="18" charset="0"/>
                            </a:rPr>
                          </m:ctrlPr>
                        </m:dPr>
                        <m:e>
                          <m:r>
                            <a:rPr lang="en-US" sz="1400" b="0" i="1" smtClean="0">
                              <a:latin typeface="Cambria Math" panose="02040503050406030204" pitchFamily="18" charset="0"/>
                            </a:rPr>
                            <m:t>𝑌</m:t>
                          </m:r>
                        </m:e>
                      </m:d>
                    </m:oMath>
                  </m:oMathPara>
                </a14:m>
                <a:endParaRPr lang="de-DE" dirty="0"/>
              </a:p>
            </p:txBody>
          </p:sp>
        </mc:Choice>
        <mc:Fallback xmlns="">
          <p:sp>
            <p:nvSpPr>
              <p:cNvPr id="7" name="TextBox 6">
                <a:extLst>
                  <a:ext uri="{FF2B5EF4-FFF2-40B4-BE49-F238E27FC236}">
                    <a16:creationId xmlns:a16="http://schemas.microsoft.com/office/drawing/2014/main" id="{A34EDF30-448A-D64D-1277-6A5443CB909D}"/>
                  </a:ext>
                </a:extLst>
              </p:cNvPr>
              <p:cNvSpPr txBox="1">
                <a:spLocks noRot="1" noChangeAspect="1" noMove="1" noResize="1" noEditPoints="1" noAdjustHandles="1" noChangeArrowheads="1" noChangeShapeType="1" noTextEdit="1"/>
              </p:cNvSpPr>
              <p:nvPr/>
            </p:nvSpPr>
            <p:spPr bwMode="gray">
              <a:xfrm>
                <a:off x="2699792" y="2710947"/>
                <a:ext cx="4683318" cy="307777"/>
              </a:xfrm>
              <a:prstGeom prst="rect">
                <a:avLst/>
              </a:prstGeom>
              <a:blipFill>
                <a:blip r:embed="rId5"/>
                <a:stretch>
                  <a:fillRect/>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890EA468-9151-722B-F26D-23CB03D0DCBE}"/>
                  </a:ext>
                </a:extLst>
              </p:cNvPr>
              <p:cNvSpPr txBox="1"/>
              <p:nvPr/>
            </p:nvSpPr>
            <p:spPr bwMode="gray">
              <a:xfrm>
                <a:off x="2699792" y="3018724"/>
                <a:ext cx="2592288"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de-DE" sz="1400" b="0" i="1" smtClean="0">
                          <a:latin typeface="Cambria Math" panose="02040503050406030204" pitchFamily="18" charset="0"/>
                        </a:rPr>
                        <m:t>=</m:t>
                      </m:r>
                      <m:r>
                        <a:rPr lang="de-DE" sz="1400" b="0" i="1" smtClean="0">
                          <a:latin typeface="Cambria Math" panose="02040503050406030204" pitchFamily="18" charset="0"/>
                        </a:rPr>
                        <m:t>𝐸</m:t>
                      </m:r>
                      <m:d>
                        <m:dPr>
                          <m:begChr m:val="["/>
                          <m:endChr m:val="]"/>
                          <m:ctrlPr>
                            <a:rPr lang="en-US" sz="1400" b="0" i="1" smtClean="0">
                              <a:latin typeface="Cambria Math" panose="02040503050406030204" pitchFamily="18" charset="0"/>
                            </a:rPr>
                          </m:ctrlPr>
                        </m:dPr>
                        <m:e>
                          <m:r>
                            <a:rPr lang="en-US" sz="1400" b="0" i="1" smtClean="0">
                              <a:latin typeface="Cambria Math" panose="02040503050406030204" pitchFamily="18" charset="0"/>
                            </a:rPr>
                            <m:t>𝑋</m:t>
                          </m:r>
                          <m:r>
                            <a:rPr lang="en-US" sz="1400" b="0" i="1" smtClean="0">
                              <a:latin typeface="Cambria Math" panose="02040503050406030204" pitchFamily="18" charset="0"/>
                            </a:rPr>
                            <m:t>⋅</m:t>
                          </m:r>
                          <m:r>
                            <a:rPr lang="en-US" sz="1400" b="0" i="1" smtClean="0">
                              <a:latin typeface="Cambria Math" panose="02040503050406030204" pitchFamily="18" charset="0"/>
                            </a:rPr>
                            <m:t>𝑌</m:t>
                          </m:r>
                        </m:e>
                      </m:d>
                      <m:r>
                        <a:rPr lang="en-US" sz="1400" b="0" i="1" smtClean="0">
                          <a:latin typeface="Cambria Math" panose="02040503050406030204" pitchFamily="18" charset="0"/>
                        </a:rPr>
                        <m:t>−</m:t>
                      </m:r>
                      <m:r>
                        <a:rPr lang="en-US" sz="1400" b="0" i="1" smtClean="0">
                          <a:latin typeface="Cambria Math" panose="02040503050406030204" pitchFamily="18" charset="0"/>
                        </a:rPr>
                        <m:t>𝐸</m:t>
                      </m:r>
                      <m:d>
                        <m:dPr>
                          <m:begChr m:val="["/>
                          <m:endChr m:val="]"/>
                          <m:ctrlPr>
                            <a:rPr lang="en-US" sz="1400" b="0" i="1" smtClean="0">
                              <a:latin typeface="Cambria Math" panose="02040503050406030204" pitchFamily="18" charset="0"/>
                            </a:rPr>
                          </m:ctrlPr>
                        </m:dPr>
                        <m:e>
                          <m:r>
                            <a:rPr lang="en-US" sz="1400" b="0" i="1" smtClean="0">
                              <a:latin typeface="Cambria Math" panose="02040503050406030204" pitchFamily="18" charset="0"/>
                            </a:rPr>
                            <m:t>𝑋</m:t>
                          </m:r>
                        </m:e>
                      </m:d>
                      <m:r>
                        <a:rPr lang="en-US" sz="1400" b="0" i="1" smtClean="0">
                          <a:latin typeface="Cambria Math" panose="02040503050406030204" pitchFamily="18" charset="0"/>
                        </a:rPr>
                        <m:t>⋅</m:t>
                      </m:r>
                      <m:r>
                        <a:rPr lang="en-US" sz="1400" b="0" i="1" smtClean="0">
                          <a:latin typeface="Cambria Math" panose="02040503050406030204" pitchFamily="18" charset="0"/>
                        </a:rPr>
                        <m:t>𝐸</m:t>
                      </m:r>
                      <m:d>
                        <m:dPr>
                          <m:begChr m:val="["/>
                          <m:endChr m:val="]"/>
                          <m:ctrlPr>
                            <a:rPr lang="en-US" sz="1400" b="0" i="1" smtClean="0">
                              <a:latin typeface="Cambria Math" panose="02040503050406030204" pitchFamily="18" charset="0"/>
                            </a:rPr>
                          </m:ctrlPr>
                        </m:dPr>
                        <m:e>
                          <m:r>
                            <a:rPr lang="en-US" sz="1400" b="0" i="1" smtClean="0">
                              <a:latin typeface="Cambria Math" panose="02040503050406030204" pitchFamily="18" charset="0"/>
                            </a:rPr>
                            <m:t>𝑌</m:t>
                          </m:r>
                        </m:e>
                      </m:d>
                    </m:oMath>
                  </m:oMathPara>
                </a14:m>
                <a:endParaRPr lang="de-DE" dirty="0"/>
              </a:p>
            </p:txBody>
          </p:sp>
        </mc:Choice>
        <mc:Fallback xmlns="">
          <p:sp>
            <p:nvSpPr>
              <p:cNvPr id="8" name="TextBox 7">
                <a:extLst>
                  <a:ext uri="{FF2B5EF4-FFF2-40B4-BE49-F238E27FC236}">
                    <a16:creationId xmlns:a16="http://schemas.microsoft.com/office/drawing/2014/main" id="{890EA468-9151-722B-F26D-23CB03D0DCBE}"/>
                  </a:ext>
                </a:extLst>
              </p:cNvPr>
              <p:cNvSpPr txBox="1">
                <a:spLocks noRot="1" noChangeAspect="1" noMove="1" noResize="1" noEditPoints="1" noAdjustHandles="1" noChangeArrowheads="1" noChangeShapeType="1" noTextEdit="1"/>
              </p:cNvSpPr>
              <p:nvPr/>
            </p:nvSpPr>
            <p:spPr bwMode="gray">
              <a:xfrm>
                <a:off x="2699792" y="3018724"/>
                <a:ext cx="2592288" cy="307777"/>
              </a:xfrm>
              <a:prstGeom prst="rect">
                <a:avLst/>
              </a:prstGeom>
              <a:blipFill>
                <a:blip r:embed="rId6"/>
                <a:stretch>
                  <a:fillRect/>
                </a:stretch>
              </a:blipFill>
            </p:spPr>
            <p:txBody>
              <a:bodyPr/>
              <a:lstStyle/>
              <a:p>
                <a:r>
                  <a:rPr lang="de-DE">
                    <a:noFill/>
                  </a:rPr>
                  <a:t> </a:t>
                </a:r>
              </a:p>
            </p:txBody>
          </p:sp>
        </mc:Fallback>
      </mc:AlternateContent>
    </p:spTree>
    <p:extLst>
      <p:ext uri="{BB962C8B-B14F-4D97-AF65-F5344CB8AC3E}">
        <p14:creationId xmlns:p14="http://schemas.microsoft.com/office/powerpoint/2010/main" val="17637846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dissolve">
                                      <p:cBhvr>
                                        <p:cTn id="7" dur="500"/>
                                        <p:tgtEl>
                                          <p:spTgt spid="2">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dissolve">
                                      <p:cBhvr>
                                        <p:cTn id="10" dur="500"/>
                                        <p:tgtEl>
                                          <p:spTgt spid="2">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dissolve">
                                      <p:cBhvr>
                                        <p:cTn id="15" dur="500"/>
                                        <p:tgtEl>
                                          <p:spTgt spid="2">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dissolve">
                                      <p:cBhvr>
                                        <p:cTn id="20" dur="500"/>
                                        <p:tgtEl>
                                          <p:spTgt spid="5"/>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dissolve">
                                      <p:cBhvr>
                                        <p:cTn id="25" dur="500"/>
                                        <p:tgtEl>
                                          <p:spTgt spid="6"/>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grpId="0" nodeType="click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dissolve">
                                      <p:cBhvr>
                                        <p:cTn id="30" dur="500"/>
                                        <p:tgtEl>
                                          <p:spTgt spid="7"/>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grpId="0" nodeType="click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dissolve">
                                      <p:cBhvr>
                                        <p:cTn id="35" dur="500"/>
                                        <p:tgtEl>
                                          <p:spTgt spid="8"/>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nodeType="clickEffect">
                                  <p:stCondLst>
                                    <p:cond delay="0"/>
                                  </p:stCondLst>
                                  <p:childTnLst>
                                    <p:set>
                                      <p:cBhvr>
                                        <p:cTn id="39" dur="1" fill="hold">
                                          <p:stCondLst>
                                            <p:cond delay="0"/>
                                          </p:stCondLst>
                                        </p:cTn>
                                        <p:tgtEl>
                                          <p:spTgt spid="2">
                                            <p:txEl>
                                              <p:pRg st="7" end="7"/>
                                            </p:txEl>
                                          </p:spTgt>
                                        </p:tgtEl>
                                        <p:attrNameLst>
                                          <p:attrName>style.visibility</p:attrName>
                                        </p:attrNameLst>
                                      </p:cBhvr>
                                      <p:to>
                                        <p:strVal val="visible"/>
                                      </p:to>
                                    </p:set>
                                    <p:animEffect transition="in" filter="dissolve">
                                      <p:cBhvr>
                                        <p:cTn id="40" dur="500"/>
                                        <p:tgtEl>
                                          <p:spTgt spid="2">
                                            <p:txEl>
                                              <p:pRg st="7" end="7"/>
                                            </p:txEl>
                                          </p:spTgt>
                                        </p:tgtEl>
                                      </p:cBhvr>
                                    </p:animEffect>
                                  </p:childTnLst>
                                </p:cTn>
                              </p:par>
                              <p:par>
                                <p:cTn id="41" presetID="9" presetClass="entr" presetSubtype="0" fill="hold" nodeType="withEffect">
                                  <p:stCondLst>
                                    <p:cond delay="0"/>
                                  </p:stCondLst>
                                  <p:childTnLst>
                                    <p:set>
                                      <p:cBhvr>
                                        <p:cTn id="42" dur="1" fill="hold">
                                          <p:stCondLst>
                                            <p:cond delay="0"/>
                                          </p:stCondLst>
                                        </p:cTn>
                                        <p:tgtEl>
                                          <p:spTgt spid="2">
                                            <p:txEl>
                                              <p:pRg st="8" end="8"/>
                                            </p:txEl>
                                          </p:spTgt>
                                        </p:tgtEl>
                                        <p:attrNameLst>
                                          <p:attrName>style.visibility</p:attrName>
                                        </p:attrNameLst>
                                      </p:cBhvr>
                                      <p:to>
                                        <p:strVal val="visible"/>
                                      </p:to>
                                    </p:set>
                                    <p:animEffect transition="in" filter="dissolve">
                                      <p:cBhvr>
                                        <p:cTn id="43" dur="500"/>
                                        <p:tgtEl>
                                          <p:spTgt spid="2">
                                            <p:txEl>
                                              <p:pRg st="8" end="8"/>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9" presetClass="entr" presetSubtype="0" fill="hold" nodeType="clickEffect">
                                  <p:stCondLst>
                                    <p:cond delay="0"/>
                                  </p:stCondLst>
                                  <p:childTnLst>
                                    <p:set>
                                      <p:cBhvr>
                                        <p:cTn id="47" dur="1" fill="hold">
                                          <p:stCondLst>
                                            <p:cond delay="0"/>
                                          </p:stCondLst>
                                        </p:cTn>
                                        <p:tgtEl>
                                          <p:spTgt spid="2">
                                            <p:txEl>
                                              <p:pRg st="9" end="9"/>
                                            </p:txEl>
                                          </p:spTgt>
                                        </p:tgtEl>
                                        <p:attrNameLst>
                                          <p:attrName>style.visibility</p:attrName>
                                        </p:attrNameLst>
                                      </p:cBhvr>
                                      <p:to>
                                        <p:strVal val="visible"/>
                                      </p:to>
                                    </p:set>
                                    <p:animEffect transition="in" filter="dissolve">
                                      <p:cBhvr>
                                        <p:cTn id="48" dur="500"/>
                                        <p:tgtEl>
                                          <p:spTgt spid="2">
                                            <p:txEl>
                                              <p:pRg st="9" end="9"/>
                                            </p:txEl>
                                          </p:spTgt>
                                        </p:tgtEl>
                                      </p:cBhvr>
                                    </p:animEffect>
                                  </p:childTnLst>
                                </p:cTn>
                              </p:par>
                              <p:par>
                                <p:cTn id="49" presetID="9" presetClass="entr" presetSubtype="0" fill="hold" nodeType="withEffect">
                                  <p:stCondLst>
                                    <p:cond delay="0"/>
                                  </p:stCondLst>
                                  <p:childTnLst>
                                    <p:set>
                                      <p:cBhvr>
                                        <p:cTn id="50" dur="1" fill="hold">
                                          <p:stCondLst>
                                            <p:cond delay="0"/>
                                          </p:stCondLst>
                                        </p:cTn>
                                        <p:tgtEl>
                                          <p:spTgt spid="2">
                                            <p:txEl>
                                              <p:pRg st="10" end="10"/>
                                            </p:txEl>
                                          </p:spTgt>
                                        </p:tgtEl>
                                        <p:attrNameLst>
                                          <p:attrName>style.visibility</p:attrName>
                                        </p:attrNameLst>
                                      </p:cBhvr>
                                      <p:to>
                                        <p:strVal val="visible"/>
                                      </p:to>
                                    </p:set>
                                    <p:animEffect transition="in" filter="dissolve">
                                      <p:cBhvr>
                                        <p:cTn id="51" dur="500"/>
                                        <p:tgtEl>
                                          <p:spTgt spid="2">
                                            <p:txEl>
                                              <p:pRg st="10" end="10"/>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9" presetClass="entr" presetSubtype="0" fill="hold" nodeType="clickEffect">
                                  <p:stCondLst>
                                    <p:cond delay="0"/>
                                  </p:stCondLst>
                                  <p:childTnLst>
                                    <p:set>
                                      <p:cBhvr>
                                        <p:cTn id="55" dur="1" fill="hold">
                                          <p:stCondLst>
                                            <p:cond delay="0"/>
                                          </p:stCondLst>
                                        </p:cTn>
                                        <p:tgtEl>
                                          <p:spTgt spid="2">
                                            <p:txEl>
                                              <p:pRg st="11" end="11"/>
                                            </p:txEl>
                                          </p:spTgt>
                                        </p:tgtEl>
                                        <p:attrNameLst>
                                          <p:attrName>style.visibility</p:attrName>
                                        </p:attrNameLst>
                                      </p:cBhvr>
                                      <p:to>
                                        <p:strVal val="visible"/>
                                      </p:to>
                                    </p:set>
                                    <p:animEffect transition="in" filter="dissolve">
                                      <p:cBhvr>
                                        <p:cTn id="56" dur="500"/>
                                        <p:tgtEl>
                                          <p:spTgt spid="2">
                                            <p:txEl>
                                              <p:pRg st="11" end="11"/>
                                            </p:txEl>
                                          </p:spTgt>
                                        </p:tgtEl>
                                      </p:cBhvr>
                                    </p:animEffect>
                                  </p:childTnLst>
                                </p:cTn>
                              </p:par>
                              <p:par>
                                <p:cTn id="57" presetID="9" presetClass="entr" presetSubtype="0" fill="hold" nodeType="withEffect">
                                  <p:stCondLst>
                                    <p:cond delay="0"/>
                                  </p:stCondLst>
                                  <p:childTnLst>
                                    <p:set>
                                      <p:cBhvr>
                                        <p:cTn id="58" dur="1" fill="hold">
                                          <p:stCondLst>
                                            <p:cond delay="0"/>
                                          </p:stCondLst>
                                        </p:cTn>
                                        <p:tgtEl>
                                          <p:spTgt spid="2">
                                            <p:txEl>
                                              <p:pRg st="12" end="12"/>
                                            </p:txEl>
                                          </p:spTgt>
                                        </p:tgtEl>
                                        <p:attrNameLst>
                                          <p:attrName>style.visibility</p:attrName>
                                        </p:attrNameLst>
                                      </p:cBhvr>
                                      <p:to>
                                        <p:strVal val="visible"/>
                                      </p:to>
                                    </p:set>
                                    <p:animEffect transition="in" filter="dissolve">
                                      <p:cBhvr>
                                        <p:cTn id="59" dur="500"/>
                                        <p:tgtEl>
                                          <p:spTgt spid="2">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8592C87C-F5CC-0B85-55F8-120A1A59F7B8}"/>
                  </a:ext>
                </a:extLst>
              </p:cNvPr>
              <p:cNvSpPr>
                <a:spLocks noGrp="1"/>
              </p:cNvSpPr>
              <p:nvPr>
                <p:ph type="body" sz="quarter" idx="13"/>
              </p:nvPr>
            </p:nvSpPr>
            <p:spPr>
              <a:xfrm>
                <a:off x="358776" y="1239837"/>
                <a:ext cx="6877051" cy="3563938"/>
              </a:xfrm>
            </p:spPr>
            <p:txBody>
              <a:bodyPr/>
              <a:lstStyle/>
              <a:p>
                <a:r>
                  <a:rPr lang="de-DE" b="1" dirty="0"/>
                  <a:t>Frage</a:t>
                </a:r>
                <a:r>
                  <a:rPr lang="de-DE" dirty="0"/>
                  <a:t>: Bis auf ihr Vorzeichen ist die Kovarianz nur eingeschränkt interpretierbar. Warum? </a:t>
                </a:r>
              </a:p>
              <a:p>
                <a:r>
                  <a:rPr lang="de-DE" b="1" dirty="0"/>
                  <a:t>Antwort</a:t>
                </a:r>
                <a:r>
                  <a:rPr lang="de-DE" dirty="0"/>
                  <a:t>: Ihr Wertebereich ist abhängig von </a:t>
                </a:r>
                <a14:m>
                  <m:oMath xmlns:m="http://schemas.openxmlformats.org/officeDocument/2006/math">
                    <m:r>
                      <a:rPr lang="de-DE" b="0" i="1" smtClean="0">
                        <a:latin typeface="Cambria Math" panose="02040503050406030204" pitchFamily="18" charset="0"/>
                      </a:rPr>
                      <m:t>𝑋</m:t>
                    </m:r>
                  </m:oMath>
                </a14:m>
                <a:r>
                  <a:rPr lang="de-DE" dirty="0"/>
                  <a:t> und </a:t>
                </a:r>
                <a14:m>
                  <m:oMath xmlns:m="http://schemas.openxmlformats.org/officeDocument/2006/math">
                    <m:r>
                      <a:rPr lang="de-DE" b="0" i="1" smtClean="0">
                        <a:latin typeface="Cambria Math" panose="02040503050406030204" pitchFamily="18" charset="0"/>
                      </a:rPr>
                      <m:t>𝑌</m:t>
                    </m:r>
                  </m:oMath>
                </a14:m>
                <a:r>
                  <a:rPr lang="de-DE" dirty="0"/>
                  <a:t> und erstreckt sich auf </a:t>
                </a:r>
                <a:endParaRPr lang="de-DE"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d>
                        <m:dPr>
                          <m:begChr m:val="["/>
                          <m:endChr m:val="]"/>
                          <m:ctrlPr>
                            <a:rPr lang="de-DE" b="0" i="1" smtClean="0">
                              <a:latin typeface="Cambria Math" panose="02040503050406030204" pitchFamily="18" charset="0"/>
                            </a:rPr>
                          </m:ctrlPr>
                        </m:dPr>
                        <m:e>
                          <m:r>
                            <a:rPr lang="de-DE" b="0" i="1" smtClean="0">
                              <a:latin typeface="Cambria Math" panose="02040503050406030204" pitchFamily="18" charset="0"/>
                            </a:rPr>
                            <m:t>−</m:t>
                          </m:r>
                          <m:rad>
                            <m:radPr>
                              <m:degHide m:val="on"/>
                              <m:ctrlPr>
                                <a:rPr lang="de-DE" b="0" i="1" smtClean="0">
                                  <a:latin typeface="Cambria Math" panose="02040503050406030204" pitchFamily="18" charset="0"/>
                                </a:rPr>
                              </m:ctrlPr>
                            </m:radPr>
                            <m:deg/>
                            <m:e>
                              <m:r>
                                <a:rPr lang="de-DE" b="0" i="1" smtClean="0">
                                  <a:latin typeface="Cambria Math" panose="02040503050406030204" pitchFamily="18" charset="0"/>
                                </a:rPr>
                                <m:t>𝑉</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𝑋</m:t>
                                  </m:r>
                                </m:e>
                              </m:d>
                              <m:r>
                                <a:rPr lang="de-DE" b="0" i="1" smtClean="0">
                                  <a:latin typeface="Cambria Math" panose="02040503050406030204" pitchFamily="18" charset="0"/>
                                </a:rPr>
                                <m:t>⋅</m:t>
                              </m:r>
                              <m:r>
                                <a:rPr lang="de-DE" b="0" i="1" smtClean="0">
                                  <a:latin typeface="Cambria Math" panose="02040503050406030204" pitchFamily="18" charset="0"/>
                                </a:rPr>
                                <m:t>𝑉</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𝑌</m:t>
                                  </m:r>
                                </m:e>
                              </m:d>
                            </m:e>
                          </m:rad>
                          <m:r>
                            <a:rPr lang="de-DE" b="0" i="1" smtClean="0">
                              <a:latin typeface="Cambria Math" panose="02040503050406030204" pitchFamily="18" charset="0"/>
                            </a:rPr>
                            <m:t>,+</m:t>
                          </m:r>
                          <m:rad>
                            <m:radPr>
                              <m:degHide m:val="on"/>
                              <m:ctrlPr>
                                <a:rPr lang="de-DE" i="1">
                                  <a:latin typeface="Cambria Math" panose="02040503050406030204" pitchFamily="18" charset="0"/>
                                </a:rPr>
                              </m:ctrlPr>
                            </m:radPr>
                            <m:deg/>
                            <m:e>
                              <m:r>
                                <a:rPr lang="de-DE" i="1">
                                  <a:latin typeface="Cambria Math" panose="02040503050406030204" pitchFamily="18" charset="0"/>
                                </a:rPr>
                                <m:t>𝑉</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𝑋</m:t>
                                  </m:r>
                                </m:e>
                              </m:d>
                              <m:r>
                                <a:rPr lang="de-DE" i="1">
                                  <a:latin typeface="Cambria Math" panose="02040503050406030204" pitchFamily="18" charset="0"/>
                                </a:rPr>
                                <m:t>⋅</m:t>
                              </m:r>
                              <m:r>
                                <a:rPr lang="en-US" b="0" i="1" smtClean="0">
                                  <a:latin typeface="Cambria Math" panose="02040503050406030204" pitchFamily="18" charset="0"/>
                                </a:rPr>
                                <m:t>𝑉</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𝑌</m:t>
                                  </m:r>
                                </m:e>
                              </m:d>
                            </m:e>
                          </m:rad>
                        </m:e>
                      </m:d>
                    </m:oMath>
                  </m:oMathPara>
                </a14:m>
                <a:endParaRPr lang="de-DE" dirty="0"/>
              </a:p>
              <a:p>
                <a:r>
                  <a:rPr lang="de-DE" b="1" dirty="0"/>
                  <a:t>Beweis</a:t>
                </a:r>
                <a:r>
                  <a:rPr lang="de-DE" dirty="0"/>
                  <a:t>: Wir definieren die Zufallsvariable </a:t>
                </a:r>
                <a14:m>
                  <m:oMath xmlns:m="http://schemas.openxmlformats.org/officeDocument/2006/math">
                    <m:r>
                      <a:rPr lang="en-US" b="0" i="1" smtClean="0">
                        <a:latin typeface="Cambria Math" panose="02040503050406030204" pitchFamily="18" charset="0"/>
                      </a:rPr>
                      <m:t>𝑍</m:t>
                    </m:r>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𝑋</m:t>
                        </m:r>
                        <m:r>
                          <a:rPr lang="en-US" b="0" i="1" smtClean="0">
                            <a:latin typeface="Cambria Math" panose="02040503050406030204" pitchFamily="18" charset="0"/>
                          </a:rPr>
                          <m:t>−</m:t>
                        </m:r>
                        <m:r>
                          <a:rPr lang="en-US" b="0" i="1" smtClean="0">
                            <a:latin typeface="Cambria Math" panose="02040503050406030204" pitchFamily="18" charset="0"/>
                          </a:rPr>
                          <m:t>𝐸</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𝑋</m:t>
                            </m:r>
                          </m:e>
                        </m:d>
                      </m:e>
                    </m:d>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𝑌</m:t>
                        </m:r>
                        <m:r>
                          <a:rPr lang="en-US" b="0" i="1" smtClean="0">
                            <a:latin typeface="Cambria Math" panose="02040503050406030204" pitchFamily="18" charset="0"/>
                          </a:rPr>
                          <m:t>−</m:t>
                        </m:r>
                        <m:r>
                          <a:rPr lang="en-US" b="0" i="1" smtClean="0">
                            <a:latin typeface="Cambria Math" panose="02040503050406030204" pitchFamily="18" charset="0"/>
                          </a:rPr>
                          <m:t>𝐸</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𝑌</m:t>
                            </m:r>
                          </m:e>
                        </m:d>
                      </m:e>
                    </m:d>
                  </m:oMath>
                </a14:m>
                <a:r>
                  <a:rPr lang="de-DE" dirty="0"/>
                  <a:t>. Dann folgt aus der Positivität von </a:t>
                </a:r>
                <a14:m>
                  <m:oMath xmlns:m="http://schemas.openxmlformats.org/officeDocument/2006/math">
                    <m:r>
                      <a:rPr lang="en-US" b="0" i="1" smtClean="0">
                        <a:latin typeface="Cambria Math" panose="02040503050406030204" pitchFamily="18" charset="0"/>
                      </a:rPr>
                      <m:t>𝑉</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𝑍</m:t>
                        </m:r>
                      </m:e>
                    </m:d>
                  </m:oMath>
                </a14:m>
                <a:r>
                  <a:rPr lang="de-DE" dirty="0"/>
                  <a:t> dass</a:t>
                </a:r>
              </a:p>
              <a:p>
                <a:endParaRPr lang="de-DE" dirty="0"/>
              </a:p>
              <a:p>
                <a:pPr marL="268287" lvl="1" indent="0">
                  <a:buNone/>
                </a:pPr>
                <a:r>
                  <a:rPr lang="de-DE" dirty="0"/>
                  <a:t>Nun ist aber</a:t>
                </a:r>
              </a:p>
              <a:p>
                <a:pPr marL="268287" lvl="1" indent="0">
                  <a:buNone/>
                </a:pPr>
                <a:endParaRPr lang="de-DE" dirty="0"/>
              </a:p>
              <a:p>
                <a:pPr marL="268287" lvl="1" indent="0">
                  <a:buNone/>
                </a:pPr>
                <a:r>
                  <a:rPr lang="de-DE" dirty="0"/>
                  <a:t>und </a:t>
                </a:r>
              </a:p>
              <a:p>
                <a:pPr marL="268287" lvl="1" indent="0">
                  <a:buNone/>
                </a:pPr>
                <a:endParaRPr lang="de-DE" dirty="0"/>
              </a:p>
              <a:p>
                <a:pPr marL="268287" lvl="1" indent="0">
                  <a:buNone/>
                </a:pPr>
                <a:r>
                  <a:rPr lang="de-DE" dirty="0"/>
                  <a:t>Daher gilt also </a:t>
                </a:r>
              </a:p>
            </p:txBody>
          </p:sp>
        </mc:Choice>
        <mc:Fallback xmlns="">
          <p:sp>
            <p:nvSpPr>
              <p:cNvPr id="2" name="Text Placeholder 1">
                <a:extLst>
                  <a:ext uri="{FF2B5EF4-FFF2-40B4-BE49-F238E27FC236}">
                    <a16:creationId xmlns:a16="http://schemas.microsoft.com/office/drawing/2014/main" id="{8592C87C-F5CC-0B85-55F8-120A1A59F7B8}"/>
                  </a:ext>
                </a:extLst>
              </p:cNvPr>
              <p:cNvSpPr>
                <a:spLocks noGrp="1" noRot="1" noChangeAspect="1" noMove="1" noResize="1" noEditPoints="1" noAdjustHandles="1" noChangeArrowheads="1" noChangeShapeType="1" noTextEdit="1"/>
              </p:cNvSpPr>
              <p:nvPr>
                <p:ph type="body" sz="quarter" idx="13"/>
              </p:nvPr>
            </p:nvSpPr>
            <p:spPr>
              <a:xfrm>
                <a:off x="358776" y="1239837"/>
                <a:ext cx="6877051" cy="3563938"/>
              </a:xfrm>
              <a:blipFill>
                <a:blip r:embed="rId2"/>
                <a:stretch>
                  <a:fillRect t="-355"/>
                </a:stretch>
              </a:blipFill>
            </p:spPr>
            <p:txBody>
              <a:bodyPr/>
              <a:lstStyle/>
              <a:p>
                <a:r>
                  <a:rPr lang="de-DE">
                    <a:noFill/>
                  </a:rPr>
                  <a:t> </a:t>
                </a:r>
              </a:p>
            </p:txBody>
          </p:sp>
        </mc:Fallback>
      </mc:AlternateContent>
      <p:sp>
        <p:nvSpPr>
          <p:cNvPr id="3" name="Title 2">
            <a:extLst>
              <a:ext uri="{FF2B5EF4-FFF2-40B4-BE49-F238E27FC236}">
                <a16:creationId xmlns:a16="http://schemas.microsoft.com/office/drawing/2014/main" id="{47DCBAE9-507A-572C-7DAA-5BA2A5A365B0}"/>
              </a:ext>
            </a:extLst>
          </p:cNvPr>
          <p:cNvSpPr>
            <a:spLocks noGrp="1"/>
          </p:cNvSpPr>
          <p:nvPr>
            <p:ph type="title"/>
          </p:nvPr>
        </p:nvSpPr>
        <p:spPr/>
        <p:txBody>
          <a:bodyPr/>
          <a:lstStyle/>
          <a:p>
            <a:r>
              <a:rPr lang="de-DE" dirty="0"/>
              <a:t>Korrelation</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9F29CFA-913E-1A42-8AC4-C4383470E6D2}"/>
                  </a:ext>
                </a:extLst>
              </p:cNvPr>
              <p:cNvSpPr txBox="1"/>
              <p:nvPr/>
            </p:nvSpPr>
            <p:spPr bwMode="gray">
              <a:xfrm>
                <a:off x="1835696" y="2931790"/>
                <a:ext cx="4683318" cy="307777"/>
              </a:xfrm>
              <a:prstGeom prst="rect">
                <a:avLst/>
              </a:prstGeom>
              <a:noFill/>
            </p:spPr>
            <p:txBody>
              <a:bodyPr wrap="square">
                <a:spAutoFit/>
              </a:bodyPr>
              <a:lstStyle/>
              <a:p>
                <a:pPr marL="0" indent="0">
                  <a:buNone/>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0≤</m:t>
                      </m:r>
                      <m:r>
                        <a:rPr lang="en-US" sz="1400" b="0" i="1" smtClean="0">
                          <a:latin typeface="Cambria Math" panose="02040503050406030204" pitchFamily="18" charset="0"/>
                        </a:rPr>
                        <m:t>𝑉</m:t>
                      </m:r>
                      <m:d>
                        <m:dPr>
                          <m:begChr m:val="["/>
                          <m:endChr m:val="]"/>
                          <m:ctrlPr>
                            <a:rPr lang="en-US" sz="1400" b="0" i="1" smtClean="0">
                              <a:latin typeface="Cambria Math" panose="02040503050406030204" pitchFamily="18" charset="0"/>
                            </a:rPr>
                          </m:ctrlPr>
                        </m:dPr>
                        <m:e>
                          <m:r>
                            <a:rPr lang="en-US" sz="1400" b="0" i="1" smtClean="0">
                              <a:latin typeface="Cambria Math" panose="02040503050406030204" pitchFamily="18" charset="0"/>
                            </a:rPr>
                            <m:t>𝑍</m:t>
                          </m:r>
                        </m:e>
                      </m:d>
                      <m:r>
                        <a:rPr lang="en-US" sz="1400" b="0" i="1" smtClean="0">
                          <a:latin typeface="Cambria Math" panose="02040503050406030204" pitchFamily="18" charset="0"/>
                        </a:rPr>
                        <m:t>=</m:t>
                      </m:r>
                      <m:r>
                        <a:rPr lang="en-US" sz="1400" b="0" i="1" smtClean="0">
                          <a:latin typeface="Cambria Math" panose="02040503050406030204" pitchFamily="18" charset="0"/>
                        </a:rPr>
                        <m:t>𝐸</m:t>
                      </m:r>
                      <m:d>
                        <m:dPr>
                          <m:begChr m:val="["/>
                          <m:endChr m:val="]"/>
                          <m:ctrlPr>
                            <a:rPr lang="en-US" sz="1400" b="0" i="1" smtClean="0">
                              <a:latin typeface="Cambria Math" panose="02040503050406030204" pitchFamily="18" charset="0"/>
                            </a:rPr>
                          </m:ctrlPr>
                        </m:dPr>
                        <m:e>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𝑍</m:t>
                              </m:r>
                            </m:e>
                            <m:sup>
                              <m:r>
                                <a:rPr lang="en-US" sz="1400" b="0" i="1" smtClean="0">
                                  <a:latin typeface="Cambria Math" panose="02040503050406030204" pitchFamily="18" charset="0"/>
                                </a:rPr>
                                <m:t>2</m:t>
                              </m:r>
                            </m:sup>
                          </m:sSup>
                        </m:e>
                      </m:d>
                      <m:r>
                        <a:rPr lang="en-US" sz="1400" b="0" i="1" smtClean="0">
                          <a:latin typeface="Cambria Math" panose="02040503050406030204" pitchFamily="18" charset="0"/>
                        </a:rPr>
                        <m:t>−</m:t>
                      </m:r>
                      <m:sSup>
                        <m:sSupPr>
                          <m:ctrlPr>
                            <a:rPr lang="en-US" sz="1400" b="0" i="1" smtClean="0">
                              <a:latin typeface="Cambria Math" panose="02040503050406030204" pitchFamily="18" charset="0"/>
                            </a:rPr>
                          </m:ctrlPr>
                        </m:sSupPr>
                        <m:e>
                          <m:d>
                            <m:dPr>
                              <m:ctrlPr>
                                <a:rPr lang="en-US" sz="1400" b="0" i="1" smtClean="0">
                                  <a:latin typeface="Cambria Math" panose="02040503050406030204" pitchFamily="18" charset="0"/>
                                </a:rPr>
                              </m:ctrlPr>
                            </m:dPr>
                            <m:e>
                              <m:r>
                                <a:rPr lang="en-US" sz="1400" b="0" i="1" smtClean="0">
                                  <a:latin typeface="Cambria Math" panose="02040503050406030204" pitchFamily="18" charset="0"/>
                                </a:rPr>
                                <m:t>𝐸</m:t>
                              </m:r>
                              <m:d>
                                <m:dPr>
                                  <m:begChr m:val="["/>
                                  <m:endChr m:val="]"/>
                                  <m:ctrlPr>
                                    <a:rPr lang="en-US" sz="1400" b="0" i="1" smtClean="0">
                                      <a:latin typeface="Cambria Math" panose="02040503050406030204" pitchFamily="18" charset="0"/>
                                    </a:rPr>
                                  </m:ctrlPr>
                                </m:dPr>
                                <m:e>
                                  <m:r>
                                    <a:rPr lang="en-US" sz="1400" b="0" i="1" smtClean="0">
                                      <a:latin typeface="Cambria Math" panose="02040503050406030204" pitchFamily="18" charset="0"/>
                                    </a:rPr>
                                    <m:t>𝑍</m:t>
                                  </m:r>
                                </m:e>
                              </m:d>
                            </m:e>
                          </m:d>
                        </m:e>
                        <m:sup>
                          <m:r>
                            <a:rPr lang="en-US" sz="1400" b="0" i="1" smtClean="0">
                              <a:latin typeface="Cambria Math" panose="02040503050406030204" pitchFamily="18" charset="0"/>
                            </a:rPr>
                            <m:t>2</m:t>
                          </m:r>
                        </m:sup>
                      </m:sSup>
                      <m:r>
                        <a:rPr lang="en-US" sz="1400" b="0" i="1" smtClean="0">
                          <a:latin typeface="Cambria Math" panose="02040503050406030204" pitchFamily="18" charset="0"/>
                        </a:rPr>
                        <m:t>⇔</m:t>
                      </m:r>
                      <m:sSup>
                        <m:sSupPr>
                          <m:ctrlPr>
                            <a:rPr lang="en-US" sz="1400" i="1">
                              <a:latin typeface="Cambria Math" panose="02040503050406030204" pitchFamily="18" charset="0"/>
                            </a:rPr>
                          </m:ctrlPr>
                        </m:sSupPr>
                        <m:e>
                          <m:d>
                            <m:dPr>
                              <m:ctrlPr>
                                <a:rPr lang="en-US" sz="1400" i="1">
                                  <a:latin typeface="Cambria Math" panose="02040503050406030204" pitchFamily="18" charset="0"/>
                                </a:rPr>
                              </m:ctrlPr>
                            </m:dPr>
                            <m:e>
                              <m:r>
                                <a:rPr lang="en-US" sz="1400" i="1">
                                  <a:latin typeface="Cambria Math" panose="02040503050406030204" pitchFamily="18" charset="0"/>
                                </a:rPr>
                                <m:t>𝐸</m:t>
                              </m:r>
                              <m:d>
                                <m:dPr>
                                  <m:begChr m:val="["/>
                                  <m:endChr m:val="]"/>
                                  <m:ctrlPr>
                                    <a:rPr lang="en-US" sz="1400" i="1">
                                      <a:latin typeface="Cambria Math" panose="02040503050406030204" pitchFamily="18" charset="0"/>
                                    </a:rPr>
                                  </m:ctrlPr>
                                </m:dPr>
                                <m:e>
                                  <m:r>
                                    <a:rPr lang="en-US" sz="1400" i="1">
                                      <a:latin typeface="Cambria Math" panose="02040503050406030204" pitchFamily="18" charset="0"/>
                                    </a:rPr>
                                    <m:t>𝑍</m:t>
                                  </m:r>
                                </m:e>
                              </m:d>
                            </m:e>
                          </m:d>
                        </m:e>
                        <m:sup>
                          <m:r>
                            <a:rPr lang="en-US" sz="1400" i="1">
                              <a:latin typeface="Cambria Math" panose="02040503050406030204" pitchFamily="18" charset="0"/>
                            </a:rPr>
                            <m:t>2</m:t>
                          </m:r>
                        </m:sup>
                      </m:sSup>
                      <m:r>
                        <a:rPr lang="en-US" sz="1400" b="0" i="1" smtClean="0">
                          <a:latin typeface="Cambria Math" panose="02040503050406030204" pitchFamily="18" charset="0"/>
                        </a:rPr>
                        <m:t>≤</m:t>
                      </m:r>
                      <m:r>
                        <a:rPr lang="en-US" sz="1400" b="0" i="1" smtClean="0">
                          <a:latin typeface="Cambria Math" panose="02040503050406030204" pitchFamily="18" charset="0"/>
                        </a:rPr>
                        <m:t>𝐸</m:t>
                      </m:r>
                      <m:d>
                        <m:dPr>
                          <m:begChr m:val="["/>
                          <m:endChr m:val="]"/>
                          <m:ctrlPr>
                            <a:rPr lang="en-US" sz="1400" b="0" i="1" smtClean="0">
                              <a:latin typeface="Cambria Math" panose="02040503050406030204" pitchFamily="18" charset="0"/>
                            </a:rPr>
                          </m:ctrlPr>
                        </m:dPr>
                        <m:e>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𝑍</m:t>
                              </m:r>
                            </m:e>
                            <m:sup>
                              <m:r>
                                <a:rPr lang="en-US" sz="1400" b="0" i="1" smtClean="0">
                                  <a:latin typeface="Cambria Math" panose="02040503050406030204" pitchFamily="18" charset="0"/>
                                </a:rPr>
                                <m:t>2</m:t>
                              </m:r>
                            </m:sup>
                          </m:sSup>
                        </m:e>
                      </m:d>
                    </m:oMath>
                  </m:oMathPara>
                </a14:m>
                <a:endParaRPr lang="de-DE" dirty="0"/>
              </a:p>
            </p:txBody>
          </p:sp>
        </mc:Choice>
        <mc:Fallback xmlns="">
          <p:sp>
            <p:nvSpPr>
              <p:cNvPr id="5" name="TextBox 4">
                <a:extLst>
                  <a:ext uri="{FF2B5EF4-FFF2-40B4-BE49-F238E27FC236}">
                    <a16:creationId xmlns:a16="http://schemas.microsoft.com/office/drawing/2014/main" id="{A9F29CFA-913E-1A42-8AC4-C4383470E6D2}"/>
                  </a:ext>
                </a:extLst>
              </p:cNvPr>
              <p:cNvSpPr txBox="1">
                <a:spLocks noRot="1" noChangeAspect="1" noMove="1" noResize="1" noEditPoints="1" noAdjustHandles="1" noChangeArrowheads="1" noChangeShapeType="1" noTextEdit="1"/>
              </p:cNvSpPr>
              <p:nvPr/>
            </p:nvSpPr>
            <p:spPr bwMode="gray">
              <a:xfrm>
                <a:off x="1835696" y="2931790"/>
                <a:ext cx="4683318" cy="307777"/>
              </a:xfrm>
              <a:prstGeom prst="rect">
                <a:avLst/>
              </a:prstGeom>
              <a:blipFill>
                <a:blip r:embed="rId3"/>
                <a:stretch>
                  <a:fillRect/>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A640D531-23F5-16DC-2B29-8196D17D829B}"/>
                  </a:ext>
                </a:extLst>
              </p:cNvPr>
              <p:cNvSpPr txBox="1"/>
              <p:nvPr/>
            </p:nvSpPr>
            <p:spPr bwMode="gray">
              <a:xfrm>
                <a:off x="1835696" y="3443815"/>
                <a:ext cx="4683318"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sz="1400" i="1" smtClean="0">
                              <a:latin typeface="Cambria Math" panose="02040503050406030204" pitchFamily="18" charset="0"/>
                            </a:rPr>
                          </m:ctrlPr>
                        </m:sSupPr>
                        <m:e>
                          <m:d>
                            <m:dPr>
                              <m:ctrlPr>
                                <a:rPr lang="en-US" sz="1400" i="1">
                                  <a:latin typeface="Cambria Math" panose="02040503050406030204" pitchFamily="18" charset="0"/>
                                </a:rPr>
                              </m:ctrlPr>
                            </m:dPr>
                            <m:e>
                              <m:r>
                                <a:rPr lang="en-US" sz="1400" i="1">
                                  <a:latin typeface="Cambria Math" panose="02040503050406030204" pitchFamily="18" charset="0"/>
                                </a:rPr>
                                <m:t>𝐸</m:t>
                              </m:r>
                              <m:d>
                                <m:dPr>
                                  <m:begChr m:val="["/>
                                  <m:endChr m:val="]"/>
                                  <m:ctrlPr>
                                    <a:rPr lang="en-US" sz="1400" i="1">
                                      <a:latin typeface="Cambria Math" panose="02040503050406030204" pitchFamily="18" charset="0"/>
                                    </a:rPr>
                                  </m:ctrlPr>
                                </m:dPr>
                                <m:e>
                                  <m:r>
                                    <a:rPr lang="en-US" sz="1400" i="1">
                                      <a:latin typeface="Cambria Math" panose="02040503050406030204" pitchFamily="18" charset="0"/>
                                    </a:rPr>
                                    <m:t>𝑍</m:t>
                                  </m:r>
                                </m:e>
                              </m:d>
                            </m:e>
                          </m:d>
                        </m:e>
                        <m:sup>
                          <m:r>
                            <a:rPr lang="en-US" sz="1400" i="1">
                              <a:latin typeface="Cambria Math" panose="02040503050406030204" pitchFamily="18" charset="0"/>
                            </a:rPr>
                            <m:t>2</m:t>
                          </m:r>
                        </m:sup>
                      </m:sSup>
                      <m:r>
                        <a:rPr lang="en-US" sz="1400" b="0" i="1" smtClean="0">
                          <a:latin typeface="Cambria Math" panose="02040503050406030204" pitchFamily="18" charset="0"/>
                        </a:rPr>
                        <m:t>=</m:t>
                      </m:r>
                      <m:sSup>
                        <m:sSupPr>
                          <m:ctrlPr>
                            <a:rPr lang="en-US" sz="1400" b="0" i="1" smtClean="0">
                              <a:latin typeface="Cambria Math" panose="02040503050406030204" pitchFamily="18" charset="0"/>
                            </a:rPr>
                          </m:ctrlPr>
                        </m:sSupPr>
                        <m:e>
                          <m:d>
                            <m:dPr>
                              <m:ctrlPr>
                                <a:rPr lang="en-US" sz="1400" b="0" i="1" smtClean="0">
                                  <a:latin typeface="Cambria Math" panose="02040503050406030204" pitchFamily="18" charset="0"/>
                                </a:rPr>
                              </m:ctrlPr>
                            </m:dPr>
                            <m:e>
                              <m:r>
                                <a:rPr lang="en-US" sz="1400" b="0" i="1" smtClean="0">
                                  <a:latin typeface="Cambria Math" panose="02040503050406030204" pitchFamily="18" charset="0"/>
                                </a:rPr>
                                <m:t>𝐸</m:t>
                              </m:r>
                              <m:d>
                                <m:dPr>
                                  <m:begChr m:val="["/>
                                  <m:endChr m:val="]"/>
                                  <m:ctrlPr>
                                    <a:rPr lang="en-US" sz="1400" b="0" i="1" smtClean="0">
                                      <a:latin typeface="Cambria Math" panose="02040503050406030204" pitchFamily="18" charset="0"/>
                                    </a:rPr>
                                  </m:ctrlPr>
                                </m:dPr>
                                <m:e>
                                  <m:d>
                                    <m:dPr>
                                      <m:ctrlPr>
                                        <a:rPr lang="en-US" sz="1400" i="1">
                                          <a:latin typeface="Cambria Math" panose="02040503050406030204" pitchFamily="18" charset="0"/>
                                        </a:rPr>
                                      </m:ctrlPr>
                                    </m:dPr>
                                    <m:e>
                                      <m:r>
                                        <a:rPr lang="en-US" sz="1400" i="1">
                                          <a:latin typeface="Cambria Math" panose="02040503050406030204" pitchFamily="18" charset="0"/>
                                        </a:rPr>
                                        <m:t>𝑋</m:t>
                                      </m:r>
                                      <m:r>
                                        <a:rPr lang="en-US" sz="1400" i="1">
                                          <a:latin typeface="Cambria Math" panose="02040503050406030204" pitchFamily="18" charset="0"/>
                                        </a:rPr>
                                        <m:t>−</m:t>
                                      </m:r>
                                      <m:r>
                                        <a:rPr lang="en-US" sz="1400" i="1">
                                          <a:latin typeface="Cambria Math" panose="02040503050406030204" pitchFamily="18" charset="0"/>
                                        </a:rPr>
                                        <m:t>𝐸</m:t>
                                      </m:r>
                                      <m:d>
                                        <m:dPr>
                                          <m:begChr m:val="["/>
                                          <m:endChr m:val="]"/>
                                          <m:ctrlPr>
                                            <a:rPr lang="en-US" sz="1400" i="1">
                                              <a:latin typeface="Cambria Math" panose="02040503050406030204" pitchFamily="18" charset="0"/>
                                            </a:rPr>
                                          </m:ctrlPr>
                                        </m:dPr>
                                        <m:e>
                                          <m:r>
                                            <a:rPr lang="en-US" sz="1400" i="1">
                                              <a:latin typeface="Cambria Math" panose="02040503050406030204" pitchFamily="18" charset="0"/>
                                            </a:rPr>
                                            <m:t>𝑋</m:t>
                                          </m:r>
                                        </m:e>
                                      </m:d>
                                    </m:e>
                                  </m:d>
                                  <m:r>
                                    <a:rPr lang="en-US" sz="1400" i="1">
                                      <a:latin typeface="Cambria Math" panose="02040503050406030204" pitchFamily="18" charset="0"/>
                                    </a:rPr>
                                    <m:t>⋅</m:t>
                                  </m:r>
                                  <m:d>
                                    <m:dPr>
                                      <m:ctrlPr>
                                        <a:rPr lang="en-US" sz="1400" i="1">
                                          <a:latin typeface="Cambria Math" panose="02040503050406030204" pitchFamily="18" charset="0"/>
                                        </a:rPr>
                                      </m:ctrlPr>
                                    </m:dPr>
                                    <m:e>
                                      <m:r>
                                        <a:rPr lang="en-US" sz="1400" i="1">
                                          <a:latin typeface="Cambria Math" panose="02040503050406030204" pitchFamily="18" charset="0"/>
                                        </a:rPr>
                                        <m:t>𝑌</m:t>
                                      </m:r>
                                      <m:r>
                                        <a:rPr lang="en-US" sz="1400" i="1">
                                          <a:latin typeface="Cambria Math" panose="02040503050406030204" pitchFamily="18" charset="0"/>
                                        </a:rPr>
                                        <m:t>−</m:t>
                                      </m:r>
                                      <m:r>
                                        <a:rPr lang="en-US" sz="1400" i="1">
                                          <a:latin typeface="Cambria Math" panose="02040503050406030204" pitchFamily="18" charset="0"/>
                                        </a:rPr>
                                        <m:t>𝐸</m:t>
                                      </m:r>
                                      <m:d>
                                        <m:dPr>
                                          <m:begChr m:val="["/>
                                          <m:endChr m:val="]"/>
                                          <m:ctrlPr>
                                            <a:rPr lang="en-US" sz="1400" i="1">
                                              <a:latin typeface="Cambria Math" panose="02040503050406030204" pitchFamily="18" charset="0"/>
                                            </a:rPr>
                                          </m:ctrlPr>
                                        </m:dPr>
                                        <m:e>
                                          <m:r>
                                            <a:rPr lang="en-US" sz="1400" i="1">
                                              <a:latin typeface="Cambria Math" panose="02040503050406030204" pitchFamily="18" charset="0"/>
                                            </a:rPr>
                                            <m:t>𝑌</m:t>
                                          </m:r>
                                        </m:e>
                                      </m:d>
                                    </m:e>
                                  </m:d>
                                </m:e>
                              </m:d>
                            </m:e>
                          </m:d>
                        </m:e>
                        <m:sup>
                          <m:r>
                            <a:rPr lang="en-US" sz="1400" b="0" i="1" smtClean="0">
                              <a:latin typeface="Cambria Math" panose="02040503050406030204" pitchFamily="18" charset="0"/>
                            </a:rPr>
                            <m:t>2</m:t>
                          </m:r>
                        </m:sup>
                      </m:sSup>
                      <m:r>
                        <a:rPr lang="en-US" sz="1400" b="0" i="1" smtClean="0">
                          <a:latin typeface="Cambria Math" panose="02040503050406030204" pitchFamily="18" charset="0"/>
                        </a:rPr>
                        <m:t>=</m:t>
                      </m:r>
                      <m:sSup>
                        <m:sSupPr>
                          <m:ctrlPr>
                            <a:rPr lang="en-US" sz="1400" b="0" i="1" smtClean="0">
                              <a:latin typeface="Cambria Math" panose="02040503050406030204" pitchFamily="18" charset="0"/>
                            </a:rPr>
                          </m:ctrlPr>
                        </m:sSupPr>
                        <m:e>
                          <m:d>
                            <m:dPr>
                              <m:ctrlPr>
                                <a:rPr lang="en-US" sz="1400" b="0" i="1" smtClean="0">
                                  <a:latin typeface="Cambria Math" panose="02040503050406030204" pitchFamily="18" charset="0"/>
                                </a:rPr>
                              </m:ctrlPr>
                            </m:dPr>
                            <m:e>
                              <m:r>
                                <m:rPr>
                                  <m:sty m:val="p"/>
                                </m:rPr>
                                <a:rPr lang="en-US" sz="1400" i="0">
                                  <a:latin typeface="Cambria Math" panose="02040503050406030204" pitchFamily="18" charset="0"/>
                                </a:rPr>
                                <m:t>Cov</m:t>
                              </m:r>
                              <m:d>
                                <m:dPr>
                                  <m:begChr m:val="["/>
                                  <m:endChr m:val="]"/>
                                  <m:ctrlPr>
                                    <a:rPr lang="en-US" sz="1400" i="1">
                                      <a:latin typeface="Cambria Math" panose="02040503050406030204" pitchFamily="18" charset="0"/>
                                    </a:rPr>
                                  </m:ctrlPr>
                                </m:dPr>
                                <m:e>
                                  <m:r>
                                    <a:rPr lang="en-US" sz="1400" i="1">
                                      <a:latin typeface="Cambria Math" panose="02040503050406030204" pitchFamily="18" charset="0"/>
                                    </a:rPr>
                                    <m:t>𝑋</m:t>
                                  </m:r>
                                  <m:r>
                                    <a:rPr lang="en-US" sz="1400" i="1">
                                      <a:latin typeface="Cambria Math" panose="02040503050406030204" pitchFamily="18" charset="0"/>
                                    </a:rPr>
                                    <m:t>,</m:t>
                                  </m:r>
                                  <m:r>
                                    <a:rPr lang="en-US" sz="1400" i="1">
                                      <a:latin typeface="Cambria Math" panose="02040503050406030204" pitchFamily="18" charset="0"/>
                                    </a:rPr>
                                    <m:t>𝑌</m:t>
                                  </m:r>
                                </m:e>
                              </m:d>
                            </m:e>
                          </m:d>
                        </m:e>
                        <m:sup>
                          <m:r>
                            <a:rPr lang="en-US" sz="1400" b="0" i="1" smtClean="0">
                              <a:latin typeface="Cambria Math" panose="02040503050406030204" pitchFamily="18" charset="0"/>
                            </a:rPr>
                            <m:t>2</m:t>
                          </m:r>
                        </m:sup>
                      </m:sSup>
                    </m:oMath>
                  </m:oMathPara>
                </a14:m>
                <a:endParaRPr lang="de-DE" dirty="0"/>
              </a:p>
            </p:txBody>
          </p:sp>
        </mc:Choice>
        <mc:Fallback xmlns="">
          <p:sp>
            <p:nvSpPr>
              <p:cNvPr id="6" name="TextBox 5">
                <a:extLst>
                  <a:ext uri="{FF2B5EF4-FFF2-40B4-BE49-F238E27FC236}">
                    <a16:creationId xmlns:a16="http://schemas.microsoft.com/office/drawing/2014/main" id="{A640D531-23F5-16DC-2B29-8196D17D829B}"/>
                  </a:ext>
                </a:extLst>
              </p:cNvPr>
              <p:cNvSpPr txBox="1">
                <a:spLocks noRot="1" noChangeAspect="1" noMove="1" noResize="1" noEditPoints="1" noAdjustHandles="1" noChangeArrowheads="1" noChangeShapeType="1" noTextEdit="1"/>
              </p:cNvSpPr>
              <p:nvPr/>
            </p:nvSpPr>
            <p:spPr bwMode="gray">
              <a:xfrm>
                <a:off x="1835696" y="3443815"/>
                <a:ext cx="4683318" cy="307777"/>
              </a:xfrm>
              <a:prstGeom prst="rect">
                <a:avLst/>
              </a:prstGeom>
              <a:blipFill>
                <a:blip r:embed="rId4"/>
                <a:stretch>
                  <a:fillRect/>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6FCBACAF-9A43-814D-A516-5B91AE9394A3}"/>
                  </a:ext>
                </a:extLst>
              </p:cNvPr>
              <p:cNvSpPr txBox="1"/>
              <p:nvPr/>
            </p:nvSpPr>
            <p:spPr bwMode="gray">
              <a:xfrm>
                <a:off x="1835696" y="4011910"/>
                <a:ext cx="4683318"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𝐸</m:t>
                      </m:r>
                      <m:d>
                        <m:dPr>
                          <m:begChr m:val="["/>
                          <m:endChr m:val="]"/>
                          <m:ctrlPr>
                            <a:rPr lang="en-US" sz="1400" b="0" i="1" smtClean="0">
                              <a:latin typeface="Cambria Math" panose="02040503050406030204" pitchFamily="18" charset="0"/>
                            </a:rPr>
                          </m:ctrlPr>
                        </m:dPr>
                        <m:e>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𝑍</m:t>
                              </m:r>
                            </m:e>
                            <m:sup>
                              <m:r>
                                <a:rPr lang="en-US" sz="1400" b="0" i="1" smtClean="0">
                                  <a:latin typeface="Cambria Math" panose="02040503050406030204" pitchFamily="18" charset="0"/>
                                </a:rPr>
                                <m:t>2</m:t>
                              </m:r>
                            </m:sup>
                          </m:sSup>
                        </m:e>
                      </m:d>
                      <m:r>
                        <a:rPr lang="en-US" sz="1400" b="0" i="1" smtClean="0">
                          <a:latin typeface="Cambria Math" panose="02040503050406030204" pitchFamily="18" charset="0"/>
                        </a:rPr>
                        <m:t>=</m:t>
                      </m:r>
                      <m:r>
                        <a:rPr lang="en-US" sz="1400" b="0" i="1" smtClean="0">
                          <a:latin typeface="Cambria Math" panose="02040503050406030204" pitchFamily="18" charset="0"/>
                        </a:rPr>
                        <m:t>𝐸</m:t>
                      </m:r>
                      <m:d>
                        <m:dPr>
                          <m:begChr m:val="["/>
                          <m:endChr m:val="]"/>
                          <m:ctrlPr>
                            <a:rPr lang="en-US" sz="1400" b="0" i="1" smtClean="0">
                              <a:latin typeface="Cambria Math" panose="02040503050406030204" pitchFamily="18" charset="0"/>
                            </a:rPr>
                          </m:ctrlPr>
                        </m:dPr>
                        <m:e>
                          <m:sSup>
                            <m:sSupPr>
                              <m:ctrlPr>
                                <a:rPr lang="en-US" sz="1400" b="0" i="1" smtClean="0">
                                  <a:latin typeface="Cambria Math" panose="02040503050406030204" pitchFamily="18" charset="0"/>
                                </a:rPr>
                              </m:ctrlPr>
                            </m:sSupPr>
                            <m:e>
                              <m:d>
                                <m:dPr>
                                  <m:ctrlPr>
                                    <a:rPr lang="en-US" sz="1400" i="1">
                                      <a:latin typeface="Cambria Math" panose="02040503050406030204" pitchFamily="18" charset="0"/>
                                    </a:rPr>
                                  </m:ctrlPr>
                                </m:dPr>
                                <m:e>
                                  <m:r>
                                    <a:rPr lang="en-US" sz="1400" i="1">
                                      <a:latin typeface="Cambria Math" panose="02040503050406030204" pitchFamily="18" charset="0"/>
                                    </a:rPr>
                                    <m:t>𝑋</m:t>
                                  </m:r>
                                  <m:r>
                                    <a:rPr lang="en-US" sz="1400" i="1">
                                      <a:latin typeface="Cambria Math" panose="02040503050406030204" pitchFamily="18" charset="0"/>
                                    </a:rPr>
                                    <m:t>−</m:t>
                                  </m:r>
                                  <m:r>
                                    <a:rPr lang="en-US" sz="1400" i="1">
                                      <a:latin typeface="Cambria Math" panose="02040503050406030204" pitchFamily="18" charset="0"/>
                                    </a:rPr>
                                    <m:t>𝐸</m:t>
                                  </m:r>
                                  <m:d>
                                    <m:dPr>
                                      <m:begChr m:val="["/>
                                      <m:endChr m:val="]"/>
                                      <m:ctrlPr>
                                        <a:rPr lang="en-US" sz="1400" i="1">
                                          <a:latin typeface="Cambria Math" panose="02040503050406030204" pitchFamily="18" charset="0"/>
                                        </a:rPr>
                                      </m:ctrlPr>
                                    </m:dPr>
                                    <m:e>
                                      <m:r>
                                        <a:rPr lang="en-US" sz="1400" i="1">
                                          <a:latin typeface="Cambria Math" panose="02040503050406030204" pitchFamily="18" charset="0"/>
                                        </a:rPr>
                                        <m:t>𝑋</m:t>
                                      </m:r>
                                    </m:e>
                                  </m:d>
                                </m:e>
                              </m:d>
                            </m:e>
                            <m:sup>
                              <m:r>
                                <a:rPr lang="en-US" sz="1400" b="0" i="1" smtClean="0">
                                  <a:latin typeface="Cambria Math" panose="02040503050406030204" pitchFamily="18" charset="0"/>
                                </a:rPr>
                                <m:t>2</m:t>
                              </m:r>
                            </m:sup>
                          </m:sSup>
                          <m:r>
                            <a:rPr lang="en-US" sz="1400" i="1">
                              <a:latin typeface="Cambria Math" panose="02040503050406030204" pitchFamily="18" charset="0"/>
                            </a:rPr>
                            <m:t>⋅</m:t>
                          </m:r>
                          <m:sSup>
                            <m:sSupPr>
                              <m:ctrlPr>
                                <a:rPr lang="en-US" sz="1400" b="0" i="1" smtClean="0">
                                  <a:latin typeface="Cambria Math" panose="02040503050406030204" pitchFamily="18" charset="0"/>
                                </a:rPr>
                              </m:ctrlPr>
                            </m:sSupPr>
                            <m:e>
                              <m:d>
                                <m:dPr>
                                  <m:ctrlPr>
                                    <a:rPr lang="en-US" sz="1400" i="1">
                                      <a:latin typeface="Cambria Math" panose="02040503050406030204" pitchFamily="18" charset="0"/>
                                    </a:rPr>
                                  </m:ctrlPr>
                                </m:dPr>
                                <m:e>
                                  <m:r>
                                    <a:rPr lang="en-US" sz="1400" i="1">
                                      <a:latin typeface="Cambria Math" panose="02040503050406030204" pitchFamily="18" charset="0"/>
                                    </a:rPr>
                                    <m:t>𝑌</m:t>
                                  </m:r>
                                  <m:r>
                                    <a:rPr lang="en-US" sz="1400" i="1">
                                      <a:latin typeface="Cambria Math" panose="02040503050406030204" pitchFamily="18" charset="0"/>
                                    </a:rPr>
                                    <m:t>−</m:t>
                                  </m:r>
                                  <m:r>
                                    <a:rPr lang="en-US" sz="1400" i="1">
                                      <a:latin typeface="Cambria Math" panose="02040503050406030204" pitchFamily="18" charset="0"/>
                                    </a:rPr>
                                    <m:t>𝐸</m:t>
                                  </m:r>
                                  <m:d>
                                    <m:dPr>
                                      <m:begChr m:val="["/>
                                      <m:endChr m:val="]"/>
                                      <m:ctrlPr>
                                        <a:rPr lang="en-US" sz="1400" i="1">
                                          <a:latin typeface="Cambria Math" panose="02040503050406030204" pitchFamily="18" charset="0"/>
                                        </a:rPr>
                                      </m:ctrlPr>
                                    </m:dPr>
                                    <m:e>
                                      <m:r>
                                        <a:rPr lang="en-US" sz="1400" i="1">
                                          <a:latin typeface="Cambria Math" panose="02040503050406030204" pitchFamily="18" charset="0"/>
                                        </a:rPr>
                                        <m:t>𝑌</m:t>
                                      </m:r>
                                    </m:e>
                                  </m:d>
                                </m:e>
                              </m:d>
                            </m:e>
                            <m:sup>
                              <m:r>
                                <a:rPr lang="en-US" sz="1400" b="0" i="1" smtClean="0">
                                  <a:latin typeface="Cambria Math" panose="02040503050406030204" pitchFamily="18" charset="0"/>
                                </a:rPr>
                                <m:t>2</m:t>
                              </m:r>
                            </m:sup>
                          </m:sSup>
                        </m:e>
                      </m:d>
                      <m:r>
                        <a:rPr lang="en-US" sz="1400" b="0" i="1" smtClean="0">
                          <a:latin typeface="Cambria Math" panose="02040503050406030204" pitchFamily="18" charset="0"/>
                        </a:rPr>
                        <m:t>=</m:t>
                      </m:r>
                      <m:r>
                        <a:rPr lang="en-US" sz="1400" b="0" i="1" smtClean="0">
                          <a:latin typeface="Cambria Math" panose="02040503050406030204" pitchFamily="18" charset="0"/>
                        </a:rPr>
                        <m:t>𝑉</m:t>
                      </m:r>
                      <m:d>
                        <m:dPr>
                          <m:begChr m:val="["/>
                          <m:endChr m:val="]"/>
                          <m:ctrlPr>
                            <a:rPr lang="en-US" sz="1400" b="0" i="1" smtClean="0">
                              <a:latin typeface="Cambria Math" panose="02040503050406030204" pitchFamily="18" charset="0"/>
                            </a:rPr>
                          </m:ctrlPr>
                        </m:dPr>
                        <m:e>
                          <m:r>
                            <a:rPr lang="en-US" sz="1400" b="0" i="1" smtClean="0">
                              <a:latin typeface="Cambria Math" panose="02040503050406030204" pitchFamily="18" charset="0"/>
                            </a:rPr>
                            <m:t>𝑋</m:t>
                          </m:r>
                        </m:e>
                      </m:d>
                      <m:r>
                        <a:rPr lang="en-US" sz="1400" b="0" i="1" smtClean="0">
                          <a:latin typeface="Cambria Math" panose="02040503050406030204" pitchFamily="18" charset="0"/>
                        </a:rPr>
                        <m:t>⋅</m:t>
                      </m:r>
                      <m:r>
                        <a:rPr lang="en-US" sz="1400" b="0" i="1" smtClean="0">
                          <a:latin typeface="Cambria Math" panose="02040503050406030204" pitchFamily="18" charset="0"/>
                        </a:rPr>
                        <m:t>𝑉</m:t>
                      </m:r>
                      <m:d>
                        <m:dPr>
                          <m:begChr m:val="["/>
                          <m:endChr m:val="]"/>
                          <m:ctrlPr>
                            <a:rPr lang="en-US" sz="1400" b="0" i="1" smtClean="0">
                              <a:latin typeface="Cambria Math" panose="02040503050406030204" pitchFamily="18" charset="0"/>
                            </a:rPr>
                          </m:ctrlPr>
                        </m:dPr>
                        <m:e>
                          <m:r>
                            <a:rPr lang="en-US" sz="1400" b="0" i="1" smtClean="0">
                              <a:latin typeface="Cambria Math" panose="02040503050406030204" pitchFamily="18" charset="0"/>
                            </a:rPr>
                            <m:t>𝑌</m:t>
                          </m:r>
                        </m:e>
                      </m:d>
                    </m:oMath>
                  </m:oMathPara>
                </a14:m>
                <a:endParaRPr lang="de-DE" dirty="0"/>
              </a:p>
            </p:txBody>
          </p:sp>
        </mc:Choice>
        <mc:Fallback xmlns="">
          <p:sp>
            <p:nvSpPr>
              <p:cNvPr id="7" name="TextBox 6">
                <a:extLst>
                  <a:ext uri="{FF2B5EF4-FFF2-40B4-BE49-F238E27FC236}">
                    <a16:creationId xmlns:a16="http://schemas.microsoft.com/office/drawing/2014/main" id="{6FCBACAF-9A43-814D-A516-5B91AE9394A3}"/>
                  </a:ext>
                </a:extLst>
              </p:cNvPr>
              <p:cNvSpPr txBox="1">
                <a:spLocks noRot="1" noChangeAspect="1" noMove="1" noResize="1" noEditPoints="1" noAdjustHandles="1" noChangeArrowheads="1" noChangeShapeType="1" noTextEdit="1"/>
              </p:cNvSpPr>
              <p:nvPr/>
            </p:nvSpPr>
            <p:spPr bwMode="gray">
              <a:xfrm>
                <a:off x="1835696" y="4011910"/>
                <a:ext cx="4683318" cy="307777"/>
              </a:xfrm>
              <a:prstGeom prst="rect">
                <a:avLst/>
              </a:prstGeom>
              <a:blipFill>
                <a:blip r:embed="rId5"/>
                <a:stretch>
                  <a:fillRect/>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2909E32A-0082-B45F-F03F-FCEF0080E692}"/>
                  </a:ext>
                </a:extLst>
              </p:cNvPr>
              <p:cNvSpPr txBox="1"/>
              <p:nvPr/>
            </p:nvSpPr>
            <p:spPr bwMode="gray">
              <a:xfrm>
                <a:off x="1848840" y="4631504"/>
                <a:ext cx="4683318"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sz="1400" i="1" smtClean="0">
                              <a:latin typeface="Cambria Math" panose="02040503050406030204" pitchFamily="18" charset="0"/>
                            </a:rPr>
                          </m:ctrlPr>
                        </m:sSupPr>
                        <m:e>
                          <m:d>
                            <m:dPr>
                              <m:ctrlPr>
                                <a:rPr lang="en-US" sz="1400" i="1">
                                  <a:latin typeface="Cambria Math" panose="02040503050406030204" pitchFamily="18" charset="0"/>
                                </a:rPr>
                              </m:ctrlPr>
                            </m:dPr>
                            <m:e>
                              <m:r>
                                <m:rPr>
                                  <m:sty m:val="p"/>
                                </m:rPr>
                                <a:rPr lang="en-US" sz="1400">
                                  <a:latin typeface="Cambria Math" panose="02040503050406030204" pitchFamily="18" charset="0"/>
                                </a:rPr>
                                <m:t>Cov</m:t>
                              </m:r>
                              <m:d>
                                <m:dPr>
                                  <m:begChr m:val="["/>
                                  <m:endChr m:val="]"/>
                                  <m:ctrlPr>
                                    <a:rPr lang="en-US" sz="1400" i="1">
                                      <a:latin typeface="Cambria Math" panose="02040503050406030204" pitchFamily="18" charset="0"/>
                                    </a:rPr>
                                  </m:ctrlPr>
                                </m:dPr>
                                <m:e>
                                  <m:r>
                                    <a:rPr lang="en-US" sz="1400" i="1">
                                      <a:latin typeface="Cambria Math" panose="02040503050406030204" pitchFamily="18" charset="0"/>
                                    </a:rPr>
                                    <m:t>𝑋</m:t>
                                  </m:r>
                                  <m:r>
                                    <a:rPr lang="en-US" sz="1400" i="1">
                                      <a:latin typeface="Cambria Math" panose="02040503050406030204" pitchFamily="18" charset="0"/>
                                    </a:rPr>
                                    <m:t>,</m:t>
                                  </m:r>
                                  <m:r>
                                    <a:rPr lang="en-US" sz="1400" i="1">
                                      <a:latin typeface="Cambria Math" panose="02040503050406030204" pitchFamily="18" charset="0"/>
                                    </a:rPr>
                                    <m:t>𝑌</m:t>
                                  </m:r>
                                </m:e>
                              </m:d>
                            </m:e>
                          </m:d>
                        </m:e>
                        <m:sup>
                          <m:r>
                            <a:rPr lang="en-US" sz="1400" i="1">
                              <a:latin typeface="Cambria Math" panose="02040503050406030204" pitchFamily="18" charset="0"/>
                            </a:rPr>
                            <m:t>2</m:t>
                          </m:r>
                        </m:sup>
                      </m:sSup>
                      <m:r>
                        <a:rPr lang="en-US" sz="1400" b="0" i="1" smtClean="0">
                          <a:latin typeface="Cambria Math" panose="02040503050406030204" pitchFamily="18" charset="0"/>
                        </a:rPr>
                        <m:t>≤</m:t>
                      </m:r>
                      <m:r>
                        <a:rPr lang="en-US" sz="1400" b="0" i="1" smtClean="0">
                          <a:latin typeface="Cambria Math" panose="02040503050406030204" pitchFamily="18" charset="0"/>
                        </a:rPr>
                        <m:t>𝑉</m:t>
                      </m:r>
                      <m:d>
                        <m:dPr>
                          <m:begChr m:val="["/>
                          <m:endChr m:val="]"/>
                          <m:ctrlPr>
                            <a:rPr lang="en-US" sz="1400" b="0" i="1" smtClean="0">
                              <a:latin typeface="Cambria Math" panose="02040503050406030204" pitchFamily="18" charset="0"/>
                            </a:rPr>
                          </m:ctrlPr>
                        </m:dPr>
                        <m:e>
                          <m:r>
                            <a:rPr lang="en-US" sz="1400" b="0" i="1" smtClean="0">
                              <a:latin typeface="Cambria Math" panose="02040503050406030204" pitchFamily="18" charset="0"/>
                            </a:rPr>
                            <m:t>𝑋</m:t>
                          </m:r>
                        </m:e>
                      </m:d>
                      <m:r>
                        <a:rPr lang="en-US" sz="1400" b="0" i="1" smtClean="0">
                          <a:latin typeface="Cambria Math" panose="02040503050406030204" pitchFamily="18" charset="0"/>
                        </a:rPr>
                        <m:t>⋅</m:t>
                      </m:r>
                      <m:r>
                        <a:rPr lang="en-US" sz="1400" b="0" i="1" smtClean="0">
                          <a:latin typeface="Cambria Math" panose="02040503050406030204" pitchFamily="18" charset="0"/>
                        </a:rPr>
                        <m:t>𝑉</m:t>
                      </m:r>
                      <m:d>
                        <m:dPr>
                          <m:begChr m:val="["/>
                          <m:endChr m:val="]"/>
                          <m:ctrlPr>
                            <a:rPr lang="en-US" sz="1400" b="0" i="1" smtClean="0">
                              <a:latin typeface="Cambria Math" panose="02040503050406030204" pitchFamily="18" charset="0"/>
                            </a:rPr>
                          </m:ctrlPr>
                        </m:dPr>
                        <m:e>
                          <m:r>
                            <a:rPr lang="en-US" sz="1400" b="0" i="1" smtClean="0">
                              <a:latin typeface="Cambria Math" panose="02040503050406030204" pitchFamily="18" charset="0"/>
                            </a:rPr>
                            <m:t>𝑌</m:t>
                          </m:r>
                        </m:e>
                      </m:d>
                    </m:oMath>
                  </m:oMathPara>
                </a14:m>
                <a:endParaRPr lang="de-DE" dirty="0"/>
              </a:p>
            </p:txBody>
          </p:sp>
        </mc:Choice>
        <mc:Fallback xmlns="">
          <p:sp>
            <p:nvSpPr>
              <p:cNvPr id="8" name="TextBox 7">
                <a:extLst>
                  <a:ext uri="{FF2B5EF4-FFF2-40B4-BE49-F238E27FC236}">
                    <a16:creationId xmlns:a16="http://schemas.microsoft.com/office/drawing/2014/main" id="{2909E32A-0082-B45F-F03F-FCEF0080E692}"/>
                  </a:ext>
                </a:extLst>
              </p:cNvPr>
              <p:cNvSpPr txBox="1">
                <a:spLocks noRot="1" noChangeAspect="1" noMove="1" noResize="1" noEditPoints="1" noAdjustHandles="1" noChangeArrowheads="1" noChangeShapeType="1" noTextEdit="1"/>
              </p:cNvSpPr>
              <p:nvPr/>
            </p:nvSpPr>
            <p:spPr bwMode="gray">
              <a:xfrm>
                <a:off x="1848840" y="4631504"/>
                <a:ext cx="4683318" cy="307777"/>
              </a:xfrm>
              <a:prstGeom prst="rect">
                <a:avLst/>
              </a:prstGeom>
              <a:blipFill>
                <a:blip r:embed="rId6"/>
                <a:stretch>
                  <a:fillRect/>
                </a:stretch>
              </a:blipFill>
            </p:spPr>
            <p:txBody>
              <a:bodyPr/>
              <a:lstStyle/>
              <a:p>
                <a:r>
                  <a:rPr lang="de-DE">
                    <a:noFill/>
                  </a:rPr>
                  <a:t> </a:t>
                </a:r>
              </a:p>
            </p:txBody>
          </p:sp>
        </mc:Fallback>
      </mc:AlternateContent>
      <p:sp>
        <p:nvSpPr>
          <p:cNvPr id="9" name="Rounded Rectangle 8">
            <a:extLst>
              <a:ext uri="{FF2B5EF4-FFF2-40B4-BE49-F238E27FC236}">
                <a16:creationId xmlns:a16="http://schemas.microsoft.com/office/drawing/2014/main" id="{8A6CC527-9D0E-3673-894C-A9CBC3519BE8}"/>
              </a:ext>
            </a:extLst>
          </p:cNvPr>
          <p:cNvSpPr/>
          <p:nvPr/>
        </p:nvSpPr>
        <p:spPr bwMode="gray">
          <a:xfrm>
            <a:off x="2553739" y="2057821"/>
            <a:ext cx="2450309" cy="307777"/>
          </a:xfrm>
          <a:prstGeom prst="roundRect">
            <a:avLst/>
          </a:prstGeom>
          <a:solidFill>
            <a:srgbClr val="B1063A">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p:sp>
        <p:nvSpPr>
          <p:cNvPr id="10" name="Rounded Rectangle 9">
            <a:extLst>
              <a:ext uri="{FF2B5EF4-FFF2-40B4-BE49-F238E27FC236}">
                <a16:creationId xmlns:a16="http://schemas.microsoft.com/office/drawing/2014/main" id="{9500BD1A-4E6B-FA9D-B742-8A258163AE8E}"/>
              </a:ext>
            </a:extLst>
          </p:cNvPr>
          <p:cNvSpPr/>
          <p:nvPr/>
        </p:nvSpPr>
        <p:spPr bwMode="gray">
          <a:xfrm>
            <a:off x="3131841" y="4631504"/>
            <a:ext cx="2088232" cy="307777"/>
          </a:xfrm>
          <a:prstGeom prst="roundRect">
            <a:avLst/>
          </a:prstGeom>
          <a:solidFill>
            <a:srgbClr val="B1063A">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p:cxnSp>
        <p:nvCxnSpPr>
          <p:cNvPr id="4" name="Straight Arrow Connector 3">
            <a:extLst>
              <a:ext uri="{FF2B5EF4-FFF2-40B4-BE49-F238E27FC236}">
                <a16:creationId xmlns:a16="http://schemas.microsoft.com/office/drawing/2014/main" id="{B2D8EEAE-997C-3A91-EB15-169FC2CE7F74}"/>
              </a:ext>
            </a:extLst>
          </p:cNvPr>
          <p:cNvCxnSpPr>
            <a:cxnSpLocks/>
          </p:cNvCxnSpPr>
          <p:nvPr/>
        </p:nvCxnSpPr>
        <p:spPr bwMode="gray">
          <a:xfrm flipV="1">
            <a:off x="2411760" y="3239567"/>
            <a:ext cx="2520280" cy="204248"/>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A93A780F-B4B5-6DF5-982E-FBEF7FB366E2}"/>
              </a:ext>
            </a:extLst>
          </p:cNvPr>
          <p:cNvCxnSpPr>
            <a:cxnSpLocks/>
          </p:cNvCxnSpPr>
          <p:nvPr/>
        </p:nvCxnSpPr>
        <p:spPr bwMode="gray">
          <a:xfrm flipV="1">
            <a:off x="2411760" y="3239567"/>
            <a:ext cx="3240360" cy="772343"/>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233213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dissolv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dissolve">
                                      <p:cBhvr>
                                        <p:cTn id="12" dur="500"/>
                                        <p:tgtEl>
                                          <p:spTgt spid="2">
                                            <p:txEl>
                                              <p:pRg st="1" end="1"/>
                                            </p:txEl>
                                          </p:spTgt>
                                        </p:tgtEl>
                                      </p:cBhvr>
                                    </p:animEffect>
                                  </p:childTnLst>
                                </p:cTn>
                              </p:par>
                              <p:par>
                                <p:cTn id="13" presetID="9" presetClass="entr" presetSubtype="0" fill="hold" nodeType="with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dissolve">
                                      <p:cBhvr>
                                        <p:cTn id="15" dur="500"/>
                                        <p:tgtEl>
                                          <p:spTgt spid="2">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2">
                                            <p:txEl>
                                              <p:pRg st="3" end="3"/>
                                            </p:txEl>
                                          </p:spTgt>
                                        </p:tgtEl>
                                        <p:attrNameLst>
                                          <p:attrName>style.visibility</p:attrName>
                                        </p:attrNameLst>
                                      </p:cBhvr>
                                      <p:to>
                                        <p:strVal val="visible"/>
                                      </p:to>
                                    </p:set>
                                    <p:animEffect transition="in" filter="dissolve">
                                      <p:cBhvr>
                                        <p:cTn id="20" dur="500"/>
                                        <p:tgtEl>
                                          <p:spTgt spid="2">
                                            <p:txEl>
                                              <p:pRg st="3" end="3"/>
                                            </p:txEl>
                                          </p:spTgt>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dissolve">
                                      <p:cBhvr>
                                        <p:cTn id="23" dur="500"/>
                                        <p:tgtEl>
                                          <p:spTgt spid="5"/>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nodeType="clickEffect">
                                  <p:stCondLst>
                                    <p:cond delay="0"/>
                                  </p:stCondLst>
                                  <p:childTnLst>
                                    <p:set>
                                      <p:cBhvr>
                                        <p:cTn id="27" dur="1" fill="hold">
                                          <p:stCondLst>
                                            <p:cond delay="0"/>
                                          </p:stCondLst>
                                        </p:cTn>
                                        <p:tgtEl>
                                          <p:spTgt spid="2">
                                            <p:txEl>
                                              <p:pRg st="5" end="5"/>
                                            </p:txEl>
                                          </p:spTgt>
                                        </p:tgtEl>
                                        <p:attrNameLst>
                                          <p:attrName>style.visibility</p:attrName>
                                        </p:attrNameLst>
                                      </p:cBhvr>
                                      <p:to>
                                        <p:strVal val="visible"/>
                                      </p:to>
                                    </p:set>
                                    <p:animEffect transition="in" filter="dissolve">
                                      <p:cBhvr>
                                        <p:cTn id="28" dur="500"/>
                                        <p:tgtEl>
                                          <p:spTgt spid="2">
                                            <p:txEl>
                                              <p:pRg st="5" end="5"/>
                                            </p:txEl>
                                          </p:spTgt>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dissolve">
                                      <p:cBhvr>
                                        <p:cTn id="31" dur="500"/>
                                        <p:tgtEl>
                                          <p:spTgt spid="6"/>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nodeType="clickEffect">
                                  <p:stCondLst>
                                    <p:cond delay="0"/>
                                  </p:stCondLst>
                                  <p:childTnLst>
                                    <p:set>
                                      <p:cBhvr>
                                        <p:cTn id="35" dur="1" fill="hold">
                                          <p:stCondLst>
                                            <p:cond delay="0"/>
                                          </p:stCondLst>
                                        </p:cTn>
                                        <p:tgtEl>
                                          <p:spTgt spid="2">
                                            <p:txEl>
                                              <p:pRg st="7" end="7"/>
                                            </p:txEl>
                                          </p:spTgt>
                                        </p:tgtEl>
                                        <p:attrNameLst>
                                          <p:attrName>style.visibility</p:attrName>
                                        </p:attrNameLst>
                                      </p:cBhvr>
                                      <p:to>
                                        <p:strVal val="visible"/>
                                      </p:to>
                                    </p:set>
                                    <p:animEffect transition="in" filter="dissolve">
                                      <p:cBhvr>
                                        <p:cTn id="36" dur="500"/>
                                        <p:tgtEl>
                                          <p:spTgt spid="2">
                                            <p:txEl>
                                              <p:pRg st="7" end="7"/>
                                            </p:txEl>
                                          </p:spTgt>
                                        </p:tgtEl>
                                      </p:cBhvr>
                                    </p:animEffect>
                                  </p:childTnLst>
                                </p:cTn>
                              </p:par>
                              <p:par>
                                <p:cTn id="37" presetID="9" presetClass="entr" presetSubtype="0" fill="hold" grpId="0" nodeType="withEffect">
                                  <p:stCondLst>
                                    <p:cond delay="0"/>
                                  </p:stCondLst>
                                  <p:childTnLst>
                                    <p:set>
                                      <p:cBhvr>
                                        <p:cTn id="38" dur="1" fill="hold">
                                          <p:stCondLst>
                                            <p:cond delay="0"/>
                                          </p:stCondLst>
                                        </p:cTn>
                                        <p:tgtEl>
                                          <p:spTgt spid="7"/>
                                        </p:tgtEl>
                                        <p:attrNameLst>
                                          <p:attrName>style.visibility</p:attrName>
                                        </p:attrNameLst>
                                      </p:cBhvr>
                                      <p:to>
                                        <p:strVal val="visible"/>
                                      </p:to>
                                    </p:set>
                                    <p:animEffect transition="in" filter="dissolve">
                                      <p:cBhvr>
                                        <p:cTn id="39" dur="500"/>
                                        <p:tgtEl>
                                          <p:spTgt spid="7"/>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4" fill="hold" nodeType="clickEffect">
                                  <p:stCondLst>
                                    <p:cond delay="0"/>
                                  </p:stCondLst>
                                  <p:childTnLst>
                                    <p:set>
                                      <p:cBhvr>
                                        <p:cTn id="43" dur="1" fill="hold">
                                          <p:stCondLst>
                                            <p:cond delay="0"/>
                                          </p:stCondLst>
                                        </p:cTn>
                                        <p:tgtEl>
                                          <p:spTgt spid="4"/>
                                        </p:tgtEl>
                                        <p:attrNameLst>
                                          <p:attrName>style.visibility</p:attrName>
                                        </p:attrNameLst>
                                      </p:cBhvr>
                                      <p:to>
                                        <p:strVal val="visible"/>
                                      </p:to>
                                    </p:set>
                                    <p:animEffect transition="in" filter="wipe(down)">
                                      <p:cBhvr>
                                        <p:cTn id="44" dur="500"/>
                                        <p:tgtEl>
                                          <p:spTgt spid="4"/>
                                        </p:tgtEl>
                                      </p:cBhvr>
                                    </p:animEffect>
                                  </p:childTnLst>
                                </p:cTn>
                              </p:par>
                              <p:par>
                                <p:cTn id="45" presetID="22" presetClass="entr" presetSubtype="4" fill="hold" nodeType="with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wipe(down)">
                                      <p:cBhvr>
                                        <p:cTn id="47" dur="500"/>
                                        <p:tgtEl>
                                          <p:spTgt spid="13"/>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ntr" presetSubtype="0" fill="hold" nodeType="clickEffect">
                                  <p:stCondLst>
                                    <p:cond delay="0"/>
                                  </p:stCondLst>
                                  <p:childTnLst>
                                    <p:set>
                                      <p:cBhvr>
                                        <p:cTn id="51" dur="1" fill="hold">
                                          <p:stCondLst>
                                            <p:cond delay="0"/>
                                          </p:stCondLst>
                                        </p:cTn>
                                        <p:tgtEl>
                                          <p:spTgt spid="2">
                                            <p:txEl>
                                              <p:pRg st="9" end="9"/>
                                            </p:txEl>
                                          </p:spTgt>
                                        </p:tgtEl>
                                        <p:attrNameLst>
                                          <p:attrName>style.visibility</p:attrName>
                                        </p:attrNameLst>
                                      </p:cBhvr>
                                      <p:to>
                                        <p:strVal val="visible"/>
                                      </p:to>
                                    </p:set>
                                    <p:animEffect transition="in" filter="dissolve">
                                      <p:cBhvr>
                                        <p:cTn id="52" dur="500"/>
                                        <p:tgtEl>
                                          <p:spTgt spid="2">
                                            <p:txEl>
                                              <p:pRg st="9" end="9"/>
                                            </p:txEl>
                                          </p:spTgt>
                                        </p:tgtEl>
                                      </p:cBhvr>
                                    </p:animEffect>
                                  </p:childTnLst>
                                </p:cTn>
                              </p:par>
                              <p:par>
                                <p:cTn id="53" presetID="9" presetClass="entr" presetSubtype="0" fill="hold" grpId="0" nodeType="withEffect">
                                  <p:stCondLst>
                                    <p:cond delay="0"/>
                                  </p:stCondLst>
                                  <p:childTnLst>
                                    <p:set>
                                      <p:cBhvr>
                                        <p:cTn id="54" dur="1" fill="hold">
                                          <p:stCondLst>
                                            <p:cond delay="0"/>
                                          </p:stCondLst>
                                        </p:cTn>
                                        <p:tgtEl>
                                          <p:spTgt spid="8"/>
                                        </p:tgtEl>
                                        <p:attrNameLst>
                                          <p:attrName>style.visibility</p:attrName>
                                        </p:attrNameLst>
                                      </p:cBhvr>
                                      <p:to>
                                        <p:strVal val="visible"/>
                                      </p:to>
                                    </p:set>
                                    <p:animEffect transition="in" filter="dissolve">
                                      <p:cBhvr>
                                        <p:cTn id="55" dur="500"/>
                                        <p:tgtEl>
                                          <p:spTgt spid="8"/>
                                        </p:tgtEl>
                                      </p:cBhvr>
                                    </p:animEffect>
                                  </p:childTnLst>
                                </p:cTn>
                              </p:par>
                            </p:childTnLst>
                          </p:cTn>
                        </p:par>
                      </p:childTnLst>
                    </p:cTn>
                  </p:par>
                  <p:par>
                    <p:cTn id="56" fill="hold">
                      <p:stCondLst>
                        <p:cond delay="indefinite"/>
                      </p:stCondLst>
                      <p:childTnLst>
                        <p:par>
                          <p:cTn id="57" fill="hold">
                            <p:stCondLst>
                              <p:cond delay="0"/>
                            </p:stCondLst>
                            <p:childTnLst>
                              <p:par>
                                <p:cTn id="58" presetID="9" presetClass="entr" presetSubtype="0" fill="hold" grpId="0" nodeType="clickEffect">
                                  <p:stCondLst>
                                    <p:cond delay="0"/>
                                  </p:stCondLst>
                                  <p:childTnLst>
                                    <p:set>
                                      <p:cBhvr>
                                        <p:cTn id="59" dur="1" fill="hold">
                                          <p:stCondLst>
                                            <p:cond delay="0"/>
                                          </p:stCondLst>
                                        </p:cTn>
                                        <p:tgtEl>
                                          <p:spTgt spid="9"/>
                                        </p:tgtEl>
                                        <p:attrNameLst>
                                          <p:attrName>style.visibility</p:attrName>
                                        </p:attrNameLst>
                                      </p:cBhvr>
                                      <p:to>
                                        <p:strVal val="visible"/>
                                      </p:to>
                                    </p:set>
                                    <p:animEffect transition="in" filter="dissolve">
                                      <p:cBhvr>
                                        <p:cTn id="60" dur="500"/>
                                        <p:tgtEl>
                                          <p:spTgt spid="9"/>
                                        </p:tgtEl>
                                      </p:cBhvr>
                                    </p:animEffect>
                                  </p:childTnLst>
                                </p:cTn>
                              </p:par>
                              <p:par>
                                <p:cTn id="61" presetID="9" presetClass="entr" presetSubtype="0" fill="hold" grpId="0" nodeType="withEffect">
                                  <p:stCondLst>
                                    <p:cond delay="0"/>
                                  </p:stCondLst>
                                  <p:childTnLst>
                                    <p:set>
                                      <p:cBhvr>
                                        <p:cTn id="62" dur="1" fill="hold">
                                          <p:stCondLst>
                                            <p:cond delay="0"/>
                                          </p:stCondLst>
                                        </p:cTn>
                                        <p:tgtEl>
                                          <p:spTgt spid="10"/>
                                        </p:tgtEl>
                                        <p:attrNameLst>
                                          <p:attrName>style.visibility</p:attrName>
                                        </p:attrNameLst>
                                      </p:cBhvr>
                                      <p:to>
                                        <p:strVal val="visible"/>
                                      </p:to>
                                    </p:set>
                                    <p:animEffect transition="in" filter="dissolve">
                                      <p:cBhvr>
                                        <p:cTn id="6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9" grpId="0" animBg="1"/>
      <p:bldP spid="10"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8592C87C-F5CC-0B85-55F8-120A1A59F7B8}"/>
                  </a:ext>
                </a:extLst>
              </p:cNvPr>
              <p:cNvSpPr>
                <a:spLocks noGrp="1"/>
              </p:cNvSpPr>
              <p:nvPr>
                <p:ph type="body" sz="quarter" idx="13"/>
              </p:nvPr>
            </p:nvSpPr>
            <p:spPr>
              <a:xfrm>
                <a:off x="358777" y="1239837"/>
                <a:ext cx="6733504" cy="3563938"/>
              </a:xfrm>
            </p:spPr>
            <p:txBody>
              <a:bodyPr/>
              <a:lstStyle/>
              <a:p>
                <a:r>
                  <a:rPr lang="de-DE" b="1" dirty="0"/>
                  <a:t>Idee</a:t>
                </a:r>
                <a:r>
                  <a:rPr lang="de-DE" dirty="0"/>
                  <a:t>: Um einschätzen zu können, wie stark die Tendenz zu einem linearen Zusammenhang ist, normieren wir die Kovarianz auf </a:t>
                </a:r>
                <a14:m>
                  <m:oMath xmlns:m="http://schemas.openxmlformats.org/officeDocument/2006/math">
                    <m:d>
                      <m:dPr>
                        <m:begChr m:val="["/>
                        <m:endChr m:val="]"/>
                        <m:ctrlPr>
                          <a:rPr lang="de-DE" b="0" i="1" smtClean="0">
                            <a:latin typeface="Cambria Math" panose="02040503050406030204" pitchFamily="18" charset="0"/>
                          </a:rPr>
                        </m:ctrlPr>
                      </m:dPr>
                      <m:e>
                        <m:r>
                          <a:rPr lang="de-DE" b="0" i="1" smtClean="0">
                            <a:latin typeface="Cambria Math" panose="02040503050406030204" pitchFamily="18" charset="0"/>
                          </a:rPr>
                          <m:t>−1,+1</m:t>
                        </m:r>
                      </m:e>
                    </m:d>
                  </m:oMath>
                </a14:m>
                <a:r>
                  <a:rPr lang="de-DE" dirty="0"/>
                  <a:t>.</a:t>
                </a:r>
              </a:p>
              <a:p>
                <a:r>
                  <a:rPr lang="de-DE" b="1" dirty="0">
                    <a:solidFill>
                      <a:schemeClr val="accent1"/>
                    </a:solidFill>
                  </a:rPr>
                  <a:t>Definition (Korrelation)</a:t>
                </a:r>
                <a:r>
                  <a:rPr lang="de-DE" dirty="0"/>
                  <a:t>. Gegeben zwei reelle Zufallsvariablen </a:t>
                </a:r>
                <a14:m>
                  <m:oMath xmlns:m="http://schemas.openxmlformats.org/officeDocument/2006/math">
                    <m:r>
                      <a:rPr lang="de-DE" i="1">
                        <a:latin typeface="Cambria Math" panose="02040503050406030204" pitchFamily="18" charset="0"/>
                      </a:rPr>
                      <m:t>𝑋</m:t>
                    </m:r>
                  </m:oMath>
                </a14:m>
                <a:r>
                  <a:rPr lang="de-DE" dirty="0"/>
                  <a:t> und </a:t>
                </a:r>
                <a14:m>
                  <m:oMath xmlns:m="http://schemas.openxmlformats.org/officeDocument/2006/math">
                    <m:r>
                      <a:rPr lang="de-DE" i="1">
                        <a:latin typeface="Cambria Math" panose="02040503050406030204" pitchFamily="18" charset="0"/>
                      </a:rPr>
                      <m:t>𝑌</m:t>
                    </m:r>
                  </m:oMath>
                </a14:m>
                <a:r>
                  <a:rPr lang="de-DE" dirty="0"/>
                  <a:t> mit Erwartungswerten </a:t>
                </a:r>
                <a14:m>
                  <m:oMath xmlns:m="http://schemas.openxmlformats.org/officeDocument/2006/math">
                    <m:r>
                      <a:rPr lang="de-DE" i="1" smtClean="0">
                        <a:latin typeface="Cambria Math" panose="02040503050406030204" pitchFamily="18" charset="0"/>
                      </a:rPr>
                      <m:t>𝐸</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𝑋</m:t>
                        </m:r>
                      </m:e>
                    </m:d>
                  </m:oMath>
                </a14:m>
                <a:r>
                  <a:rPr lang="de-DE" dirty="0"/>
                  <a:t> und </a:t>
                </a:r>
                <a14:m>
                  <m:oMath xmlns:m="http://schemas.openxmlformats.org/officeDocument/2006/math">
                    <m:r>
                      <a:rPr lang="de-DE" i="1">
                        <a:latin typeface="Cambria Math" panose="02040503050406030204" pitchFamily="18" charset="0"/>
                      </a:rPr>
                      <m:t>𝐸</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𝑌</m:t>
                        </m:r>
                      </m:e>
                    </m:d>
                  </m:oMath>
                </a14:m>
                <a:r>
                  <a:rPr lang="de-DE" dirty="0"/>
                  <a:t> sowie Varianzen </a:t>
                </a:r>
                <a14:m>
                  <m:oMath xmlns:m="http://schemas.openxmlformats.org/officeDocument/2006/math">
                    <m:r>
                      <a:rPr lang="de-DE" b="0" i="1" smtClean="0">
                        <a:latin typeface="Cambria Math" panose="02040503050406030204" pitchFamily="18" charset="0"/>
                      </a:rPr>
                      <m:t>𝑉</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𝑋</m:t>
                        </m:r>
                      </m:e>
                    </m:d>
                  </m:oMath>
                </a14:m>
                <a:r>
                  <a:rPr lang="de-DE" dirty="0"/>
                  <a:t> und </a:t>
                </a:r>
                <a14:m>
                  <m:oMath xmlns:m="http://schemas.openxmlformats.org/officeDocument/2006/math">
                    <m:r>
                      <a:rPr lang="de-DE" b="0" i="1" smtClean="0">
                        <a:latin typeface="Cambria Math" panose="02040503050406030204" pitchFamily="18" charset="0"/>
                      </a:rPr>
                      <m:t>𝑉</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𝑌</m:t>
                        </m:r>
                      </m:e>
                    </m:d>
                  </m:oMath>
                </a14:m>
                <a:r>
                  <a:rPr lang="de-DE" dirty="0"/>
                  <a:t> ist die Korrelation </a:t>
                </a:r>
                <a14:m>
                  <m:oMath xmlns:m="http://schemas.openxmlformats.org/officeDocument/2006/math">
                    <m:r>
                      <m:rPr>
                        <m:nor/>
                      </m:rPr>
                      <a:rPr lang="de-DE">
                        <a:latin typeface="Cambria Math" panose="02040503050406030204" pitchFamily="18" charset="0"/>
                      </a:rPr>
                      <m:t>Co</m:t>
                    </m:r>
                    <m:r>
                      <m:rPr>
                        <m:nor/>
                      </m:rPr>
                      <a:rPr lang="de-DE" b="0" i="0" smtClean="0">
                        <a:latin typeface="Cambria Math" panose="02040503050406030204" pitchFamily="18" charset="0"/>
                      </a:rPr>
                      <m:t>rr</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𝑋</m:t>
                        </m:r>
                        <m:r>
                          <a:rPr lang="en-US" b="0" i="1" smtClean="0">
                            <a:latin typeface="Cambria Math" panose="02040503050406030204" pitchFamily="18" charset="0"/>
                          </a:rPr>
                          <m:t>,</m:t>
                        </m:r>
                        <m:r>
                          <a:rPr lang="en-US" b="0" i="1" smtClean="0">
                            <a:latin typeface="Cambria Math" panose="02040503050406030204" pitchFamily="18" charset="0"/>
                          </a:rPr>
                          <m:t>𝑌</m:t>
                        </m:r>
                      </m:e>
                    </m:d>
                  </m:oMath>
                </a14:m>
                <a:r>
                  <a:rPr lang="de-DE" dirty="0"/>
                  <a:t> zwischen </a:t>
                </a:r>
                <a14:m>
                  <m:oMath xmlns:m="http://schemas.openxmlformats.org/officeDocument/2006/math">
                    <m:r>
                      <a:rPr lang="de-DE" i="1">
                        <a:latin typeface="Cambria Math" panose="02040503050406030204" pitchFamily="18" charset="0"/>
                      </a:rPr>
                      <m:t>𝑋</m:t>
                    </m:r>
                  </m:oMath>
                </a14:m>
                <a:r>
                  <a:rPr lang="de-DE" dirty="0"/>
                  <a:t> und </a:t>
                </a:r>
                <a14:m>
                  <m:oMath xmlns:m="http://schemas.openxmlformats.org/officeDocument/2006/math">
                    <m:r>
                      <a:rPr lang="de-DE" i="1">
                        <a:latin typeface="Cambria Math" panose="02040503050406030204" pitchFamily="18" charset="0"/>
                      </a:rPr>
                      <m:t>𝑌</m:t>
                    </m:r>
                  </m:oMath>
                </a14:m>
                <a:r>
                  <a:rPr lang="de-DE" dirty="0"/>
                  <a:t> gegeben als</a:t>
                </a:r>
              </a:p>
              <a:p>
                <a:pPr marL="0" indent="0">
                  <a:buNone/>
                </a:pPr>
                <a14:m>
                  <m:oMathPara xmlns:m="http://schemas.openxmlformats.org/officeDocument/2006/math">
                    <m:oMathParaPr>
                      <m:jc m:val="centerGroup"/>
                    </m:oMathParaPr>
                    <m:oMath xmlns:m="http://schemas.openxmlformats.org/officeDocument/2006/math">
                      <m:r>
                        <m:rPr>
                          <m:nor/>
                        </m:rPr>
                        <a:rPr lang="de-DE">
                          <a:latin typeface="Cambria Math" panose="02040503050406030204" pitchFamily="18" charset="0"/>
                        </a:rPr>
                        <m:t>Co</m:t>
                      </m:r>
                      <m:r>
                        <m:rPr>
                          <m:nor/>
                        </m:rPr>
                        <a:rPr lang="de-DE" b="0" i="0" smtClean="0">
                          <a:latin typeface="Cambria Math" panose="02040503050406030204" pitchFamily="18" charset="0"/>
                        </a:rPr>
                        <m:t>rr</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𝑋</m:t>
                          </m:r>
                          <m:r>
                            <a:rPr lang="en-US" b="0" i="1" smtClean="0">
                              <a:latin typeface="Cambria Math" panose="02040503050406030204" pitchFamily="18" charset="0"/>
                            </a:rPr>
                            <m:t>,</m:t>
                          </m:r>
                          <m:r>
                            <a:rPr lang="en-US" b="0" i="1" smtClean="0">
                              <a:latin typeface="Cambria Math" panose="02040503050406030204" pitchFamily="18" charset="0"/>
                            </a:rPr>
                            <m:t>𝑌</m:t>
                          </m:r>
                        </m:e>
                      </m:d>
                      <m:r>
                        <a:rPr lang="de-DE" i="1">
                          <a:latin typeface="Cambria Math" panose="02040503050406030204" pitchFamily="18" charset="0"/>
                        </a:rPr>
                        <m:t>=</m:t>
                      </m:r>
                      <m:f>
                        <m:fPr>
                          <m:ctrlPr>
                            <a:rPr lang="de-DE" b="0" i="1" smtClean="0">
                              <a:latin typeface="Cambria Math" panose="02040503050406030204" pitchFamily="18" charset="0"/>
                            </a:rPr>
                          </m:ctrlPr>
                        </m:fPr>
                        <m:num>
                          <m:r>
                            <m:rPr>
                              <m:nor/>
                            </m:rPr>
                            <a:rPr lang="de-DE" b="0" i="0" smtClean="0">
                              <a:latin typeface="Cambria Math" panose="02040503050406030204" pitchFamily="18" charset="0"/>
                            </a:rPr>
                            <m:t>Cov</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𝑋</m:t>
                              </m:r>
                              <m:r>
                                <a:rPr lang="en-US" b="0" i="1" smtClean="0">
                                  <a:latin typeface="Cambria Math" panose="02040503050406030204" pitchFamily="18" charset="0"/>
                                </a:rPr>
                                <m:t>,</m:t>
                              </m:r>
                              <m:r>
                                <a:rPr lang="en-US" b="0" i="1" smtClean="0">
                                  <a:latin typeface="Cambria Math" panose="02040503050406030204" pitchFamily="18" charset="0"/>
                                </a:rPr>
                                <m:t>𝑌</m:t>
                              </m:r>
                            </m:e>
                          </m:d>
                        </m:num>
                        <m:den>
                          <m:rad>
                            <m:radPr>
                              <m:degHide m:val="on"/>
                              <m:ctrlPr>
                                <a:rPr lang="de-DE" b="0" i="1" smtClean="0">
                                  <a:latin typeface="Cambria Math" panose="02040503050406030204" pitchFamily="18" charset="0"/>
                                </a:rPr>
                              </m:ctrlPr>
                            </m:radPr>
                            <m:deg/>
                            <m:e>
                              <m:r>
                                <a:rPr lang="de-DE" b="0" i="1" smtClean="0">
                                  <a:latin typeface="Cambria Math" panose="02040503050406030204" pitchFamily="18" charset="0"/>
                                </a:rPr>
                                <m:t>𝑉</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𝑋</m:t>
                                  </m:r>
                                </m:e>
                              </m:d>
                              <m:r>
                                <a:rPr lang="de-DE" b="0" i="1" smtClean="0">
                                  <a:latin typeface="Cambria Math" panose="02040503050406030204" pitchFamily="18" charset="0"/>
                                </a:rPr>
                                <m:t>⋅</m:t>
                              </m:r>
                              <m:r>
                                <a:rPr lang="de-DE" b="0" i="1" smtClean="0">
                                  <a:latin typeface="Cambria Math" panose="02040503050406030204" pitchFamily="18" charset="0"/>
                                </a:rPr>
                                <m:t>𝑉</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𝑌</m:t>
                                  </m:r>
                                </m:e>
                              </m:d>
                            </m:e>
                          </m:rad>
                        </m:den>
                      </m:f>
                    </m:oMath>
                  </m:oMathPara>
                </a14:m>
                <a:endParaRPr lang="de-DE" dirty="0"/>
              </a:p>
              <a:p>
                <a:r>
                  <a:rPr lang="de-DE" b="1" dirty="0">
                    <a:solidFill>
                      <a:schemeClr val="accent1"/>
                    </a:solidFill>
                  </a:rPr>
                  <a:t>Satz (Interpretation der Korrelation)</a:t>
                </a:r>
                <a:r>
                  <a:rPr lang="de-DE" dirty="0"/>
                  <a:t>. Ist die Korrelation zweier Zufallsvariablen </a:t>
                </a:r>
                <a14:m>
                  <m:oMath xmlns:m="http://schemas.openxmlformats.org/officeDocument/2006/math">
                    <m:r>
                      <a:rPr lang="de-DE" b="0" i="1" smtClean="0">
                        <a:latin typeface="Cambria Math" panose="02040503050406030204" pitchFamily="18" charset="0"/>
                      </a:rPr>
                      <m:t>𝑋</m:t>
                    </m:r>
                  </m:oMath>
                </a14:m>
                <a:r>
                  <a:rPr lang="de-DE" dirty="0"/>
                  <a:t> und </a:t>
                </a:r>
                <a14:m>
                  <m:oMath xmlns:m="http://schemas.openxmlformats.org/officeDocument/2006/math">
                    <m:r>
                      <a:rPr lang="de-DE" b="0" i="1" smtClean="0">
                        <a:latin typeface="Cambria Math" panose="02040503050406030204" pitchFamily="18" charset="0"/>
                      </a:rPr>
                      <m:t>𝑌</m:t>
                    </m:r>
                  </m:oMath>
                </a14:m>
                <a:r>
                  <a:rPr lang="de-DE" dirty="0"/>
                  <a:t> näher an</a:t>
                </a:r>
              </a:p>
              <a:p>
                <a:pPr lvl="1"/>
                <a:r>
                  <a:rPr lang="de-DE" sz="1200" dirty="0"/>
                  <a:t>… </a:t>
                </a:r>
                <a14:m>
                  <m:oMath xmlns:m="http://schemas.openxmlformats.org/officeDocument/2006/math">
                    <m:r>
                      <a:rPr lang="de-DE" sz="1200" b="0" i="1" smtClean="0">
                        <a:latin typeface="Cambria Math" panose="02040503050406030204" pitchFamily="18" charset="0"/>
                      </a:rPr>
                      <m:t>1</m:t>
                    </m:r>
                  </m:oMath>
                </a14:m>
                <a:r>
                  <a:rPr lang="de-DE" sz="1200" dirty="0"/>
                  <a:t>, so besteht ein stärkerer positiver linearer Zusammenhang zwischen </a:t>
                </a:r>
                <a14:m>
                  <m:oMath xmlns:m="http://schemas.openxmlformats.org/officeDocument/2006/math">
                    <m:r>
                      <a:rPr lang="de-DE" sz="1200" b="0" i="1" smtClean="0">
                        <a:latin typeface="Cambria Math" panose="02040503050406030204" pitchFamily="18" charset="0"/>
                      </a:rPr>
                      <m:t>𝑋</m:t>
                    </m:r>
                  </m:oMath>
                </a14:m>
                <a:r>
                  <a:rPr lang="de-DE" sz="1200" dirty="0"/>
                  <a:t> und </a:t>
                </a:r>
                <a14:m>
                  <m:oMath xmlns:m="http://schemas.openxmlformats.org/officeDocument/2006/math">
                    <m:r>
                      <a:rPr lang="de-DE" sz="1200" b="0" i="1" smtClean="0">
                        <a:latin typeface="Cambria Math" panose="02040503050406030204" pitchFamily="18" charset="0"/>
                      </a:rPr>
                      <m:t>𝑌</m:t>
                    </m:r>
                  </m:oMath>
                </a14:m>
                <a:r>
                  <a:rPr lang="de-DE" sz="1200" dirty="0"/>
                  <a:t>.</a:t>
                </a:r>
              </a:p>
              <a:p>
                <a:pPr lvl="1"/>
                <a:r>
                  <a:rPr lang="de-DE" sz="1200" dirty="0"/>
                  <a:t>… </a:t>
                </a:r>
                <a14:m>
                  <m:oMath xmlns:m="http://schemas.openxmlformats.org/officeDocument/2006/math">
                    <m:r>
                      <a:rPr lang="de-DE" sz="1200" b="0" i="0" smtClean="0">
                        <a:latin typeface="Cambria Math" panose="02040503050406030204" pitchFamily="18" charset="0"/>
                      </a:rPr>
                      <m:t>−</m:t>
                    </m:r>
                    <m:r>
                      <a:rPr lang="de-DE" sz="1200" i="1">
                        <a:latin typeface="Cambria Math" panose="02040503050406030204" pitchFamily="18" charset="0"/>
                      </a:rPr>
                      <m:t>1</m:t>
                    </m:r>
                  </m:oMath>
                </a14:m>
                <a:r>
                  <a:rPr lang="de-DE" sz="1200" dirty="0"/>
                  <a:t>, so besteht ein stärkerer negativer linearer Zusammenhang zwischen </a:t>
                </a:r>
                <a14:m>
                  <m:oMath xmlns:m="http://schemas.openxmlformats.org/officeDocument/2006/math">
                    <m:r>
                      <a:rPr lang="de-DE" sz="1200" i="1">
                        <a:latin typeface="Cambria Math" panose="02040503050406030204" pitchFamily="18" charset="0"/>
                      </a:rPr>
                      <m:t>𝑋</m:t>
                    </m:r>
                  </m:oMath>
                </a14:m>
                <a:r>
                  <a:rPr lang="de-DE" sz="1200" dirty="0"/>
                  <a:t> und </a:t>
                </a:r>
                <a14:m>
                  <m:oMath xmlns:m="http://schemas.openxmlformats.org/officeDocument/2006/math">
                    <m:r>
                      <a:rPr lang="de-DE" sz="1200" i="1">
                        <a:latin typeface="Cambria Math" panose="02040503050406030204" pitchFamily="18" charset="0"/>
                      </a:rPr>
                      <m:t>𝑌</m:t>
                    </m:r>
                  </m:oMath>
                </a14:m>
                <a:r>
                  <a:rPr lang="de-DE" sz="1200" dirty="0"/>
                  <a:t>.</a:t>
                </a:r>
              </a:p>
              <a:p>
                <a:pPr lvl="1"/>
                <a:r>
                  <a:rPr lang="de-DE" sz="1200" dirty="0"/>
                  <a:t>… </a:t>
                </a:r>
                <a14:m>
                  <m:oMath xmlns:m="http://schemas.openxmlformats.org/officeDocument/2006/math">
                    <m:r>
                      <a:rPr lang="de-DE" sz="1200" b="0" i="1" smtClean="0">
                        <a:latin typeface="Cambria Math" panose="02040503050406030204" pitchFamily="18" charset="0"/>
                      </a:rPr>
                      <m:t>0</m:t>
                    </m:r>
                  </m:oMath>
                </a14:m>
                <a:r>
                  <a:rPr lang="de-DE" sz="1200" dirty="0"/>
                  <a:t>, so besteht kein erkennbar linearer Zusammenhang zwischen </a:t>
                </a:r>
                <a14:m>
                  <m:oMath xmlns:m="http://schemas.openxmlformats.org/officeDocument/2006/math">
                    <m:r>
                      <a:rPr lang="de-DE" sz="1200" b="0" i="1" smtClean="0">
                        <a:latin typeface="Cambria Math" panose="02040503050406030204" pitchFamily="18" charset="0"/>
                      </a:rPr>
                      <m:t>𝑋</m:t>
                    </m:r>
                  </m:oMath>
                </a14:m>
                <a:r>
                  <a:rPr lang="de-DE" sz="1200" dirty="0"/>
                  <a:t> und </a:t>
                </a:r>
                <a14:m>
                  <m:oMath xmlns:m="http://schemas.openxmlformats.org/officeDocument/2006/math">
                    <m:r>
                      <a:rPr lang="de-DE" sz="1200" b="0" i="1" smtClean="0">
                        <a:latin typeface="Cambria Math" panose="02040503050406030204" pitchFamily="18" charset="0"/>
                      </a:rPr>
                      <m:t>𝑌</m:t>
                    </m:r>
                  </m:oMath>
                </a14:m>
                <a:r>
                  <a:rPr lang="de-DE" sz="1200" dirty="0"/>
                  <a:t>.</a:t>
                </a:r>
              </a:p>
              <a:p>
                <a:pPr marL="0" indent="0">
                  <a:buNone/>
                </a:pPr>
                <a:endParaRPr lang="de-DE" dirty="0"/>
              </a:p>
              <a:p>
                <a:endParaRPr lang="de-DE" dirty="0"/>
              </a:p>
            </p:txBody>
          </p:sp>
        </mc:Choice>
        <mc:Fallback xmlns="">
          <p:sp>
            <p:nvSpPr>
              <p:cNvPr id="2" name="Text Placeholder 1">
                <a:extLst>
                  <a:ext uri="{FF2B5EF4-FFF2-40B4-BE49-F238E27FC236}">
                    <a16:creationId xmlns:a16="http://schemas.microsoft.com/office/drawing/2014/main" id="{8592C87C-F5CC-0B85-55F8-120A1A59F7B8}"/>
                  </a:ext>
                </a:extLst>
              </p:cNvPr>
              <p:cNvSpPr>
                <a:spLocks noGrp="1" noRot="1" noChangeAspect="1" noMove="1" noResize="1" noEditPoints="1" noAdjustHandles="1" noChangeArrowheads="1" noChangeShapeType="1" noTextEdit="1"/>
              </p:cNvSpPr>
              <p:nvPr>
                <p:ph type="body" sz="quarter" idx="13"/>
              </p:nvPr>
            </p:nvSpPr>
            <p:spPr>
              <a:xfrm>
                <a:off x="358777" y="1239837"/>
                <a:ext cx="6733504" cy="3563938"/>
              </a:xfrm>
              <a:blipFill>
                <a:blip r:embed="rId2"/>
                <a:stretch>
                  <a:fillRect t="-355"/>
                </a:stretch>
              </a:blipFill>
            </p:spPr>
            <p:txBody>
              <a:bodyPr/>
              <a:lstStyle/>
              <a:p>
                <a:r>
                  <a:rPr lang="de-DE">
                    <a:noFill/>
                  </a:rPr>
                  <a:t> </a:t>
                </a:r>
              </a:p>
            </p:txBody>
          </p:sp>
        </mc:Fallback>
      </mc:AlternateContent>
      <p:sp>
        <p:nvSpPr>
          <p:cNvPr id="3" name="Title 2">
            <a:extLst>
              <a:ext uri="{FF2B5EF4-FFF2-40B4-BE49-F238E27FC236}">
                <a16:creationId xmlns:a16="http://schemas.microsoft.com/office/drawing/2014/main" id="{47DCBAE9-507A-572C-7DAA-5BA2A5A365B0}"/>
              </a:ext>
            </a:extLst>
          </p:cNvPr>
          <p:cNvSpPr>
            <a:spLocks noGrp="1"/>
          </p:cNvSpPr>
          <p:nvPr>
            <p:ph type="title"/>
          </p:nvPr>
        </p:nvSpPr>
        <p:spPr/>
        <p:txBody>
          <a:bodyPr/>
          <a:lstStyle/>
          <a:p>
            <a:r>
              <a:rPr lang="de-DE" dirty="0"/>
              <a:t>Korrelation</a:t>
            </a:r>
          </a:p>
        </p:txBody>
      </p:sp>
    </p:spTree>
    <p:extLst>
      <p:ext uri="{BB962C8B-B14F-4D97-AF65-F5344CB8AC3E}">
        <p14:creationId xmlns:p14="http://schemas.microsoft.com/office/powerpoint/2010/main" val="6194696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dissolv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dissolve">
                                      <p:cBhvr>
                                        <p:cTn id="12" dur="500"/>
                                        <p:tgtEl>
                                          <p:spTgt spid="2">
                                            <p:txEl>
                                              <p:pRg st="1" end="1"/>
                                            </p:txEl>
                                          </p:spTgt>
                                        </p:tgtEl>
                                      </p:cBhvr>
                                    </p:animEffect>
                                  </p:childTnLst>
                                </p:cTn>
                              </p:par>
                              <p:par>
                                <p:cTn id="13" presetID="9" presetClass="entr" presetSubtype="0" fill="hold" nodeType="with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dissolve">
                                      <p:cBhvr>
                                        <p:cTn id="15" dur="500"/>
                                        <p:tgtEl>
                                          <p:spTgt spid="2">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2">
                                            <p:txEl>
                                              <p:pRg st="3" end="3"/>
                                            </p:txEl>
                                          </p:spTgt>
                                        </p:tgtEl>
                                        <p:attrNameLst>
                                          <p:attrName>style.visibility</p:attrName>
                                        </p:attrNameLst>
                                      </p:cBhvr>
                                      <p:to>
                                        <p:strVal val="visible"/>
                                      </p:to>
                                    </p:set>
                                    <p:animEffect transition="in" filter="dissolve">
                                      <p:cBhvr>
                                        <p:cTn id="20" dur="500"/>
                                        <p:tgtEl>
                                          <p:spTgt spid="2">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2">
                                            <p:txEl>
                                              <p:pRg st="4" end="4"/>
                                            </p:txEl>
                                          </p:spTgt>
                                        </p:tgtEl>
                                        <p:attrNameLst>
                                          <p:attrName>style.visibility</p:attrName>
                                        </p:attrNameLst>
                                      </p:cBhvr>
                                      <p:to>
                                        <p:strVal val="visible"/>
                                      </p:to>
                                    </p:set>
                                    <p:animEffect transition="in" filter="dissolve">
                                      <p:cBhvr>
                                        <p:cTn id="25" dur="500"/>
                                        <p:tgtEl>
                                          <p:spTgt spid="2">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nodeType="clickEffect">
                                  <p:stCondLst>
                                    <p:cond delay="0"/>
                                  </p:stCondLst>
                                  <p:childTnLst>
                                    <p:set>
                                      <p:cBhvr>
                                        <p:cTn id="29" dur="1" fill="hold">
                                          <p:stCondLst>
                                            <p:cond delay="0"/>
                                          </p:stCondLst>
                                        </p:cTn>
                                        <p:tgtEl>
                                          <p:spTgt spid="2">
                                            <p:txEl>
                                              <p:pRg st="5" end="5"/>
                                            </p:txEl>
                                          </p:spTgt>
                                        </p:tgtEl>
                                        <p:attrNameLst>
                                          <p:attrName>style.visibility</p:attrName>
                                        </p:attrNameLst>
                                      </p:cBhvr>
                                      <p:to>
                                        <p:strVal val="visible"/>
                                      </p:to>
                                    </p:set>
                                    <p:animEffect transition="in" filter="dissolve">
                                      <p:cBhvr>
                                        <p:cTn id="30" dur="500"/>
                                        <p:tgtEl>
                                          <p:spTgt spid="2">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nodeType="clickEffect">
                                  <p:stCondLst>
                                    <p:cond delay="0"/>
                                  </p:stCondLst>
                                  <p:childTnLst>
                                    <p:set>
                                      <p:cBhvr>
                                        <p:cTn id="34" dur="1" fill="hold">
                                          <p:stCondLst>
                                            <p:cond delay="0"/>
                                          </p:stCondLst>
                                        </p:cTn>
                                        <p:tgtEl>
                                          <p:spTgt spid="2">
                                            <p:txEl>
                                              <p:pRg st="6" end="6"/>
                                            </p:txEl>
                                          </p:spTgt>
                                        </p:tgtEl>
                                        <p:attrNameLst>
                                          <p:attrName>style.visibility</p:attrName>
                                        </p:attrNameLst>
                                      </p:cBhvr>
                                      <p:to>
                                        <p:strVal val="visible"/>
                                      </p:to>
                                    </p:set>
                                    <p:animEffect transition="in" filter="dissolve">
                                      <p:cBhvr>
                                        <p:cTn id="35" dur="500"/>
                                        <p:tgtEl>
                                          <p:spTgt spid="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69034D19-3192-E92E-891B-572BAB2A5847}"/>
                  </a:ext>
                </a:extLst>
              </p:cNvPr>
              <p:cNvSpPr>
                <a:spLocks noGrp="1"/>
              </p:cNvSpPr>
              <p:nvPr>
                <p:ph type="body" sz="quarter" idx="13"/>
              </p:nvPr>
            </p:nvSpPr>
            <p:spPr/>
            <p:txBody>
              <a:bodyPr/>
              <a:lstStyle/>
              <a:p>
                <a:r>
                  <a:rPr lang="de-DE" b="1" dirty="0">
                    <a:solidFill>
                      <a:schemeClr val="accent4"/>
                    </a:solidFill>
                  </a:rPr>
                  <a:t>Beispiel (Korrelation)</a:t>
                </a:r>
                <a:r>
                  <a:rPr lang="de-DE" dirty="0"/>
                  <a:t>. Gegeben zwei reelle </a:t>
                </a:r>
                <a:r>
                  <a:rPr lang="de-DE" dirty="0">
                    <a:solidFill>
                      <a:schemeClr val="tx1"/>
                    </a:solidFill>
                  </a:rPr>
                  <a:t>Zufallsvariablen </a:t>
                </a:r>
                <a14:m>
                  <m:oMath xmlns:m="http://schemas.openxmlformats.org/officeDocument/2006/math">
                    <m:r>
                      <a:rPr lang="de-DE" b="0" i="1" smtClean="0">
                        <a:solidFill>
                          <a:schemeClr val="tx1"/>
                        </a:solidFill>
                        <a:latin typeface="Cambria Math" panose="02040503050406030204" pitchFamily="18" charset="0"/>
                      </a:rPr>
                      <m:t>𝑋</m:t>
                    </m:r>
                  </m:oMath>
                </a14:m>
                <a:r>
                  <a:rPr lang="de-DE" dirty="0">
                    <a:solidFill>
                      <a:schemeClr val="tx1"/>
                    </a:solidFill>
                  </a:rPr>
                  <a:t> und </a:t>
                </a:r>
                <a14:m>
                  <m:oMath xmlns:m="http://schemas.openxmlformats.org/officeDocument/2006/math">
                    <m:r>
                      <a:rPr lang="de-DE" b="0" i="1" smtClean="0">
                        <a:solidFill>
                          <a:schemeClr val="tx1"/>
                        </a:solidFill>
                        <a:latin typeface="Cambria Math" panose="02040503050406030204" pitchFamily="18" charset="0"/>
                      </a:rPr>
                      <m:t>𝑌</m:t>
                    </m:r>
                  </m:oMath>
                </a14:m>
                <a:r>
                  <a:rPr lang="de-DE" dirty="0">
                    <a:solidFill>
                      <a:schemeClr val="tx1"/>
                    </a:solidFill>
                  </a:rPr>
                  <a:t> mit </a:t>
                </a:r>
                <a:r>
                  <a:rPr lang="de-DE" dirty="0"/>
                  <a:t>ihrer gemeinsamen Zähldichte als</a:t>
                </a:r>
              </a:p>
              <a:p>
                <a:endParaRPr lang="de-DE" dirty="0"/>
              </a:p>
              <a:p>
                <a:endParaRPr lang="de-DE" dirty="0"/>
              </a:p>
              <a:p>
                <a:endParaRPr lang="de-DE" dirty="0"/>
              </a:p>
              <a:p>
                <a:endParaRPr lang="de-DE" dirty="0"/>
              </a:p>
              <a:p>
                <a:endParaRPr lang="de-DE" dirty="0"/>
              </a:p>
              <a:p>
                <a:endParaRPr lang="de-DE" dirty="0"/>
              </a:p>
              <a:p>
                <a:endParaRPr lang="de-DE" dirty="0"/>
              </a:p>
            </p:txBody>
          </p:sp>
        </mc:Choice>
        <mc:Fallback xmlns="">
          <p:sp>
            <p:nvSpPr>
              <p:cNvPr id="2" name="Text Placeholder 1">
                <a:extLst>
                  <a:ext uri="{FF2B5EF4-FFF2-40B4-BE49-F238E27FC236}">
                    <a16:creationId xmlns:a16="http://schemas.microsoft.com/office/drawing/2014/main" id="{69034D19-3192-E92E-891B-572BAB2A5847}"/>
                  </a:ext>
                </a:extLst>
              </p:cNvPr>
              <p:cNvSpPr>
                <a:spLocks noGrp="1" noRot="1" noChangeAspect="1" noMove="1" noResize="1" noEditPoints="1" noAdjustHandles="1" noChangeArrowheads="1" noChangeShapeType="1" noTextEdit="1"/>
              </p:cNvSpPr>
              <p:nvPr>
                <p:ph type="body" sz="quarter" idx="13"/>
              </p:nvPr>
            </p:nvSpPr>
            <p:spPr>
              <a:blipFill>
                <a:blip r:embed="rId3"/>
                <a:stretch>
                  <a:fillRect t="-355"/>
                </a:stretch>
              </a:blipFill>
            </p:spPr>
            <p:txBody>
              <a:bodyPr/>
              <a:lstStyle/>
              <a:p>
                <a:r>
                  <a:rPr lang="de-DE">
                    <a:noFill/>
                  </a:rPr>
                  <a:t> </a:t>
                </a:r>
              </a:p>
            </p:txBody>
          </p:sp>
        </mc:Fallback>
      </mc:AlternateContent>
      <p:sp>
        <p:nvSpPr>
          <p:cNvPr id="3" name="Title 2">
            <a:extLst>
              <a:ext uri="{FF2B5EF4-FFF2-40B4-BE49-F238E27FC236}">
                <a16:creationId xmlns:a16="http://schemas.microsoft.com/office/drawing/2014/main" id="{B0FBD9AA-9CE3-33C6-ECE8-2F37A6528B3A}"/>
              </a:ext>
            </a:extLst>
          </p:cNvPr>
          <p:cNvSpPr>
            <a:spLocks noGrp="1"/>
          </p:cNvSpPr>
          <p:nvPr>
            <p:ph type="title"/>
          </p:nvPr>
        </p:nvSpPr>
        <p:spPr/>
        <p:txBody>
          <a:bodyPr/>
          <a:lstStyle/>
          <a:p>
            <a:r>
              <a:rPr lang="de-DE" dirty="0"/>
              <a:t>Beispiel Korrelation</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C7102663-99BC-ABFA-B017-29ABF3D70421}"/>
                  </a:ext>
                </a:extLst>
              </p:cNvPr>
              <p:cNvSpPr txBox="1"/>
              <p:nvPr/>
            </p:nvSpPr>
            <p:spPr bwMode="gray">
              <a:xfrm>
                <a:off x="1760890" y="3507854"/>
                <a:ext cx="4683318" cy="307777"/>
              </a:xfrm>
              <a:prstGeom prst="rect">
                <a:avLst/>
              </a:prstGeom>
              <a:noFill/>
            </p:spPr>
            <p:txBody>
              <a:bodyPr wrap="square">
                <a:spAutoFit/>
              </a:bodyPr>
              <a:lstStyle/>
              <a:p>
                <a:pPr lvl="1"/>
                <a14:m>
                  <m:oMathPara xmlns:m="http://schemas.openxmlformats.org/officeDocument/2006/math">
                    <m:oMathParaPr>
                      <m:jc m:val="centerGroup"/>
                    </m:oMathParaPr>
                    <m:oMath xmlns:m="http://schemas.openxmlformats.org/officeDocument/2006/math">
                      <m:r>
                        <a:rPr lang="de-DE" sz="1400" b="0" i="1" smtClean="0">
                          <a:solidFill>
                            <a:schemeClr val="accent5"/>
                          </a:solidFill>
                          <a:latin typeface="Cambria Math" panose="02040503050406030204" pitchFamily="18" charset="0"/>
                        </a:rPr>
                        <m:t>𝐸</m:t>
                      </m:r>
                      <m:d>
                        <m:dPr>
                          <m:begChr m:val="["/>
                          <m:endChr m:val="]"/>
                          <m:ctrlPr>
                            <a:rPr lang="en-US" sz="1400" b="0" i="1" smtClean="0">
                              <a:solidFill>
                                <a:schemeClr val="accent5"/>
                              </a:solidFill>
                              <a:latin typeface="Cambria Math" panose="02040503050406030204" pitchFamily="18" charset="0"/>
                            </a:rPr>
                          </m:ctrlPr>
                        </m:dPr>
                        <m:e>
                          <m:r>
                            <a:rPr lang="en-US" sz="1400" b="0" i="1" smtClean="0">
                              <a:solidFill>
                                <a:schemeClr val="accent5"/>
                              </a:solidFill>
                              <a:latin typeface="Cambria Math" panose="02040503050406030204" pitchFamily="18" charset="0"/>
                            </a:rPr>
                            <m:t>𝑋</m:t>
                          </m:r>
                        </m:e>
                      </m:d>
                      <m:r>
                        <a:rPr lang="de-DE" sz="1400" b="0" i="1" smtClean="0">
                          <a:solidFill>
                            <a:schemeClr val="accent5"/>
                          </a:solidFill>
                          <a:latin typeface="Cambria Math" panose="02040503050406030204" pitchFamily="18" charset="0"/>
                        </a:rPr>
                        <m:t>=5.6</m:t>
                      </m:r>
                      <m:r>
                        <a:rPr lang="en-US" sz="1400" b="0" i="1" smtClean="0">
                          <a:solidFill>
                            <a:schemeClr val="accent5"/>
                          </a:solidFill>
                          <a:latin typeface="Cambria Math" panose="02040503050406030204" pitchFamily="18" charset="0"/>
                        </a:rPr>
                        <m:t>        </m:t>
                      </m:r>
                      <m:r>
                        <a:rPr lang="de-DE" sz="1400" i="1">
                          <a:solidFill>
                            <a:schemeClr val="accent5"/>
                          </a:solidFill>
                          <a:latin typeface="Cambria Math" panose="02040503050406030204" pitchFamily="18" charset="0"/>
                        </a:rPr>
                        <m:t>𝐸</m:t>
                      </m:r>
                      <m:d>
                        <m:dPr>
                          <m:begChr m:val="["/>
                          <m:endChr m:val="]"/>
                          <m:ctrlPr>
                            <a:rPr lang="en-US" sz="1400" i="1">
                              <a:solidFill>
                                <a:schemeClr val="accent5"/>
                              </a:solidFill>
                              <a:latin typeface="Cambria Math" panose="02040503050406030204" pitchFamily="18" charset="0"/>
                            </a:rPr>
                          </m:ctrlPr>
                        </m:dPr>
                        <m:e>
                          <m:r>
                            <a:rPr lang="en-US" sz="1400" i="1">
                              <a:solidFill>
                                <a:schemeClr val="accent5"/>
                              </a:solidFill>
                              <a:latin typeface="Cambria Math" panose="02040503050406030204" pitchFamily="18" charset="0"/>
                            </a:rPr>
                            <m:t>𝑌</m:t>
                          </m:r>
                        </m:e>
                      </m:d>
                      <m:r>
                        <a:rPr lang="de-DE" sz="1400" i="1">
                          <a:solidFill>
                            <a:schemeClr val="accent5"/>
                          </a:solidFill>
                          <a:latin typeface="Cambria Math" panose="02040503050406030204" pitchFamily="18" charset="0"/>
                        </a:rPr>
                        <m:t>=8.5</m:t>
                      </m:r>
                      <m:r>
                        <a:rPr lang="en-US" sz="1400" b="0" i="1" smtClean="0">
                          <a:solidFill>
                            <a:schemeClr val="accent5"/>
                          </a:solidFill>
                          <a:latin typeface="Cambria Math" panose="02040503050406030204" pitchFamily="18" charset="0"/>
                        </a:rPr>
                        <m:t>      </m:t>
                      </m:r>
                      <m:r>
                        <m:rPr>
                          <m:sty m:val="p"/>
                        </m:rPr>
                        <a:rPr lang="en-US" sz="1400" b="0" i="0" smtClean="0">
                          <a:solidFill>
                            <a:schemeClr val="accent5"/>
                          </a:solidFill>
                          <a:latin typeface="Cambria Math" panose="02040503050406030204" pitchFamily="18" charset="0"/>
                        </a:rPr>
                        <m:t>Cov</m:t>
                      </m:r>
                      <m:d>
                        <m:dPr>
                          <m:begChr m:val="["/>
                          <m:endChr m:val="]"/>
                          <m:ctrlPr>
                            <a:rPr lang="en-US" sz="1400" b="0" i="1" smtClean="0">
                              <a:solidFill>
                                <a:schemeClr val="accent5"/>
                              </a:solidFill>
                              <a:latin typeface="Cambria Math" panose="02040503050406030204" pitchFamily="18" charset="0"/>
                            </a:rPr>
                          </m:ctrlPr>
                        </m:dPr>
                        <m:e>
                          <m:r>
                            <a:rPr lang="en-US" sz="1400" b="0" i="1" smtClean="0">
                              <a:solidFill>
                                <a:schemeClr val="accent5"/>
                              </a:solidFill>
                              <a:latin typeface="Cambria Math" panose="02040503050406030204" pitchFamily="18" charset="0"/>
                            </a:rPr>
                            <m:t>𝑋</m:t>
                          </m:r>
                          <m:r>
                            <a:rPr lang="en-US" sz="1400" b="0" i="1" smtClean="0">
                              <a:solidFill>
                                <a:schemeClr val="accent5"/>
                              </a:solidFill>
                              <a:latin typeface="Cambria Math" panose="02040503050406030204" pitchFamily="18" charset="0"/>
                            </a:rPr>
                            <m:t>,</m:t>
                          </m:r>
                          <m:r>
                            <a:rPr lang="en-US" sz="1400" b="0" i="1" smtClean="0">
                              <a:solidFill>
                                <a:schemeClr val="accent5"/>
                              </a:solidFill>
                              <a:latin typeface="Cambria Math" panose="02040503050406030204" pitchFamily="18" charset="0"/>
                            </a:rPr>
                            <m:t>𝑌</m:t>
                          </m:r>
                        </m:e>
                      </m:d>
                      <m:r>
                        <a:rPr lang="en-US" sz="1400" b="0" i="1" smtClean="0">
                          <a:solidFill>
                            <a:schemeClr val="accent5"/>
                          </a:solidFill>
                          <a:latin typeface="Cambria Math" panose="02040503050406030204" pitchFamily="18" charset="0"/>
                        </a:rPr>
                        <m:t>=0.1 </m:t>
                      </m:r>
                    </m:oMath>
                  </m:oMathPara>
                </a14:m>
                <a:endParaRPr lang="de-DE" sz="1400" dirty="0">
                  <a:solidFill>
                    <a:schemeClr val="accent5"/>
                  </a:solidFill>
                </a:endParaRPr>
              </a:p>
            </p:txBody>
          </p:sp>
        </mc:Choice>
        <mc:Fallback xmlns="">
          <p:sp>
            <p:nvSpPr>
              <p:cNvPr id="5" name="TextBox 4">
                <a:extLst>
                  <a:ext uri="{FF2B5EF4-FFF2-40B4-BE49-F238E27FC236}">
                    <a16:creationId xmlns:a16="http://schemas.microsoft.com/office/drawing/2014/main" id="{C7102663-99BC-ABFA-B017-29ABF3D70421}"/>
                  </a:ext>
                </a:extLst>
              </p:cNvPr>
              <p:cNvSpPr txBox="1">
                <a:spLocks noRot="1" noChangeAspect="1" noMove="1" noResize="1" noEditPoints="1" noAdjustHandles="1" noChangeArrowheads="1" noChangeShapeType="1" noTextEdit="1"/>
              </p:cNvSpPr>
              <p:nvPr/>
            </p:nvSpPr>
            <p:spPr bwMode="gray">
              <a:xfrm>
                <a:off x="1760890" y="3507854"/>
                <a:ext cx="4683318" cy="307777"/>
              </a:xfrm>
              <a:prstGeom prst="rect">
                <a:avLst/>
              </a:prstGeom>
              <a:blipFill>
                <a:blip r:embed="rId4"/>
                <a:stretch>
                  <a:fillRect b="-12000"/>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8BB5DFBC-362E-5E10-B819-FD2D7A9FCD7B}"/>
                  </a:ext>
                </a:extLst>
              </p:cNvPr>
              <p:cNvSpPr txBox="1"/>
              <p:nvPr/>
            </p:nvSpPr>
            <p:spPr bwMode="gray">
              <a:xfrm>
                <a:off x="1691680" y="3837910"/>
                <a:ext cx="4683318" cy="307777"/>
              </a:xfrm>
              <a:prstGeom prst="rect">
                <a:avLst/>
              </a:prstGeom>
              <a:noFill/>
            </p:spPr>
            <p:txBody>
              <a:bodyPr wrap="square">
                <a:spAutoFit/>
              </a:bodyPr>
              <a:lstStyle/>
              <a:p>
                <a:pPr lvl="1"/>
                <a14:m>
                  <m:oMathPara xmlns:m="http://schemas.openxmlformats.org/officeDocument/2006/math">
                    <m:oMathParaPr>
                      <m:jc m:val="centerGroup"/>
                    </m:oMathParaPr>
                    <m:oMath xmlns:m="http://schemas.openxmlformats.org/officeDocument/2006/math">
                      <m:r>
                        <a:rPr lang="de-DE" sz="1400" i="1" smtClean="0">
                          <a:latin typeface="Cambria Math" panose="02040503050406030204" pitchFamily="18" charset="0"/>
                        </a:rPr>
                        <m:t>𝑉</m:t>
                      </m:r>
                      <m:d>
                        <m:dPr>
                          <m:begChr m:val="["/>
                          <m:endChr m:val="]"/>
                          <m:ctrlPr>
                            <a:rPr lang="en-US" sz="1400" b="0" i="1" smtClean="0">
                              <a:latin typeface="Cambria Math" panose="02040503050406030204" pitchFamily="18" charset="0"/>
                            </a:rPr>
                          </m:ctrlPr>
                        </m:dPr>
                        <m:e>
                          <m:r>
                            <a:rPr lang="en-US" sz="1400" b="0" i="1" smtClean="0">
                              <a:latin typeface="Cambria Math" panose="02040503050406030204" pitchFamily="18" charset="0"/>
                            </a:rPr>
                            <m:t>𝑋</m:t>
                          </m:r>
                        </m:e>
                      </m:d>
                      <m:r>
                        <a:rPr lang="de-DE" sz="1400" i="1">
                          <a:latin typeface="Cambria Math" panose="02040503050406030204" pitchFamily="18" charset="0"/>
                        </a:rPr>
                        <m:t>=0.7⋅</m:t>
                      </m:r>
                      <m:sSup>
                        <m:sSupPr>
                          <m:ctrlPr>
                            <a:rPr lang="de-DE" sz="1400" i="1">
                              <a:latin typeface="Cambria Math" panose="02040503050406030204" pitchFamily="18" charset="0"/>
                            </a:rPr>
                          </m:ctrlPr>
                        </m:sSupPr>
                        <m:e>
                          <m:d>
                            <m:dPr>
                              <m:ctrlPr>
                                <a:rPr lang="de-DE" sz="1400" i="1">
                                  <a:latin typeface="Cambria Math" panose="02040503050406030204" pitchFamily="18" charset="0"/>
                                </a:rPr>
                              </m:ctrlPr>
                            </m:dPr>
                            <m:e>
                              <m:r>
                                <a:rPr lang="de-DE" sz="1400" i="1">
                                  <a:latin typeface="Cambria Math" panose="02040503050406030204" pitchFamily="18" charset="0"/>
                                </a:rPr>
                                <m:t>−0.6</m:t>
                              </m:r>
                            </m:e>
                          </m:d>
                        </m:e>
                        <m:sup>
                          <m:r>
                            <a:rPr lang="de-DE" sz="1400" i="1">
                              <a:latin typeface="Cambria Math" panose="02040503050406030204" pitchFamily="18" charset="0"/>
                            </a:rPr>
                            <m:t>2</m:t>
                          </m:r>
                        </m:sup>
                      </m:sSup>
                      <m:r>
                        <a:rPr lang="de-DE" sz="1400" i="1">
                          <a:latin typeface="Cambria Math" panose="02040503050406030204" pitchFamily="18" charset="0"/>
                        </a:rPr>
                        <m:t>+0.3⋅</m:t>
                      </m:r>
                      <m:sSup>
                        <m:sSupPr>
                          <m:ctrlPr>
                            <a:rPr lang="de-DE" sz="1400" i="1">
                              <a:latin typeface="Cambria Math" panose="02040503050406030204" pitchFamily="18" charset="0"/>
                            </a:rPr>
                          </m:ctrlPr>
                        </m:sSupPr>
                        <m:e>
                          <m:r>
                            <a:rPr lang="de-DE" sz="1400" i="1">
                              <a:latin typeface="Cambria Math" panose="02040503050406030204" pitchFamily="18" charset="0"/>
                            </a:rPr>
                            <m:t>1.4</m:t>
                          </m:r>
                        </m:e>
                        <m:sup>
                          <m:r>
                            <a:rPr lang="de-DE" sz="1400" i="1">
                              <a:latin typeface="Cambria Math" panose="02040503050406030204" pitchFamily="18" charset="0"/>
                            </a:rPr>
                            <m:t>2</m:t>
                          </m:r>
                        </m:sup>
                      </m:sSup>
                      <m:r>
                        <a:rPr lang="de-DE" sz="1400" i="1">
                          <a:latin typeface="Cambria Math" panose="02040503050406030204" pitchFamily="18" charset="0"/>
                        </a:rPr>
                        <m:t>=0.84</m:t>
                      </m:r>
                    </m:oMath>
                  </m:oMathPara>
                </a14:m>
                <a:endParaRPr lang="de-DE" sz="1400" dirty="0"/>
              </a:p>
            </p:txBody>
          </p:sp>
        </mc:Choice>
        <mc:Fallback xmlns="">
          <p:sp>
            <p:nvSpPr>
              <p:cNvPr id="7" name="TextBox 6">
                <a:extLst>
                  <a:ext uri="{FF2B5EF4-FFF2-40B4-BE49-F238E27FC236}">
                    <a16:creationId xmlns:a16="http://schemas.microsoft.com/office/drawing/2014/main" id="{8BB5DFBC-362E-5E10-B819-FD2D7A9FCD7B}"/>
                  </a:ext>
                </a:extLst>
              </p:cNvPr>
              <p:cNvSpPr txBox="1">
                <a:spLocks noRot="1" noChangeAspect="1" noMove="1" noResize="1" noEditPoints="1" noAdjustHandles="1" noChangeArrowheads="1" noChangeShapeType="1" noTextEdit="1"/>
              </p:cNvSpPr>
              <p:nvPr/>
            </p:nvSpPr>
            <p:spPr bwMode="gray">
              <a:xfrm>
                <a:off x="1691680" y="3837910"/>
                <a:ext cx="4683318" cy="307777"/>
              </a:xfrm>
              <a:prstGeom prst="rect">
                <a:avLst/>
              </a:prstGeom>
              <a:blipFill>
                <a:blip r:embed="rId5"/>
                <a:stretch>
                  <a:fillRect/>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424419E0-F98F-FE6C-7789-0E2413386D68}"/>
                  </a:ext>
                </a:extLst>
              </p:cNvPr>
              <p:cNvSpPr txBox="1"/>
              <p:nvPr/>
            </p:nvSpPr>
            <p:spPr bwMode="gray">
              <a:xfrm>
                <a:off x="1403648" y="4498022"/>
                <a:ext cx="4683318" cy="600870"/>
              </a:xfrm>
              <a:prstGeom prst="rect">
                <a:avLst/>
              </a:prstGeom>
              <a:noFill/>
            </p:spPr>
            <p:txBody>
              <a:bodyPr wrap="square">
                <a:spAutoFit/>
              </a:bodyPr>
              <a:lstStyle/>
              <a:p>
                <a:pPr lvl="1"/>
                <a14:m>
                  <m:oMathPara xmlns:m="http://schemas.openxmlformats.org/officeDocument/2006/math">
                    <m:oMathParaPr>
                      <m:jc m:val="centerGroup"/>
                    </m:oMathParaPr>
                    <m:oMath xmlns:m="http://schemas.openxmlformats.org/officeDocument/2006/math">
                      <m:r>
                        <m:rPr>
                          <m:nor/>
                        </m:rPr>
                        <a:rPr lang="de-DE" sz="1400" smtClean="0">
                          <a:latin typeface="Cambria Math" panose="02040503050406030204" pitchFamily="18" charset="0"/>
                        </a:rPr>
                        <m:t>Corr</m:t>
                      </m:r>
                      <m:d>
                        <m:dPr>
                          <m:begChr m:val="["/>
                          <m:endChr m:val="]"/>
                          <m:ctrlPr>
                            <a:rPr lang="en-US" sz="1400" b="0" i="1" smtClean="0">
                              <a:latin typeface="Cambria Math" panose="02040503050406030204" pitchFamily="18" charset="0"/>
                            </a:rPr>
                          </m:ctrlPr>
                        </m:dPr>
                        <m:e>
                          <m:r>
                            <a:rPr lang="en-US" sz="1400" b="0" i="1" smtClean="0">
                              <a:latin typeface="Cambria Math" panose="02040503050406030204" pitchFamily="18" charset="0"/>
                            </a:rPr>
                            <m:t>𝑋</m:t>
                          </m:r>
                          <m:r>
                            <a:rPr lang="en-US" sz="1400" b="0" i="1" smtClean="0">
                              <a:latin typeface="Cambria Math" panose="02040503050406030204" pitchFamily="18" charset="0"/>
                            </a:rPr>
                            <m:t>,</m:t>
                          </m:r>
                          <m:r>
                            <a:rPr lang="en-US" sz="1400" b="0" i="1" smtClean="0">
                              <a:latin typeface="Cambria Math" panose="02040503050406030204" pitchFamily="18" charset="0"/>
                            </a:rPr>
                            <m:t>𝑌</m:t>
                          </m:r>
                        </m:e>
                      </m:d>
                      <m:r>
                        <a:rPr lang="de-DE" sz="1400" i="1">
                          <a:latin typeface="Cambria Math" panose="02040503050406030204" pitchFamily="18" charset="0"/>
                        </a:rPr>
                        <m:t>=</m:t>
                      </m:r>
                      <m:f>
                        <m:fPr>
                          <m:ctrlPr>
                            <a:rPr lang="de-DE" sz="1400" i="1">
                              <a:latin typeface="Cambria Math" panose="02040503050406030204" pitchFamily="18" charset="0"/>
                            </a:rPr>
                          </m:ctrlPr>
                        </m:fPr>
                        <m:num>
                          <m:r>
                            <m:rPr>
                              <m:nor/>
                            </m:rPr>
                            <a:rPr lang="de-DE" sz="1400">
                              <a:latin typeface="Cambria Math" panose="02040503050406030204" pitchFamily="18" charset="0"/>
                            </a:rPr>
                            <m:t>Cov</m:t>
                          </m:r>
                          <m:d>
                            <m:dPr>
                              <m:begChr m:val="["/>
                              <m:endChr m:val="]"/>
                              <m:ctrlPr>
                                <a:rPr lang="en-US" sz="1400" b="0" i="1" smtClean="0">
                                  <a:latin typeface="Cambria Math" panose="02040503050406030204" pitchFamily="18" charset="0"/>
                                </a:rPr>
                              </m:ctrlPr>
                            </m:dPr>
                            <m:e>
                              <m:r>
                                <a:rPr lang="en-US" sz="1400" b="0" i="1" smtClean="0">
                                  <a:latin typeface="Cambria Math" panose="02040503050406030204" pitchFamily="18" charset="0"/>
                                </a:rPr>
                                <m:t>𝑋</m:t>
                              </m:r>
                              <m:r>
                                <a:rPr lang="en-US" sz="1400" b="0" i="1" smtClean="0">
                                  <a:latin typeface="Cambria Math" panose="02040503050406030204" pitchFamily="18" charset="0"/>
                                </a:rPr>
                                <m:t>,</m:t>
                              </m:r>
                              <m:r>
                                <a:rPr lang="en-US" sz="1400" b="0" i="1" smtClean="0">
                                  <a:latin typeface="Cambria Math" panose="02040503050406030204" pitchFamily="18" charset="0"/>
                                </a:rPr>
                                <m:t>𝑌</m:t>
                              </m:r>
                            </m:e>
                          </m:d>
                        </m:num>
                        <m:den>
                          <m:rad>
                            <m:radPr>
                              <m:degHide m:val="on"/>
                              <m:ctrlPr>
                                <a:rPr lang="de-DE" sz="1400" i="1">
                                  <a:latin typeface="Cambria Math" panose="02040503050406030204" pitchFamily="18" charset="0"/>
                                </a:rPr>
                              </m:ctrlPr>
                            </m:radPr>
                            <m:deg/>
                            <m:e>
                              <m:r>
                                <a:rPr lang="de-DE" sz="1400" i="1">
                                  <a:latin typeface="Cambria Math" panose="02040503050406030204" pitchFamily="18" charset="0"/>
                                </a:rPr>
                                <m:t>𝑉</m:t>
                              </m:r>
                              <m:d>
                                <m:dPr>
                                  <m:begChr m:val="["/>
                                  <m:endChr m:val="]"/>
                                  <m:ctrlPr>
                                    <a:rPr lang="en-US" sz="1400" b="0" i="1" smtClean="0">
                                      <a:latin typeface="Cambria Math" panose="02040503050406030204" pitchFamily="18" charset="0"/>
                                    </a:rPr>
                                  </m:ctrlPr>
                                </m:dPr>
                                <m:e>
                                  <m:r>
                                    <a:rPr lang="en-US" sz="1400" b="0" i="1" smtClean="0">
                                      <a:latin typeface="Cambria Math" panose="02040503050406030204" pitchFamily="18" charset="0"/>
                                    </a:rPr>
                                    <m:t>𝑋</m:t>
                                  </m:r>
                                </m:e>
                              </m:d>
                              <m:r>
                                <a:rPr lang="de-DE" sz="1400" i="1">
                                  <a:latin typeface="Cambria Math" panose="02040503050406030204" pitchFamily="18" charset="0"/>
                                </a:rPr>
                                <m:t>⋅</m:t>
                              </m:r>
                              <m:r>
                                <a:rPr lang="de-DE" sz="1400" i="1">
                                  <a:latin typeface="Cambria Math" panose="02040503050406030204" pitchFamily="18" charset="0"/>
                                </a:rPr>
                                <m:t>𝑉</m:t>
                              </m:r>
                              <m:d>
                                <m:dPr>
                                  <m:begChr m:val="["/>
                                  <m:endChr m:val="]"/>
                                  <m:ctrlPr>
                                    <a:rPr lang="en-US" sz="1400" b="0" i="1" smtClean="0">
                                      <a:latin typeface="Cambria Math" panose="02040503050406030204" pitchFamily="18" charset="0"/>
                                    </a:rPr>
                                  </m:ctrlPr>
                                </m:dPr>
                                <m:e>
                                  <m:r>
                                    <a:rPr lang="en-US" sz="1400" b="0" i="1" smtClean="0">
                                      <a:latin typeface="Cambria Math" panose="02040503050406030204" pitchFamily="18" charset="0"/>
                                    </a:rPr>
                                    <m:t>𝑌</m:t>
                                  </m:r>
                                </m:e>
                              </m:d>
                            </m:e>
                          </m:rad>
                        </m:den>
                      </m:f>
                      <m:r>
                        <a:rPr lang="de-DE" sz="1400" i="1">
                          <a:latin typeface="Cambria Math" panose="02040503050406030204" pitchFamily="18" charset="0"/>
                        </a:rPr>
                        <m:t>=</m:t>
                      </m:r>
                      <m:f>
                        <m:fPr>
                          <m:ctrlPr>
                            <a:rPr lang="de-DE" sz="1400" i="1">
                              <a:latin typeface="Cambria Math" panose="02040503050406030204" pitchFamily="18" charset="0"/>
                            </a:rPr>
                          </m:ctrlPr>
                        </m:fPr>
                        <m:num>
                          <m:r>
                            <a:rPr lang="de-DE" sz="1400" i="1">
                              <a:latin typeface="Cambria Math" panose="02040503050406030204" pitchFamily="18" charset="0"/>
                            </a:rPr>
                            <m:t>0.1</m:t>
                          </m:r>
                        </m:num>
                        <m:den>
                          <m:rad>
                            <m:radPr>
                              <m:degHide m:val="on"/>
                              <m:ctrlPr>
                                <a:rPr lang="de-DE" sz="1400" i="1">
                                  <a:latin typeface="Cambria Math" panose="02040503050406030204" pitchFamily="18" charset="0"/>
                                </a:rPr>
                              </m:ctrlPr>
                            </m:radPr>
                            <m:deg/>
                            <m:e>
                              <m:r>
                                <a:rPr lang="de-DE" sz="1400" i="1">
                                  <a:latin typeface="Cambria Math" panose="02040503050406030204" pitchFamily="18" charset="0"/>
                                </a:rPr>
                                <m:t>0.84⋅0.25</m:t>
                              </m:r>
                            </m:e>
                          </m:rad>
                        </m:den>
                      </m:f>
                      <m:r>
                        <a:rPr lang="de-DE" sz="1400" i="1">
                          <a:latin typeface="Cambria Math" panose="02040503050406030204" pitchFamily="18" charset="0"/>
                        </a:rPr>
                        <m:t>≈0.22</m:t>
                      </m:r>
                    </m:oMath>
                  </m:oMathPara>
                </a14:m>
                <a:endParaRPr lang="de-DE" sz="1400" dirty="0"/>
              </a:p>
            </p:txBody>
          </p:sp>
        </mc:Choice>
        <mc:Fallback xmlns="">
          <p:sp>
            <p:nvSpPr>
              <p:cNvPr id="9" name="TextBox 8">
                <a:extLst>
                  <a:ext uri="{FF2B5EF4-FFF2-40B4-BE49-F238E27FC236}">
                    <a16:creationId xmlns:a16="http://schemas.microsoft.com/office/drawing/2014/main" id="{424419E0-F98F-FE6C-7789-0E2413386D68}"/>
                  </a:ext>
                </a:extLst>
              </p:cNvPr>
              <p:cNvSpPr txBox="1">
                <a:spLocks noRot="1" noChangeAspect="1" noMove="1" noResize="1" noEditPoints="1" noAdjustHandles="1" noChangeArrowheads="1" noChangeShapeType="1" noTextEdit="1"/>
              </p:cNvSpPr>
              <p:nvPr/>
            </p:nvSpPr>
            <p:spPr bwMode="gray">
              <a:xfrm>
                <a:off x="1403648" y="4498022"/>
                <a:ext cx="4683318" cy="600870"/>
              </a:xfrm>
              <a:prstGeom prst="rect">
                <a:avLst/>
              </a:prstGeom>
              <a:blipFill>
                <a:blip r:embed="rId6"/>
                <a:stretch>
                  <a:fillRect/>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graphicFrame>
            <p:nvGraphicFramePr>
              <p:cNvPr id="17" name="Tabelle 9">
                <a:extLst>
                  <a:ext uri="{FF2B5EF4-FFF2-40B4-BE49-F238E27FC236}">
                    <a16:creationId xmlns:a16="http://schemas.microsoft.com/office/drawing/2014/main" id="{91C4F369-E851-29C3-7022-0133C4C71D5A}"/>
                  </a:ext>
                </a:extLst>
              </p:cNvPr>
              <p:cNvGraphicFramePr>
                <a:graphicFrameLocks noGrp="1"/>
              </p:cNvGraphicFramePr>
              <p:nvPr>
                <p:extLst>
                  <p:ext uri="{D42A27DB-BD31-4B8C-83A1-F6EECF244321}">
                    <p14:modId xmlns:p14="http://schemas.microsoft.com/office/powerpoint/2010/main" val="2050111233"/>
                  </p:ext>
                </p:extLst>
              </p:nvPr>
            </p:nvGraphicFramePr>
            <p:xfrm>
              <a:off x="1008231" y="1880478"/>
              <a:ext cx="4572000" cy="1112520"/>
            </p:xfrm>
            <a:graphic>
              <a:graphicData uri="http://schemas.openxmlformats.org/drawingml/2006/table">
                <a:tbl>
                  <a:tblPr firstRow="1" firstCol="1" bandRow="1">
                    <a:tableStyleId>{5C22544A-7EE6-4342-B048-85BDC9FD1C3A}</a:tableStyleId>
                  </a:tblPr>
                  <a:tblGrid>
                    <a:gridCol w="1524000">
                      <a:extLst>
                        <a:ext uri="{9D8B030D-6E8A-4147-A177-3AD203B41FA5}">
                          <a16:colId xmlns:a16="http://schemas.microsoft.com/office/drawing/2014/main" val="2850498811"/>
                        </a:ext>
                      </a:extLst>
                    </a:gridCol>
                    <a:gridCol w="1524000">
                      <a:extLst>
                        <a:ext uri="{9D8B030D-6E8A-4147-A177-3AD203B41FA5}">
                          <a16:colId xmlns:a16="http://schemas.microsoft.com/office/drawing/2014/main" val="3209669201"/>
                        </a:ext>
                      </a:extLst>
                    </a:gridCol>
                    <a:gridCol w="1524000">
                      <a:extLst>
                        <a:ext uri="{9D8B030D-6E8A-4147-A177-3AD203B41FA5}">
                          <a16:colId xmlns:a16="http://schemas.microsoft.com/office/drawing/2014/main" val="2344111290"/>
                        </a:ext>
                      </a:extLst>
                    </a:gridCol>
                  </a:tblGrid>
                  <a:tr h="370840">
                    <a:tc>
                      <a:txBody>
                        <a:bodyPr/>
                        <a:lstStyle/>
                        <a:p>
                          <a:endParaRPr lang="de-DE" sz="1400" b="0" dirty="0"/>
                        </a:p>
                      </a:txBody>
                      <a:tcPr/>
                    </a:tc>
                    <a:tc>
                      <a:txBody>
                        <a:bodyPr/>
                        <a:lstStyle/>
                        <a:p>
                          <a:pPr/>
                          <a14:m>
                            <m:oMathPara xmlns:m="http://schemas.openxmlformats.org/officeDocument/2006/math">
                              <m:oMathParaPr>
                                <m:jc m:val="centerGroup"/>
                              </m:oMathParaPr>
                              <m:oMath xmlns:m="http://schemas.openxmlformats.org/officeDocument/2006/math">
                                <m:r>
                                  <a:rPr lang="de-DE" sz="1400" b="0" i="1" smtClean="0">
                                    <a:latin typeface="Cambria Math" panose="02040503050406030204" pitchFamily="18" charset="0"/>
                                  </a:rPr>
                                  <m:t>𝑋</m:t>
                                </m:r>
                                <m:r>
                                  <a:rPr lang="de-DE" sz="1400" b="0" i="1" smtClean="0">
                                    <a:latin typeface="Cambria Math" panose="02040503050406030204" pitchFamily="18" charset="0"/>
                                  </a:rPr>
                                  <m:t>=5</m:t>
                                </m:r>
                              </m:oMath>
                            </m:oMathPara>
                          </a14:m>
                          <a:endParaRPr lang="de-DE" sz="1400" b="0" dirty="0"/>
                        </a:p>
                      </a:txBody>
                      <a:tcPr/>
                    </a:tc>
                    <a:tc>
                      <a:txBody>
                        <a:bodyPr/>
                        <a:lstStyle/>
                        <a:p>
                          <a:pPr/>
                          <a14:m>
                            <m:oMathPara xmlns:m="http://schemas.openxmlformats.org/officeDocument/2006/math">
                              <m:oMathParaPr>
                                <m:jc m:val="centerGroup"/>
                              </m:oMathParaPr>
                              <m:oMath xmlns:m="http://schemas.openxmlformats.org/officeDocument/2006/math">
                                <m:r>
                                  <a:rPr lang="de-DE" sz="1400" b="0" i="1" smtClean="0">
                                    <a:latin typeface="Cambria Math" panose="02040503050406030204" pitchFamily="18" charset="0"/>
                                  </a:rPr>
                                  <m:t>𝑋</m:t>
                                </m:r>
                                <m:r>
                                  <a:rPr lang="de-DE" sz="1400" b="0" i="1" smtClean="0">
                                    <a:latin typeface="Cambria Math" panose="02040503050406030204" pitchFamily="18" charset="0"/>
                                  </a:rPr>
                                  <m:t>=7</m:t>
                                </m:r>
                              </m:oMath>
                            </m:oMathPara>
                          </a14:m>
                          <a:endParaRPr lang="de-DE" sz="1400" b="0" dirty="0"/>
                        </a:p>
                      </a:txBody>
                      <a:tcPr/>
                    </a:tc>
                    <a:extLst>
                      <a:ext uri="{0D108BD9-81ED-4DB2-BD59-A6C34878D82A}">
                        <a16:rowId xmlns:a16="http://schemas.microsoft.com/office/drawing/2014/main" val="2346096749"/>
                      </a:ext>
                    </a:extLst>
                  </a:tr>
                  <a:tr h="370840">
                    <a:tc>
                      <a:txBody>
                        <a:bodyPr/>
                        <a:lstStyle/>
                        <a:p>
                          <a:pPr/>
                          <a14:m>
                            <m:oMathPara xmlns:m="http://schemas.openxmlformats.org/officeDocument/2006/math">
                              <m:oMathParaPr>
                                <m:jc m:val="centerGroup"/>
                              </m:oMathParaPr>
                              <m:oMath xmlns:m="http://schemas.openxmlformats.org/officeDocument/2006/math">
                                <m:r>
                                  <a:rPr lang="de-DE" sz="1400" b="0" i="1" smtClean="0">
                                    <a:latin typeface="Cambria Math" panose="02040503050406030204" pitchFamily="18" charset="0"/>
                                  </a:rPr>
                                  <m:t>𝑌</m:t>
                                </m:r>
                                <m:r>
                                  <a:rPr lang="de-DE" sz="1400" b="0" i="1" smtClean="0">
                                    <a:latin typeface="Cambria Math" panose="02040503050406030204" pitchFamily="18" charset="0"/>
                                  </a:rPr>
                                  <m:t>=8</m:t>
                                </m:r>
                              </m:oMath>
                            </m:oMathPara>
                          </a14:m>
                          <a:endParaRPr lang="de-DE" sz="1400" b="0" dirty="0"/>
                        </a:p>
                      </a:txBody>
                      <a:tcPr/>
                    </a:tc>
                    <a:tc>
                      <a:txBody>
                        <a:bodyPr/>
                        <a:lstStyle/>
                        <a:p>
                          <a:pPr/>
                          <a14:m>
                            <m:oMathPara xmlns:m="http://schemas.openxmlformats.org/officeDocument/2006/math">
                              <m:oMathParaPr>
                                <m:jc m:val="centerGroup"/>
                              </m:oMathParaPr>
                              <m:oMath xmlns:m="http://schemas.openxmlformats.org/officeDocument/2006/math">
                                <m:r>
                                  <a:rPr lang="de-DE" sz="1400" b="0" i="1" smtClean="0">
                                    <a:latin typeface="Cambria Math" panose="02040503050406030204" pitchFamily="18" charset="0"/>
                                  </a:rPr>
                                  <m:t>0.4</m:t>
                                </m:r>
                              </m:oMath>
                            </m:oMathPara>
                          </a14:m>
                          <a:endParaRPr lang="de-DE" sz="1400" dirty="0"/>
                        </a:p>
                      </a:txBody>
                      <a:tcPr/>
                    </a:tc>
                    <a:tc>
                      <a:txBody>
                        <a:bodyPr/>
                        <a:lstStyle/>
                        <a:p>
                          <a:pPr/>
                          <a14:m>
                            <m:oMathPara xmlns:m="http://schemas.openxmlformats.org/officeDocument/2006/math">
                              <m:oMathParaPr>
                                <m:jc m:val="centerGroup"/>
                              </m:oMathParaPr>
                              <m:oMath xmlns:m="http://schemas.openxmlformats.org/officeDocument/2006/math">
                                <m:r>
                                  <a:rPr lang="de-DE" sz="1400" b="0" i="1" smtClean="0">
                                    <a:latin typeface="Cambria Math" panose="02040503050406030204" pitchFamily="18" charset="0"/>
                                  </a:rPr>
                                  <m:t>0.1</m:t>
                                </m:r>
                              </m:oMath>
                            </m:oMathPara>
                          </a14:m>
                          <a:endParaRPr lang="de-DE" sz="1400" dirty="0"/>
                        </a:p>
                      </a:txBody>
                      <a:tcPr/>
                    </a:tc>
                    <a:extLst>
                      <a:ext uri="{0D108BD9-81ED-4DB2-BD59-A6C34878D82A}">
                        <a16:rowId xmlns:a16="http://schemas.microsoft.com/office/drawing/2014/main" val="476741411"/>
                      </a:ext>
                    </a:extLst>
                  </a:tr>
                  <a:tr h="370840">
                    <a:tc>
                      <a:txBody>
                        <a:bodyPr/>
                        <a:lstStyle/>
                        <a:p>
                          <a:pPr/>
                          <a14:m>
                            <m:oMathPara xmlns:m="http://schemas.openxmlformats.org/officeDocument/2006/math">
                              <m:oMathParaPr>
                                <m:jc m:val="centerGroup"/>
                              </m:oMathParaPr>
                              <m:oMath xmlns:m="http://schemas.openxmlformats.org/officeDocument/2006/math">
                                <m:r>
                                  <a:rPr lang="de-DE" sz="1400" b="0" i="1" smtClean="0">
                                    <a:latin typeface="Cambria Math" panose="02040503050406030204" pitchFamily="18" charset="0"/>
                                  </a:rPr>
                                  <m:t>𝑌</m:t>
                                </m:r>
                                <m:r>
                                  <a:rPr lang="de-DE" sz="1400" b="0" i="1" smtClean="0">
                                    <a:latin typeface="Cambria Math" panose="02040503050406030204" pitchFamily="18" charset="0"/>
                                  </a:rPr>
                                  <m:t>=9</m:t>
                                </m:r>
                              </m:oMath>
                            </m:oMathPara>
                          </a14:m>
                          <a:endParaRPr lang="de-DE" sz="1400" b="0" dirty="0"/>
                        </a:p>
                      </a:txBody>
                      <a:tcPr/>
                    </a:tc>
                    <a:tc>
                      <a:txBody>
                        <a:bodyPr/>
                        <a:lstStyle/>
                        <a:p>
                          <a:pPr/>
                          <a14:m>
                            <m:oMathPara xmlns:m="http://schemas.openxmlformats.org/officeDocument/2006/math">
                              <m:oMathParaPr>
                                <m:jc m:val="centerGroup"/>
                              </m:oMathParaPr>
                              <m:oMath xmlns:m="http://schemas.openxmlformats.org/officeDocument/2006/math">
                                <m:r>
                                  <a:rPr lang="de-DE" sz="1400" b="0" i="1" smtClean="0">
                                    <a:latin typeface="Cambria Math" panose="02040503050406030204" pitchFamily="18" charset="0"/>
                                  </a:rPr>
                                  <m:t>0.3</m:t>
                                </m:r>
                              </m:oMath>
                            </m:oMathPara>
                          </a14:m>
                          <a:endParaRPr lang="de-DE" sz="1400" dirty="0"/>
                        </a:p>
                      </a:txBody>
                      <a:tcPr/>
                    </a:tc>
                    <a:tc>
                      <a:txBody>
                        <a:bodyPr/>
                        <a:lstStyle/>
                        <a:p>
                          <a:pPr/>
                          <a14:m>
                            <m:oMathPara xmlns:m="http://schemas.openxmlformats.org/officeDocument/2006/math">
                              <m:oMathParaPr>
                                <m:jc m:val="centerGroup"/>
                              </m:oMathParaPr>
                              <m:oMath xmlns:m="http://schemas.openxmlformats.org/officeDocument/2006/math">
                                <m:r>
                                  <a:rPr lang="de-DE" sz="1400" b="0" i="1" smtClean="0">
                                    <a:latin typeface="Cambria Math" panose="02040503050406030204" pitchFamily="18" charset="0"/>
                                  </a:rPr>
                                  <m:t>0.2</m:t>
                                </m:r>
                              </m:oMath>
                            </m:oMathPara>
                          </a14:m>
                          <a:endParaRPr lang="de-DE" sz="1400" dirty="0"/>
                        </a:p>
                      </a:txBody>
                      <a:tcPr/>
                    </a:tc>
                    <a:extLst>
                      <a:ext uri="{0D108BD9-81ED-4DB2-BD59-A6C34878D82A}">
                        <a16:rowId xmlns:a16="http://schemas.microsoft.com/office/drawing/2014/main" val="1905399751"/>
                      </a:ext>
                    </a:extLst>
                  </a:tr>
                </a:tbl>
              </a:graphicData>
            </a:graphic>
          </p:graphicFrame>
        </mc:Choice>
        <mc:Fallback xmlns="">
          <p:graphicFrame>
            <p:nvGraphicFramePr>
              <p:cNvPr id="17" name="Tabelle 9">
                <a:extLst>
                  <a:ext uri="{FF2B5EF4-FFF2-40B4-BE49-F238E27FC236}">
                    <a16:creationId xmlns:a16="http://schemas.microsoft.com/office/drawing/2014/main" id="{91C4F369-E851-29C3-7022-0133C4C71D5A}"/>
                  </a:ext>
                </a:extLst>
              </p:cNvPr>
              <p:cNvGraphicFramePr>
                <a:graphicFrameLocks noGrp="1"/>
              </p:cNvGraphicFramePr>
              <p:nvPr>
                <p:extLst>
                  <p:ext uri="{D42A27DB-BD31-4B8C-83A1-F6EECF244321}">
                    <p14:modId xmlns:p14="http://schemas.microsoft.com/office/powerpoint/2010/main" val="2050111233"/>
                  </p:ext>
                </p:extLst>
              </p:nvPr>
            </p:nvGraphicFramePr>
            <p:xfrm>
              <a:off x="1008231" y="1880478"/>
              <a:ext cx="4572000" cy="1112520"/>
            </p:xfrm>
            <a:graphic>
              <a:graphicData uri="http://schemas.openxmlformats.org/drawingml/2006/table">
                <a:tbl>
                  <a:tblPr firstRow="1" firstCol="1" bandRow="1">
                    <a:tableStyleId>{5C22544A-7EE6-4342-B048-85BDC9FD1C3A}</a:tableStyleId>
                  </a:tblPr>
                  <a:tblGrid>
                    <a:gridCol w="1524000">
                      <a:extLst>
                        <a:ext uri="{9D8B030D-6E8A-4147-A177-3AD203B41FA5}">
                          <a16:colId xmlns:a16="http://schemas.microsoft.com/office/drawing/2014/main" val="2850498811"/>
                        </a:ext>
                      </a:extLst>
                    </a:gridCol>
                    <a:gridCol w="1524000">
                      <a:extLst>
                        <a:ext uri="{9D8B030D-6E8A-4147-A177-3AD203B41FA5}">
                          <a16:colId xmlns:a16="http://schemas.microsoft.com/office/drawing/2014/main" val="3209669201"/>
                        </a:ext>
                      </a:extLst>
                    </a:gridCol>
                    <a:gridCol w="1524000">
                      <a:extLst>
                        <a:ext uri="{9D8B030D-6E8A-4147-A177-3AD203B41FA5}">
                          <a16:colId xmlns:a16="http://schemas.microsoft.com/office/drawing/2014/main" val="2344111290"/>
                        </a:ext>
                      </a:extLst>
                    </a:gridCol>
                  </a:tblGrid>
                  <a:tr h="370840">
                    <a:tc>
                      <a:txBody>
                        <a:bodyPr/>
                        <a:lstStyle/>
                        <a:p>
                          <a:endParaRPr lang="de-DE" sz="1400" b="0" dirty="0"/>
                        </a:p>
                      </a:txBody>
                      <a:tcPr/>
                    </a:tc>
                    <a:tc>
                      <a:txBody>
                        <a:bodyPr/>
                        <a:lstStyle/>
                        <a:p>
                          <a:endParaRPr lang="en-DE"/>
                        </a:p>
                      </a:txBody>
                      <a:tcPr>
                        <a:blipFill>
                          <a:blip r:embed="rId7"/>
                          <a:stretch>
                            <a:fillRect l="-100000" t="-3448" r="-100826" b="-210345"/>
                          </a:stretch>
                        </a:blipFill>
                      </a:tcPr>
                    </a:tc>
                    <a:tc>
                      <a:txBody>
                        <a:bodyPr/>
                        <a:lstStyle/>
                        <a:p>
                          <a:endParaRPr lang="en-DE"/>
                        </a:p>
                      </a:txBody>
                      <a:tcPr>
                        <a:blipFill>
                          <a:blip r:embed="rId7"/>
                          <a:stretch>
                            <a:fillRect l="-201667" t="-3448" r="-1667" b="-210345"/>
                          </a:stretch>
                        </a:blipFill>
                      </a:tcPr>
                    </a:tc>
                    <a:extLst>
                      <a:ext uri="{0D108BD9-81ED-4DB2-BD59-A6C34878D82A}">
                        <a16:rowId xmlns:a16="http://schemas.microsoft.com/office/drawing/2014/main" val="2346096749"/>
                      </a:ext>
                    </a:extLst>
                  </a:tr>
                  <a:tr h="370840">
                    <a:tc>
                      <a:txBody>
                        <a:bodyPr/>
                        <a:lstStyle/>
                        <a:p>
                          <a:endParaRPr lang="en-DE"/>
                        </a:p>
                      </a:txBody>
                      <a:tcPr>
                        <a:blipFill>
                          <a:blip r:embed="rId7"/>
                          <a:stretch>
                            <a:fillRect l="-833" t="-100000" r="-202500" b="-103333"/>
                          </a:stretch>
                        </a:blipFill>
                      </a:tcPr>
                    </a:tc>
                    <a:tc>
                      <a:txBody>
                        <a:bodyPr/>
                        <a:lstStyle/>
                        <a:p>
                          <a:endParaRPr lang="en-DE"/>
                        </a:p>
                      </a:txBody>
                      <a:tcPr>
                        <a:blipFill>
                          <a:blip r:embed="rId7"/>
                          <a:stretch>
                            <a:fillRect l="-100000" t="-100000" r="-100826" b="-103333"/>
                          </a:stretch>
                        </a:blipFill>
                      </a:tcPr>
                    </a:tc>
                    <a:tc>
                      <a:txBody>
                        <a:bodyPr/>
                        <a:lstStyle/>
                        <a:p>
                          <a:endParaRPr lang="en-DE"/>
                        </a:p>
                      </a:txBody>
                      <a:tcPr>
                        <a:blipFill>
                          <a:blip r:embed="rId7"/>
                          <a:stretch>
                            <a:fillRect l="-201667" t="-100000" r="-1667" b="-103333"/>
                          </a:stretch>
                        </a:blipFill>
                      </a:tcPr>
                    </a:tc>
                    <a:extLst>
                      <a:ext uri="{0D108BD9-81ED-4DB2-BD59-A6C34878D82A}">
                        <a16:rowId xmlns:a16="http://schemas.microsoft.com/office/drawing/2014/main" val="476741411"/>
                      </a:ext>
                    </a:extLst>
                  </a:tr>
                  <a:tr h="370840">
                    <a:tc>
                      <a:txBody>
                        <a:bodyPr/>
                        <a:lstStyle/>
                        <a:p>
                          <a:endParaRPr lang="en-DE"/>
                        </a:p>
                      </a:txBody>
                      <a:tcPr>
                        <a:blipFill>
                          <a:blip r:embed="rId7"/>
                          <a:stretch>
                            <a:fillRect l="-833" t="-206897" r="-202500" b="-6897"/>
                          </a:stretch>
                        </a:blipFill>
                      </a:tcPr>
                    </a:tc>
                    <a:tc>
                      <a:txBody>
                        <a:bodyPr/>
                        <a:lstStyle/>
                        <a:p>
                          <a:endParaRPr lang="en-DE"/>
                        </a:p>
                      </a:txBody>
                      <a:tcPr>
                        <a:blipFill>
                          <a:blip r:embed="rId7"/>
                          <a:stretch>
                            <a:fillRect l="-100000" t="-206897" r="-100826" b="-6897"/>
                          </a:stretch>
                        </a:blipFill>
                      </a:tcPr>
                    </a:tc>
                    <a:tc>
                      <a:txBody>
                        <a:bodyPr/>
                        <a:lstStyle/>
                        <a:p>
                          <a:endParaRPr lang="en-DE"/>
                        </a:p>
                      </a:txBody>
                      <a:tcPr>
                        <a:blipFill>
                          <a:blip r:embed="rId7"/>
                          <a:stretch>
                            <a:fillRect l="-201667" t="-206897" r="-1667" b="-6897"/>
                          </a:stretch>
                        </a:blipFill>
                      </a:tcPr>
                    </a:tc>
                    <a:extLst>
                      <a:ext uri="{0D108BD9-81ED-4DB2-BD59-A6C34878D82A}">
                        <a16:rowId xmlns:a16="http://schemas.microsoft.com/office/drawing/2014/main" val="1905399751"/>
                      </a:ext>
                    </a:extLst>
                  </a:tr>
                </a:tbl>
              </a:graphicData>
            </a:graphic>
          </p:graphicFrame>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04C19C0C-DDF2-71EE-F5A3-AEE50F73A0AE}"/>
                  </a:ext>
                </a:extLst>
              </p:cNvPr>
              <p:cNvSpPr txBox="1"/>
              <p:nvPr/>
            </p:nvSpPr>
            <p:spPr bwMode="gray">
              <a:xfrm>
                <a:off x="1712111" y="4167966"/>
                <a:ext cx="4683318" cy="307777"/>
              </a:xfrm>
              <a:prstGeom prst="rect">
                <a:avLst/>
              </a:prstGeom>
              <a:noFill/>
            </p:spPr>
            <p:txBody>
              <a:bodyPr wrap="square">
                <a:spAutoFit/>
              </a:bodyPr>
              <a:lstStyle/>
              <a:p>
                <a:pPr lvl="1"/>
                <a14:m>
                  <m:oMathPara xmlns:m="http://schemas.openxmlformats.org/officeDocument/2006/math">
                    <m:oMathParaPr>
                      <m:jc m:val="centerGroup"/>
                    </m:oMathParaPr>
                    <m:oMath xmlns:m="http://schemas.openxmlformats.org/officeDocument/2006/math">
                      <m:r>
                        <a:rPr lang="de-DE" sz="1400" i="1" smtClean="0">
                          <a:latin typeface="Cambria Math" panose="02040503050406030204" pitchFamily="18" charset="0"/>
                        </a:rPr>
                        <m:t>𝑉</m:t>
                      </m:r>
                      <m:d>
                        <m:dPr>
                          <m:begChr m:val="["/>
                          <m:endChr m:val="]"/>
                          <m:ctrlPr>
                            <a:rPr lang="en-US" sz="1400" b="0" i="1" smtClean="0">
                              <a:latin typeface="Cambria Math" panose="02040503050406030204" pitchFamily="18" charset="0"/>
                            </a:rPr>
                          </m:ctrlPr>
                        </m:dPr>
                        <m:e>
                          <m:r>
                            <a:rPr lang="en-US" sz="1400" b="0" i="1" smtClean="0">
                              <a:latin typeface="Cambria Math" panose="02040503050406030204" pitchFamily="18" charset="0"/>
                            </a:rPr>
                            <m:t>𝑌</m:t>
                          </m:r>
                        </m:e>
                      </m:d>
                      <m:r>
                        <a:rPr lang="de-DE" sz="1400" i="1">
                          <a:latin typeface="Cambria Math" panose="02040503050406030204" pitchFamily="18" charset="0"/>
                        </a:rPr>
                        <m:t>=0.5⋅</m:t>
                      </m:r>
                      <m:sSup>
                        <m:sSupPr>
                          <m:ctrlPr>
                            <a:rPr lang="de-DE" sz="1400" i="1">
                              <a:latin typeface="Cambria Math" panose="02040503050406030204" pitchFamily="18" charset="0"/>
                            </a:rPr>
                          </m:ctrlPr>
                        </m:sSupPr>
                        <m:e>
                          <m:d>
                            <m:dPr>
                              <m:ctrlPr>
                                <a:rPr lang="de-DE" sz="1400" i="1">
                                  <a:latin typeface="Cambria Math" panose="02040503050406030204" pitchFamily="18" charset="0"/>
                                </a:rPr>
                              </m:ctrlPr>
                            </m:dPr>
                            <m:e>
                              <m:r>
                                <a:rPr lang="de-DE" sz="1400" i="1">
                                  <a:latin typeface="Cambria Math" panose="02040503050406030204" pitchFamily="18" charset="0"/>
                                </a:rPr>
                                <m:t>−0.5</m:t>
                              </m:r>
                            </m:e>
                          </m:d>
                        </m:e>
                        <m:sup>
                          <m:r>
                            <a:rPr lang="de-DE" sz="1400" i="1">
                              <a:latin typeface="Cambria Math" panose="02040503050406030204" pitchFamily="18" charset="0"/>
                            </a:rPr>
                            <m:t>2</m:t>
                          </m:r>
                        </m:sup>
                      </m:sSup>
                      <m:r>
                        <a:rPr lang="de-DE" sz="1400" i="1">
                          <a:latin typeface="Cambria Math" panose="02040503050406030204" pitchFamily="18" charset="0"/>
                        </a:rPr>
                        <m:t>+0.5⋅</m:t>
                      </m:r>
                      <m:sSup>
                        <m:sSupPr>
                          <m:ctrlPr>
                            <a:rPr lang="de-DE" sz="1400" i="1">
                              <a:latin typeface="Cambria Math" panose="02040503050406030204" pitchFamily="18" charset="0"/>
                            </a:rPr>
                          </m:ctrlPr>
                        </m:sSupPr>
                        <m:e>
                          <m:r>
                            <a:rPr lang="de-DE" sz="1400" i="1">
                              <a:latin typeface="Cambria Math" panose="02040503050406030204" pitchFamily="18" charset="0"/>
                            </a:rPr>
                            <m:t>0.5</m:t>
                          </m:r>
                        </m:e>
                        <m:sup>
                          <m:r>
                            <a:rPr lang="de-DE" sz="1400" i="1">
                              <a:latin typeface="Cambria Math" panose="02040503050406030204" pitchFamily="18" charset="0"/>
                            </a:rPr>
                            <m:t>2</m:t>
                          </m:r>
                        </m:sup>
                      </m:sSup>
                      <m:r>
                        <a:rPr lang="de-DE" sz="1400" i="1">
                          <a:latin typeface="Cambria Math" panose="02040503050406030204" pitchFamily="18" charset="0"/>
                        </a:rPr>
                        <m:t>=0.25</m:t>
                      </m:r>
                    </m:oMath>
                  </m:oMathPara>
                </a14:m>
                <a:endParaRPr lang="de-DE" sz="1400" dirty="0"/>
              </a:p>
            </p:txBody>
          </p:sp>
        </mc:Choice>
        <mc:Fallback xmlns="">
          <p:sp>
            <p:nvSpPr>
              <p:cNvPr id="4" name="TextBox 3">
                <a:extLst>
                  <a:ext uri="{FF2B5EF4-FFF2-40B4-BE49-F238E27FC236}">
                    <a16:creationId xmlns:a16="http://schemas.microsoft.com/office/drawing/2014/main" id="{04C19C0C-DDF2-71EE-F5A3-AEE50F73A0AE}"/>
                  </a:ext>
                </a:extLst>
              </p:cNvPr>
              <p:cNvSpPr txBox="1">
                <a:spLocks noRot="1" noChangeAspect="1" noMove="1" noResize="1" noEditPoints="1" noAdjustHandles="1" noChangeArrowheads="1" noChangeShapeType="1" noTextEdit="1"/>
              </p:cNvSpPr>
              <p:nvPr/>
            </p:nvSpPr>
            <p:spPr bwMode="gray">
              <a:xfrm>
                <a:off x="1712111" y="4167966"/>
                <a:ext cx="4683318" cy="307777"/>
              </a:xfrm>
              <a:prstGeom prst="rect">
                <a:avLst/>
              </a:prstGeom>
              <a:blipFill>
                <a:blip r:embed="rId9"/>
                <a:stretch>
                  <a:fillRect/>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graphicFrame>
            <p:nvGraphicFramePr>
              <p:cNvPr id="16" name="Tabelle 9">
                <a:extLst>
                  <a:ext uri="{FF2B5EF4-FFF2-40B4-BE49-F238E27FC236}">
                    <a16:creationId xmlns:a16="http://schemas.microsoft.com/office/drawing/2014/main" id="{55A17E79-9F53-EEF9-5D6E-72A1D3D10D76}"/>
                  </a:ext>
                </a:extLst>
              </p:cNvPr>
              <p:cNvGraphicFramePr>
                <a:graphicFrameLocks noGrp="1"/>
              </p:cNvGraphicFramePr>
              <p:nvPr>
                <p:extLst>
                  <p:ext uri="{D42A27DB-BD31-4B8C-83A1-F6EECF244321}">
                    <p14:modId xmlns:p14="http://schemas.microsoft.com/office/powerpoint/2010/main" val="3729714417"/>
                  </p:ext>
                </p:extLst>
              </p:nvPr>
            </p:nvGraphicFramePr>
            <p:xfrm>
              <a:off x="1008231" y="1880478"/>
              <a:ext cx="6096000" cy="1483360"/>
            </p:xfrm>
            <a:graphic>
              <a:graphicData uri="http://schemas.openxmlformats.org/drawingml/2006/table">
                <a:tbl>
                  <a:tblPr firstRow="1" firstCol="1" bandRow="1">
                    <a:tableStyleId>{5C22544A-7EE6-4342-B048-85BDC9FD1C3A}</a:tableStyleId>
                  </a:tblPr>
                  <a:tblGrid>
                    <a:gridCol w="1524000">
                      <a:extLst>
                        <a:ext uri="{9D8B030D-6E8A-4147-A177-3AD203B41FA5}">
                          <a16:colId xmlns:a16="http://schemas.microsoft.com/office/drawing/2014/main" val="2850498811"/>
                        </a:ext>
                      </a:extLst>
                    </a:gridCol>
                    <a:gridCol w="1524000">
                      <a:extLst>
                        <a:ext uri="{9D8B030D-6E8A-4147-A177-3AD203B41FA5}">
                          <a16:colId xmlns:a16="http://schemas.microsoft.com/office/drawing/2014/main" val="3209669201"/>
                        </a:ext>
                      </a:extLst>
                    </a:gridCol>
                    <a:gridCol w="1524000">
                      <a:extLst>
                        <a:ext uri="{9D8B030D-6E8A-4147-A177-3AD203B41FA5}">
                          <a16:colId xmlns:a16="http://schemas.microsoft.com/office/drawing/2014/main" val="2344111290"/>
                        </a:ext>
                      </a:extLst>
                    </a:gridCol>
                    <a:gridCol w="1524000">
                      <a:extLst>
                        <a:ext uri="{9D8B030D-6E8A-4147-A177-3AD203B41FA5}">
                          <a16:colId xmlns:a16="http://schemas.microsoft.com/office/drawing/2014/main" val="2130607238"/>
                        </a:ext>
                      </a:extLst>
                    </a:gridCol>
                  </a:tblGrid>
                  <a:tr h="370840">
                    <a:tc>
                      <a:txBody>
                        <a:bodyPr/>
                        <a:lstStyle/>
                        <a:p>
                          <a:endParaRPr lang="de-DE" sz="1400" b="0" dirty="0"/>
                        </a:p>
                      </a:txBody>
                      <a:tcPr/>
                    </a:tc>
                    <a:tc>
                      <a:txBody>
                        <a:bodyPr/>
                        <a:lstStyle/>
                        <a:p>
                          <a:pPr/>
                          <a14:m>
                            <m:oMathPara xmlns:m="http://schemas.openxmlformats.org/officeDocument/2006/math">
                              <m:oMathParaPr>
                                <m:jc m:val="centerGroup"/>
                              </m:oMathParaPr>
                              <m:oMath xmlns:m="http://schemas.openxmlformats.org/officeDocument/2006/math">
                                <m:r>
                                  <a:rPr lang="de-DE" sz="1400" b="0" i="1" smtClean="0">
                                    <a:latin typeface="Cambria Math" panose="02040503050406030204" pitchFamily="18" charset="0"/>
                                  </a:rPr>
                                  <m:t>𝑋</m:t>
                                </m:r>
                                <m:r>
                                  <a:rPr lang="de-DE" sz="1400" b="0" i="1" smtClean="0">
                                    <a:latin typeface="Cambria Math" panose="02040503050406030204" pitchFamily="18" charset="0"/>
                                  </a:rPr>
                                  <m:t>=5</m:t>
                                </m:r>
                              </m:oMath>
                            </m:oMathPara>
                          </a14:m>
                          <a:endParaRPr lang="de-DE" sz="1400" b="0" dirty="0"/>
                        </a:p>
                      </a:txBody>
                      <a:tcPr/>
                    </a:tc>
                    <a:tc>
                      <a:txBody>
                        <a:bodyPr/>
                        <a:lstStyle/>
                        <a:p>
                          <a:pPr/>
                          <a14:m>
                            <m:oMathPara xmlns:m="http://schemas.openxmlformats.org/officeDocument/2006/math">
                              <m:oMathParaPr>
                                <m:jc m:val="centerGroup"/>
                              </m:oMathParaPr>
                              <m:oMath xmlns:m="http://schemas.openxmlformats.org/officeDocument/2006/math">
                                <m:r>
                                  <a:rPr lang="de-DE" sz="1400" b="0" i="1" smtClean="0">
                                    <a:latin typeface="Cambria Math" panose="02040503050406030204" pitchFamily="18" charset="0"/>
                                  </a:rPr>
                                  <m:t>𝑋</m:t>
                                </m:r>
                                <m:r>
                                  <a:rPr lang="de-DE" sz="1400" b="0" i="1" smtClean="0">
                                    <a:latin typeface="Cambria Math" panose="02040503050406030204" pitchFamily="18" charset="0"/>
                                  </a:rPr>
                                  <m:t>=7</m:t>
                                </m:r>
                              </m:oMath>
                            </m:oMathPara>
                          </a14:m>
                          <a:endParaRPr lang="de-DE" sz="1400" b="0" dirty="0"/>
                        </a:p>
                      </a:txBody>
                      <a:tcPr/>
                    </a:tc>
                    <a:tc>
                      <a:txBody>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𝑃</m:t>
                                </m:r>
                                <m:d>
                                  <m:dPr>
                                    <m:ctrlPr>
                                      <a:rPr lang="en-US" sz="1400" b="0" i="1" smtClean="0">
                                        <a:latin typeface="Cambria Math" panose="02040503050406030204" pitchFamily="18" charset="0"/>
                                      </a:rPr>
                                    </m:ctrlPr>
                                  </m:dPr>
                                  <m:e>
                                    <m:r>
                                      <a:rPr lang="en-US" sz="1400" b="0" i="1" smtClean="0">
                                        <a:latin typeface="Cambria Math" panose="02040503050406030204" pitchFamily="18" charset="0"/>
                                      </a:rPr>
                                      <m:t>𝑌</m:t>
                                    </m:r>
                                    <m:r>
                                      <a:rPr lang="en-US" sz="1400" b="0" i="1" smtClean="0">
                                        <a:latin typeface="Cambria Math" panose="02040503050406030204" pitchFamily="18" charset="0"/>
                                      </a:rPr>
                                      <m:t>=</m:t>
                                    </m:r>
                                    <m:r>
                                      <a:rPr lang="en-US" sz="1400" b="0" i="1" smtClean="0">
                                        <a:latin typeface="Cambria Math" panose="02040503050406030204" pitchFamily="18" charset="0"/>
                                      </a:rPr>
                                      <m:t>𝑗</m:t>
                                    </m:r>
                                  </m:e>
                                </m:d>
                              </m:oMath>
                            </m:oMathPara>
                          </a14:m>
                          <a:endParaRPr lang="de-DE" sz="1400" b="0" dirty="0"/>
                        </a:p>
                      </a:txBody>
                      <a:tcPr/>
                    </a:tc>
                    <a:extLst>
                      <a:ext uri="{0D108BD9-81ED-4DB2-BD59-A6C34878D82A}">
                        <a16:rowId xmlns:a16="http://schemas.microsoft.com/office/drawing/2014/main" val="2346096749"/>
                      </a:ext>
                    </a:extLst>
                  </a:tr>
                  <a:tr h="370840">
                    <a:tc>
                      <a:txBody>
                        <a:bodyPr/>
                        <a:lstStyle/>
                        <a:p>
                          <a:pPr/>
                          <a14:m>
                            <m:oMathPara xmlns:m="http://schemas.openxmlformats.org/officeDocument/2006/math">
                              <m:oMathParaPr>
                                <m:jc m:val="centerGroup"/>
                              </m:oMathParaPr>
                              <m:oMath xmlns:m="http://schemas.openxmlformats.org/officeDocument/2006/math">
                                <m:r>
                                  <a:rPr lang="de-DE" sz="1400" b="0" i="1" smtClean="0">
                                    <a:latin typeface="Cambria Math" panose="02040503050406030204" pitchFamily="18" charset="0"/>
                                  </a:rPr>
                                  <m:t>𝑌</m:t>
                                </m:r>
                                <m:r>
                                  <a:rPr lang="de-DE" sz="1400" b="0" i="1" smtClean="0">
                                    <a:latin typeface="Cambria Math" panose="02040503050406030204" pitchFamily="18" charset="0"/>
                                  </a:rPr>
                                  <m:t>=8</m:t>
                                </m:r>
                              </m:oMath>
                            </m:oMathPara>
                          </a14:m>
                          <a:endParaRPr lang="de-DE" sz="1400" b="0" dirty="0"/>
                        </a:p>
                      </a:txBody>
                      <a:tcPr/>
                    </a:tc>
                    <a:tc>
                      <a:txBody>
                        <a:bodyPr/>
                        <a:lstStyle/>
                        <a:p>
                          <a:pPr/>
                          <a14:m>
                            <m:oMathPara xmlns:m="http://schemas.openxmlformats.org/officeDocument/2006/math">
                              <m:oMathParaPr>
                                <m:jc m:val="centerGroup"/>
                              </m:oMathParaPr>
                              <m:oMath xmlns:m="http://schemas.openxmlformats.org/officeDocument/2006/math">
                                <m:r>
                                  <a:rPr lang="de-DE" sz="1400" b="0" i="1" smtClean="0">
                                    <a:latin typeface="Cambria Math" panose="02040503050406030204" pitchFamily="18" charset="0"/>
                                  </a:rPr>
                                  <m:t>0.4</m:t>
                                </m:r>
                              </m:oMath>
                            </m:oMathPara>
                          </a14:m>
                          <a:endParaRPr lang="de-DE" sz="1400" dirty="0"/>
                        </a:p>
                      </a:txBody>
                      <a:tcPr/>
                    </a:tc>
                    <a:tc>
                      <a:txBody>
                        <a:bodyPr/>
                        <a:lstStyle/>
                        <a:p>
                          <a:pPr/>
                          <a14:m>
                            <m:oMathPara xmlns:m="http://schemas.openxmlformats.org/officeDocument/2006/math">
                              <m:oMathParaPr>
                                <m:jc m:val="centerGroup"/>
                              </m:oMathParaPr>
                              <m:oMath xmlns:m="http://schemas.openxmlformats.org/officeDocument/2006/math">
                                <m:r>
                                  <a:rPr lang="de-DE" sz="1400" b="0" i="1" smtClean="0">
                                    <a:latin typeface="Cambria Math" panose="02040503050406030204" pitchFamily="18" charset="0"/>
                                  </a:rPr>
                                  <m:t>0.1</m:t>
                                </m:r>
                              </m:oMath>
                            </m:oMathPara>
                          </a14:m>
                          <a:endParaRPr lang="de-DE" sz="1400" dirty="0"/>
                        </a:p>
                      </a:txBody>
                      <a:tcPr/>
                    </a:tc>
                    <a:tc>
                      <a:txBody>
                        <a:bodyPr/>
                        <a:lstStyle/>
                        <a:p>
                          <a:pPr/>
                          <a14:m>
                            <m:oMathPara xmlns:m="http://schemas.openxmlformats.org/officeDocument/2006/math">
                              <m:oMathParaPr>
                                <m:jc m:val="centerGroup"/>
                              </m:oMathParaPr>
                              <m:oMath xmlns:m="http://schemas.openxmlformats.org/officeDocument/2006/math">
                                <m:r>
                                  <a:rPr lang="de-DE" sz="1400" b="1" i="1" smtClean="0">
                                    <a:latin typeface="Cambria Math" panose="02040503050406030204" pitchFamily="18" charset="0"/>
                                  </a:rPr>
                                  <m:t>𝟎</m:t>
                                </m:r>
                                <m:r>
                                  <a:rPr lang="de-DE" sz="1400" b="1" i="1" smtClean="0">
                                    <a:latin typeface="Cambria Math" panose="02040503050406030204" pitchFamily="18" charset="0"/>
                                  </a:rPr>
                                  <m:t>.</m:t>
                                </m:r>
                                <m:r>
                                  <a:rPr lang="de-DE" sz="1400" b="1" i="1" smtClean="0">
                                    <a:latin typeface="Cambria Math" panose="02040503050406030204" pitchFamily="18" charset="0"/>
                                  </a:rPr>
                                  <m:t>𝟓</m:t>
                                </m:r>
                              </m:oMath>
                            </m:oMathPara>
                          </a14:m>
                          <a:endParaRPr lang="de-DE" sz="1400" dirty="0"/>
                        </a:p>
                      </a:txBody>
                      <a:tcPr/>
                    </a:tc>
                    <a:extLst>
                      <a:ext uri="{0D108BD9-81ED-4DB2-BD59-A6C34878D82A}">
                        <a16:rowId xmlns:a16="http://schemas.microsoft.com/office/drawing/2014/main" val="476741411"/>
                      </a:ext>
                    </a:extLst>
                  </a:tr>
                  <a:tr h="370840">
                    <a:tc>
                      <a:txBody>
                        <a:bodyPr/>
                        <a:lstStyle/>
                        <a:p>
                          <a:pPr/>
                          <a14:m>
                            <m:oMathPara xmlns:m="http://schemas.openxmlformats.org/officeDocument/2006/math">
                              <m:oMathParaPr>
                                <m:jc m:val="centerGroup"/>
                              </m:oMathParaPr>
                              <m:oMath xmlns:m="http://schemas.openxmlformats.org/officeDocument/2006/math">
                                <m:r>
                                  <a:rPr lang="de-DE" sz="1400" b="0" i="1" smtClean="0">
                                    <a:latin typeface="Cambria Math" panose="02040503050406030204" pitchFamily="18" charset="0"/>
                                  </a:rPr>
                                  <m:t>𝑌</m:t>
                                </m:r>
                                <m:r>
                                  <a:rPr lang="de-DE" sz="1400" b="0" i="1" smtClean="0">
                                    <a:latin typeface="Cambria Math" panose="02040503050406030204" pitchFamily="18" charset="0"/>
                                  </a:rPr>
                                  <m:t>=9</m:t>
                                </m:r>
                              </m:oMath>
                            </m:oMathPara>
                          </a14:m>
                          <a:endParaRPr lang="de-DE" sz="1400" b="0" dirty="0"/>
                        </a:p>
                      </a:txBody>
                      <a:tcPr/>
                    </a:tc>
                    <a:tc>
                      <a:txBody>
                        <a:bodyPr/>
                        <a:lstStyle/>
                        <a:p>
                          <a:pPr/>
                          <a14:m>
                            <m:oMathPara xmlns:m="http://schemas.openxmlformats.org/officeDocument/2006/math">
                              <m:oMathParaPr>
                                <m:jc m:val="centerGroup"/>
                              </m:oMathParaPr>
                              <m:oMath xmlns:m="http://schemas.openxmlformats.org/officeDocument/2006/math">
                                <m:r>
                                  <a:rPr lang="de-DE" sz="1400" b="0" i="1" smtClean="0">
                                    <a:latin typeface="Cambria Math" panose="02040503050406030204" pitchFamily="18" charset="0"/>
                                  </a:rPr>
                                  <m:t>0.3</m:t>
                                </m:r>
                              </m:oMath>
                            </m:oMathPara>
                          </a14:m>
                          <a:endParaRPr lang="de-DE" sz="1400" dirty="0"/>
                        </a:p>
                      </a:txBody>
                      <a:tcPr/>
                    </a:tc>
                    <a:tc>
                      <a:txBody>
                        <a:bodyPr/>
                        <a:lstStyle/>
                        <a:p>
                          <a:pPr/>
                          <a14:m>
                            <m:oMathPara xmlns:m="http://schemas.openxmlformats.org/officeDocument/2006/math">
                              <m:oMathParaPr>
                                <m:jc m:val="centerGroup"/>
                              </m:oMathParaPr>
                              <m:oMath xmlns:m="http://schemas.openxmlformats.org/officeDocument/2006/math">
                                <m:r>
                                  <a:rPr lang="de-DE" sz="1400" b="0" i="1" smtClean="0">
                                    <a:latin typeface="Cambria Math" panose="02040503050406030204" pitchFamily="18" charset="0"/>
                                  </a:rPr>
                                  <m:t>0.2</m:t>
                                </m:r>
                              </m:oMath>
                            </m:oMathPara>
                          </a14:m>
                          <a:endParaRPr lang="de-DE" sz="1400" dirty="0"/>
                        </a:p>
                      </a:txBody>
                      <a:tcPr/>
                    </a:tc>
                    <a:tc>
                      <a:txBody>
                        <a:bodyPr/>
                        <a:lstStyle/>
                        <a:p>
                          <a:pPr/>
                          <a14:m>
                            <m:oMathPara xmlns:m="http://schemas.openxmlformats.org/officeDocument/2006/math">
                              <m:oMathParaPr>
                                <m:jc m:val="centerGroup"/>
                              </m:oMathParaPr>
                              <m:oMath xmlns:m="http://schemas.openxmlformats.org/officeDocument/2006/math">
                                <m:r>
                                  <a:rPr lang="de-DE" sz="1400" b="1" i="1" smtClean="0">
                                    <a:latin typeface="Cambria Math" panose="02040503050406030204" pitchFamily="18" charset="0"/>
                                  </a:rPr>
                                  <m:t>𝟎</m:t>
                                </m:r>
                                <m:r>
                                  <a:rPr lang="de-DE" sz="1400" b="1" i="1" smtClean="0">
                                    <a:latin typeface="Cambria Math" panose="02040503050406030204" pitchFamily="18" charset="0"/>
                                  </a:rPr>
                                  <m:t>.</m:t>
                                </m:r>
                                <m:r>
                                  <a:rPr lang="de-DE" sz="1400" b="1" i="1" smtClean="0">
                                    <a:latin typeface="Cambria Math" panose="02040503050406030204" pitchFamily="18" charset="0"/>
                                  </a:rPr>
                                  <m:t>𝟓</m:t>
                                </m:r>
                              </m:oMath>
                            </m:oMathPara>
                          </a14:m>
                          <a:endParaRPr lang="de-DE" sz="1400" dirty="0"/>
                        </a:p>
                      </a:txBody>
                      <a:tcPr/>
                    </a:tc>
                    <a:extLst>
                      <a:ext uri="{0D108BD9-81ED-4DB2-BD59-A6C34878D82A}">
                        <a16:rowId xmlns:a16="http://schemas.microsoft.com/office/drawing/2014/main" val="1905399751"/>
                      </a:ext>
                    </a:extLst>
                  </a:tr>
                  <a:tr h="370840">
                    <a:tc>
                      <a:txBody>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𝑃</m:t>
                                </m:r>
                                <m:d>
                                  <m:dPr>
                                    <m:ctrlPr>
                                      <a:rPr lang="en-US" sz="1400" b="0" i="1" smtClean="0">
                                        <a:latin typeface="Cambria Math" panose="02040503050406030204" pitchFamily="18" charset="0"/>
                                      </a:rPr>
                                    </m:ctrlPr>
                                  </m:dPr>
                                  <m:e>
                                    <m:r>
                                      <a:rPr lang="en-US" sz="1400" b="0" i="1" smtClean="0">
                                        <a:latin typeface="Cambria Math" panose="02040503050406030204" pitchFamily="18" charset="0"/>
                                      </a:rPr>
                                      <m:t>𝑋</m:t>
                                    </m:r>
                                    <m:r>
                                      <a:rPr lang="en-US" sz="1400" b="0" i="1" smtClean="0">
                                        <a:latin typeface="Cambria Math" panose="02040503050406030204" pitchFamily="18" charset="0"/>
                                      </a:rPr>
                                      <m:t>=</m:t>
                                    </m:r>
                                    <m:r>
                                      <a:rPr lang="en-US" sz="1400" b="0" i="1" smtClean="0">
                                        <a:latin typeface="Cambria Math" panose="02040503050406030204" pitchFamily="18" charset="0"/>
                                      </a:rPr>
                                      <m:t>𝑖</m:t>
                                    </m:r>
                                  </m:e>
                                </m:d>
                              </m:oMath>
                            </m:oMathPara>
                          </a14:m>
                          <a:endParaRPr lang="de-DE" sz="1400" b="0" dirty="0"/>
                        </a:p>
                      </a:txBody>
                      <a:tcPr/>
                    </a:tc>
                    <a:tc>
                      <a:txBody>
                        <a:bodyPr/>
                        <a:lstStyle/>
                        <a:p>
                          <a:pPr/>
                          <a14:m>
                            <m:oMathPara xmlns:m="http://schemas.openxmlformats.org/officeDocument/2006/math">
                              <m:oMathParaPr>
                                <m:jc m:val="centerGroup"/>
                              </m:oMathParaPr>
                              <m:oMath xmlns:m="http://schemas.openxmlformats.org/officeDocument/2006/math">
                                <m:r>
                                  <a:rPr lang="de-DE" sz="1400" b="1" i="1" smtClean="0">
                                    <a:latin typeface="Cambria Math" panose="02040503050406030204" pitchFamily="18" charset="0"/>
                                  </a:rPr>
                                  <m:t>𝟎</m:t>
                                </m:r>
                                <m:r>
                                  <a:rPr lang="de-DE" sz="1400" b="1" i="1" smtClean="0">
                                    <a:latin typeface="Cambria Math" panose="02040503050406030204" pitchFamily="18" charset="0"/>
                                  </a:rPr>
                                  <m:t>.</m:t>
                                </m:r>
                                <m:r>
                                  <a:rPr lang="de-DE" sz="1400" b="1" i="1" smtClean="0">
                                    <a:latin typeface="Cambria Math" panose="02040503050406030204" pitchFamily="18" charset="0"/>
                                  </a:rPr>
                                  <m:t>𝟕</m:t>
                                </m:r>
                              </m:oMath>
                            </m:oMathPara>
                          </a14:m>
                          <a:endParaRPr lang="de-DE" sz="1400" dirty="0"/>
                        </a:p>
                      </a:txBody>
                      <a:tcPr/>
                    </a:tc>
                    <a:tc>
                      <a:txBody>
                        <a:bodyPr/>
                        <a:lstStyle/>
                        <a:p>
                          <a:pPr/>
                          <a14:m>
                            <m:oMathPara xmlns:m="http://schemas.openxmlformats.org/officeDocument/2006/math">
                              <m:oMathParaPr>
                                <m:jc m:val="centerGroup"/>
                              </m:oMathParaPr>
                              <m:oMath xmlns:m="http://schemas.openxmlformats.org/officeDocument/2006/math">
                                <m:r>
                                  <a:rPr lang="de-DE" sz="1400" b="1" i="1" smtClean="0">
                                    <a:latin typeface="Cambria Math" panose="02040503050406030204" pitchFamily="18" charset="0"/>
                                  </a:rPr>
                                  <m:t>𝟎</m:t>
                                </m:r>
                                <m:r>
                                  <a:rPr lang="de-DE" sz="1400" b="1" i="1" smtClean="0">
                                    <a:latin typeface="Cambria Math" panose="02040503050406030204" pitchFamily="18" charset="0"/>
                                  </a:rPr>
                                  <m:t>.</m:t>
                                </m:r>
                                <m:r>
                                  <a:rPr lang="de-DE" sz="1400" b="1" i="1" smtClean="0">
                                    <a:latin typeface="Cambria Math" panose="02040503050406030204" pitchFamily="18" charset="0"/>
                                  </a:rPr>
                                  <m:t>𝟑</m:t>
                                </m:r>
                              </m:oMath>
                            </m:oMathPara>
                          </a14:m>
                          <a:endParaRPr lang="de-DE" sz="1400" dirty="0"/>
                        </a:p>
                      </a:txBody>
                      <a:tcPr/>
                    </a:tc>
                    <a:tc>
                      <a:txBody>
                        <a:bodyPr/>
                        <a:lstStyle/>
                        <a:p>
                          <a:endParaRPr lang="de-DE" sz="1400" dirty="0"/>
                        </a:p>
                      </a:txBody>
                      <a:tcPr/>
                    </a:tc>
                    <a:extLst>
                      <a:ext uri="{0D108BD9-81ED-4DB2-BD59-A6C34878D82A}">
                        <a16:rowId xmlns:a16="http://schemas.microsoft.com/office/drawing/2014/main" val="3396482288"/>
                      </a:ext>
                    </a:extLst>
                  </a:tr>
                </a:tbl>
              </a:graphicData>
            </a:graphic>
          </p:graphicFrame>
        </mc:Choice>
        <mc:Fallback xmlns="">
          <p:graphicFrame>
            <p:nvGraphicFramePr>
              <p:cNvPr id="16" name="Tabelle 9">
                <a:extLst>
                  <a:ext uri="{FF2B5EF4-FFF2-40B4-BE49-F238E27FC236}">
                    <a16:creationId xmlns:a16="http://schemas.microsoft.com/office/drawing/2014/main" id="{55A17E79-9F53-EEF9-5D6E-72A1D3D10D76}"/>
                  </a:ext>
                </a:extLst>
              </p:cNvPr>
              <p:cNvGraphicFramePr>
                <a:graphicFrameLocks noGrp="1"/>
              </p:cNvGraphicFramePr>
              <p:nvPr>
                <p:extLst>
                  <p:ext uri="{D42A27DB-BD31-4B8C-83A1-F6EECF244321}">
                    <p14:modId xmlns:p14="http://schemas.microsoft.com/office/powerpoint/2010/main" val="3729714417"/>
                  </p:ext>
                </p:extLst>
              </p:nvPr>
            </p:nvGraphicFramePr>
            <p:xfrm>
              <a:off x="1008231" y="1880478"/>
              <a:ext cx="6096000" cy="1483360"/>
            </p:xfrm>
            <a:graphic>
              <a:graphicData uri="http://schemas.openxmlformats.org/drawingml/2006/table">
                <a:tbl>
                  <a:tblPr firstRow="1" firstCol="1" bandRow="1">
                    <a:tableStyleId>{5C22544A-7EE6-4342-B048-85BDC9FD1C3A}</a:tableStyleId>
                  </a:tblPr>
                  <a:tblGrid>
                    <a:gridCol w="1524000">
                      <a:extLst>
                        <a:ext uri="{9D8B030D-6E8A-4147-A177-3AD203B41FA5}">
                          <a16:colId xmlns:a16="http://schemas.microsoft.com/office/drawing/2014/main" val="2850498811"/>
                        </a:ext>
                      </a:extLst>
                    </a:gridCol>
                    <a:gridCol w="1524000">
                      <a:extLst>
                        <a:ext uri="{9D8B030D-6E8A-4147-A177-3AD203B41FA5}">
                          <a16:colId xmlns:a16="http://schemas.microsoft.com/office/drawing/2014/main" val="3209669201"/>
                        </a:ext>
                      </a:extLst>
                    </a:gridCol>
                    <a:gridCol w="1524000">
                      <a:extLst>
                        <a:ext uri="{9D8B030D-6E8A-4147-A177-3AD203B41FA5}">
                          <a16:colId xmlns:a16="http://schemas.microsoft.com/office/drawing/2014/main" val="2344111290"/>
                        </a:ext>
                      </a:extLst>
                    </a:gridCol>
                    <a:gridCol w="1524000">
                      <a:extLst>
                        <a:ext uri="{9D8B030D-6E8A-4147-A177-3AD203B41FA5}">
                          <a16:colId xmlns:a16="http://schemas.microsoft.com/office/drawing/2014/main" val="2130607238"/>
                        </a:ext>
                      </a:extLst>
                    </a:gridCol>
                  </a:tblGrid>
                  <a:tr h="370840">
                    <a:tc>
                      <a:txBody>
                        <a:bodyPr/>
                        <a:lstStyle/>
                        <a:p>
                          <a:endParaRPr lang="de-DE" sz="1400" b="0" dirty="0"/>
                        </a:p>
                      </a:txBody>
                      <a:tcPr/>
                    </a:tc>
                    <a:tc>
                      <a:txBody>
                        <a:bodyPr/>
                        <a:lstStyle/>
                        <a:p>
                          <a:endParaRPr lang="en-DE"/>
                        </a:p>
                      </a:txBody>
                      <a:tcPr>
                        <a:blipFill>
                          <a:blip r:embed="rId10"/>
                          <a:stretch>
                            <a:fillRect l="-100000" t="-3448" r="-200000" b="-306897"/>
                          </a:stretch>
                        </a:blipFill>
                      </a:tcPr>
                    </a:tc>
                    <a:tc>
                      <a:txBody>
                        <a:bodyPr/>
                        <a:lstStyle/>
                        <a:p>
                          <a:endParaRPr lang="en-DE"/>
                        </a:p>
                      </a:txBody>
                      <a:tcPr>
                        <a:blipFill>
                          <a:blip r:embed="rId10"/>
                          <a:stretch>
                            <a:fillRect l="-201667" t="-3448" r="-101667" b="-306897"/>
                          </a:stretch>
                        </a:blipFill>
                      </a:tcPr>
                    </a:tc>
                    <a:tc>
                      <a:txBody>
                        <a:bodyPr/>
                        <a:lstStyle/>
                        <a:p>
                          <a:endParaRPr lang="en-DE"/>
                        </a:p>
                      </a:txBody>
                      <a:tcPr>
                        <a:blipFill>
                          <a:blip r:embed="rId10"/>
                          <a:stretch>
                            <a:fillRect l="-301667" t="-3448" r="-1667" b="-306897"/>
                          </a:stretch>
                        </a:blipFill>
                      </a:tcPr>
                    </a:tc>
                    <a:extLst>
                      <a:ext uri="{0D108BD9-81ED-4DB2-BD59-A6C34878D82A}">
                        <a16:rowId xmlns:a16="http://schemas.microsoft.com/office/drawing/2014/main" val="2346096749"/>
                      </a:ext>
                    </a:extLst>
                  </a:tr>
                  <a:tr h="370840">
                    <a:tc>
                      <a:txBody>
                        <a:bodyPr/>
                        <a:lstStyle/>
                        <a:p>
                          <a:endParaRPr lang="en-DE"/>
                        </a:p>
                      </a:txBody>
                      <a:tcPr>
                        <a:blipFill>
                          <a:blip r:embed="rId10"/>
                          <a:stretch>
                            <a:fillRect l="-833" t="-100000" r="-302500" b="-196667"/>
                          </a:stretch>
                        </a:blipFill>
                      </a:tcPr>
                    </a:tc>
                    <a:tc>
                      <a:txBody>
                        <a:bodyPr/>
                        <a:lstStyle/>
                        <a:p>
                          <a:endParaRPr lang="en-DE"/>
                        </a:p>
                      </a:txBody>
                      <a:tcPr>
                        <a:blipFill>
                          <a:blip r:embed="rId10"/>
                          <a:stretch>
                            <a:fillRect l="-100000" t="-100000" r="-200000" b="-196667"/>
                          </a:stretch>
                        </a:blipFill>
                      </a:tcPr>
                    </a:tc>
                    <a:tc>
                      <a:txBody>
                        <a:bodyPr/>
                        <a:lstStyle/>
                        <a:p>
                          <a:endParaRPr lang="en-DE"/>
                        </a:p>
                      </a:txBody>
                      <a:tcPr>
                        <a:blipFill>
                          <a:blip r:embed="rId10"/>
                          <a:stretch>
                            <a:fillRect l="-201667" t="-100000" r="-101667" b="-196667"/>
                          </a:stretch>
                        </a:blipFill>
                      </a:tcPr>
                    </a:tc>
                    <a:tc>
                      <a:txBody>
                        <a:bodyPr/>
                        <a:lstStyle/>
                        <a:p>
                          <a:endParaRPr lang="en-DE"/>
                        </a:p>
                      </a:txBody>
                      <a:tcPr>
                        <a:blipFill>
                          <a:blip r:embed="rId10"/>
                          <a:stretch>
                            <a:fillRect l="-301667" t="-100000" r="-1667" b="-196667"/>
                          </a:stretch>
                        </a:blipFill>
                      </a:tcPr>
                    </a:tc>
                    <a:extLst>
                      <a:ext uri="{0D108BD9-81ED-4DB2-BD59-A6C34878D82A}">
                        <a16:rowId xmlns:a16="http://schemas.microsoft.com/office/drawing/2014/main" val="476741411"/>
                      </a:ext>
                    </a:extLst>
                  </a:tr>
                  <a:tr h="370840">
                    <a:tc>
                      <a:txBody>
                        <a:bodyPr/>
                        <a:lstStyle/>
                        <a:p>
                          <a:endParaRPr lang="en-DE"/>
                        </a:p>
                      </a:txBody>
                      <a:tcPr>
                        <a:blipFill>
                          <a:blip r:embed="rId10"/>
                          <a:stretch>
                            <a:fillRect l="-833" t="-206897" r="-302500" b="-103448"/>
                          </a:stretch>
                        </a:blipFill>
                      </a:tcPr>
                    </a:tc>
                    <a:tc>
                      <a:txBody>
                        <a:bodyPr/>
                        <a:lstStyle/>
                        <a:p>
                          <a:endParaRPr lang="en-DE"/>
                        </a:p>
                      </a:txBody>
                      <a:tcPr>
                        <a:blipFill>
                          <a:blip r:embed="rId10"/>
                          <a:stretch>
                            <a:fillRect l="-100000" t="-206897" r="-200000" b="-103448"/>
                          </a:stretch>
                        </a:blipFill>
                      </a:tcPr>
                    </a:tc>
                    <a:tc>
                      <a:txBody>
                        <a:bodyPr/>
                        <a:lstStyle/>
                        <a:p>
                          <a:endParaRPr lang="en-DE"/>
                        </a:p>
                      </a:txBody>
                      <a:tcPr>
                        <a:blipFill>
                          <a:blip r:embed="rId10"/>
                          <a:stretch>
                            <a:fillRect l="-201667" t="-206897" r="-101667" b="-103448"/>
                          </a:stretch>
                        </a:blipFill>
                      </a:tcPr>
                    </a:tc>
                    <a:tc>
                      <a:txBody>
                        <a:bodyPr/>
                        <a:lstStyle/>
                        <a:p>
                          <a:endParaRPr lang="en-DE"/>
                        </a:p>
                      </a:txBody>
                      <a:tcPr>
                        <a:blipFill>
                          <a:blip r:embed="rId10"/>
                          <a:stretch>
                            <a:fillRect l="-301667" t="-206897" r="-1667" b="-103448"/>
                          </a:stretch>
                        </a:blipFill>
                      </a:tcPr>
                    </a:tc>
                    <a:extLst>
                      <a:ext uri="{0D108BD9-81ED-4DB2-BD59-A6C34878D82A}">
                        <a16:rowId xmlns:a16="http://schemas.microsoft.com/office/drawing/2014/main" val="1905399751"/>
                      </a:ext>
                    </a:extLst>
                  </a:tr>
                  <a:tr h="370840">
                    <a:tc>
                      <a:txBody>
                        <a:bodyPr/>
                        <a:lstStyle/>
                        <a:p>
                          <a:endParaRPr lang="en-DE"/>
                        </a:p>
                      </a:txBody>
                      <a:tcPr>
                        <a:blipFill>
                          <a:blip r:embed="rId10"/>
                          <a:stretch>
                            <a:fillRect l="-833" t="-306897" r="-302500" b="-3448"/>
                          </a:stretch>
                        </a:blipFill>
                      </a:tcPr>
                    </a:tc>
                    <a:tc>
                      <a:txBody>
                        <a:bodyPr/>
                        <a:lstStyle/>
                        <a:p>
                          <a:endParaRPr lang="en-DE"/>
                        </a:p>
                      </a:txBody>
                      <a:tcPr>
                        <a:blipFill>
                          <a:blip r:embed="rId10"/>
                          <a:stretch>
                            <a:fillRect l="-100000" t="-306897" r="-200000" b="-3448"/>
                          </a:stretch>
                        </a:blipFill>
                      </a:tcPr>
                    </a:tc>
                    <a:tc>
                      <a:txBody>
                        <a:bodyPr/>
                        <a:lstStyle/>
                        <a:p>
                          <a:endParaRPr lang="en-DE"/>
                        </a:p>
                      </a:txBody>
                      <a:tcPr>
                        <a:blipFill>
                          <a:blip r:embed="rId10"/>
                          <a:stretch>
                            <a:fillRect l="-201667" t="-306897" r="-101667" b="-3448"/>
                          </a:stretch>
                        </a:blipFill>
                      </a:tcPr>
                    </a:tc>
                    <a:tc>
                      <a:txBody>
                        <a:bodyPr/>
                        <a:lstStyle/>
                        <a:p>
                          <a:pPr/>
                          <a:endParaRPr lang="de-DE" sz="1400" dirty="0"/>
                        </a:p>
                      </a:txBody>
                      <a:tcPr/>
                    </a:tc>
                    <a:extLst>
                      <a:ext uri="{0D108BD9-81ED-4DB2-BD59-A6C34878D82A}">
                        <a16:rowId xmlns:a16="http://schemas.microsoft.com/office/drawing/2014/main" val="3396482288"/>
                      </a:ext>
                    </a:extLst>
                  </a:tr>
                </a:tbl>
              </a:graphicData>
            </a:graphic>
          </p:graphicFrame>
        </mc:Fallback>
      </mc:AlternateContent>
    </p:spTree>
    <p:extLst>
      <p:ext uri="{BB962C8B-B14F-4D97-AF65-F5344CB8AC3E}">
        <p14:creationId xmlns:p14="http://schemas.microsoft.com/office/powerpoint/2010/main" val="9772121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dissolve">
                                      <p:cBhvr>
                                        <p:cTn id="7" dur="500"/>
                                        <p:tgtEl>
                                          <p:spTgt spid="2">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dissolve">
                                      <p:cBhvr>
                                        <p:cTn id="10" dur="500"/>
                                        <p:tgtEl>
                                          <p:spTgt spid="17"/>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dissolve">
                                      <p:cBhvr>
                                        <p:cTn id="15" dur="500"/>
                                        <p:tgtEl>
                                          <p:spTgt spid="16"/>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dissolve">
                                      <p:cBhvr>
                                        <p:cTn id="20" dur="500"/>
                                        <p:tgtEl>
                                          <p:spTgt spid="5"/>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dissolve">
                                      <p:cBhvr>
                                        <p:cTn id="25" dur="500"/>
                                        <p:tgtEl>
                                          <p:spTgt spid="7"/>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grpId="0" nodeType="click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dissolve">
                                      <p:cBhvr>
                                        <p:cTn id="30" dur="500"/>
                                        <p:tgtEl>
                                          <p:spTgt spid="4"/>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grpId="0" nodeType="click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dissolve">
                                      <p:cBhvr>
                                        <p:cTn id="3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9" grpId="0"/>
      <p:bldP spid="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678F5329-C76E-E0BA-33B1-EE8D53C82F57}"/>
                  </a:ext>
                </a:extLst>
              </p:cNvPr>
              <p:cNvSpPr>
                <a:spLocks noGrp="1"/>
              </p:cNvSpPr>
              <p:nvPr>
                <p:ph type="body" sz="quarter" idx="13"/>
              </p:nvPr>
            </p:nvSpPr>
            <p:spPr/>
            <p:txBody>
              <a:bodyPr/>
              <a:lstStyle/>
              <a:p>
                <a:r>
                  <a:rPr lang="de-DE" dirty="0"/>
                  <a:t>Wie wir schon gezeigt haben, gilt für zwei unabhängige Zufallsvariablen </a:t>
                </a:r>
                <a14:m>
                  <m:oMath xmlns:m="http://schemas.openxmlformats.org/officeDocument/2006/math">
                    <m:r>
                      <a:rPr lang="de-DE" b="0" i="1" smtClean="0">
                        <a:latin typeface="Cambria Math" panose="02040503050406030204" pitchFamily="18" charset="0"/>
                      </a:rPr>
                      <m:t>𝑋</m:t>
                    </m:r>
                  </m:oMath>
                </a14:m>
                <a:r>
                  <a:rPr lang="de-DE" dirty="0"/>
                  <a:t> und </a:t>
                </a:r>
                <a14:m>
                  <m:oMath xmlns:m="http://schemas.openxmlformats.org/officeDocument/2006/math">
                    <m:r>
                      <a:rPr lang="de-DE" b="0" i="1" smtClean="0">
                        <a:latin typeface="Cambria Math" panose="02040503050406030204" pitchFamily="18" charset="0"/>
                      </a:rPr>
                      <m:t>𝑌</m:t>
                    </m:r>
                  </m:oMath>
                </a14:m>
                <a:r>
                  <a:rPr lang="de-DE" dirty="0"/>
                  <a:t> mit Erwartungswert, dass </a:t>
                </a:r>
                <a14:m>
                  <m:oMath xmlns:m="http://schemas.openxmlformats.org/officeDocument/2006/math">
                    <m:r>
                      <a:rPr lang="de-DE" b="0" i="1" smtClean="0">
                        <a:latin typeface="Cambria Math" panose="02040503050406030204" pitchFamily="18" charset="0"/>
                      </a:rPr>
                      <m:t>𝐸</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𝑋</m:t>
                        </m:r>
                        <m:r>
                          <a:rPr lang="en-US" b="0" i="1" smtClean="0">
                            <a:latin typeface="Cambria Math" panose="02040503050406030204" pitchFamily="18" charset="0"/>
                          </a:rPr>
                          <m:t>⋅</m:t>
                        </m:r>
                        <m:r>
                          <a:rPr lang="en-US" b="0" i="1" smtClean="0">
                            <a:latin typeface="Cambria Math" panose="02040503050406030204" pitchFamily="18" charset="0"/>
                          </a:rPr>
                          <m:t>𝑌</m:t>
                        </m:r>
                      </m:e>
                    </m:d>
                    <m:r>
                      <a:rPr lang="de-DE" b="0" i="1" smtClean="0">
                        <a:latin typeface="Cambria Math" panose="02040503050406030204" pitchFamily="18" charset="0"/>
                      </a:rPr>
                      <m:t>=</m:t>
                    </m:r>
                    <m:r>
                      <a:rPr lang="de-DE" b="0" i="1" smtClean="0">
                        <a:latin typeface="Cambria Math" panose="02040503050406030204" pitchFamily="18" charset="0"/>
                      </a:rPr>
                      <m:t>𝐸</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𝑋</m:t>
                        </m:r>
                      </m:e>
                    </m:d>
                    <m:r>
                      <a:rPr lang="de-DE" b="0" i="1" smtClean="0">
                        <a:latin typeface="Cambria Math" panose="02040503050406030204" pitchFamily="18" charset="0"/>
                      </a:rPr>
                      <m:t>⋅</m:t>
                    </m:r>
                    <m:r>
                      <a:rPr lang="de-DE" b="0" i="1" smtClean="0">
                        <a:latin typeface="Cambria Math" panose="02040503050406030204" pitchFamily="18" charset="0"/>
                      </a:rPr>
                      <m:t>𝐸</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𝑌</m:t>
                        </m:r>
                      </m:e>
                    </m:d>
                  </m:oMath>
                </a14:m>
                <a:r>
                  <a:rPr lang="de-DE" dirty="0"/>
                  <a:t>.</a:t>
                </a:r>
              </a:p>
              <a:p>
                <a:r>
                  <a:rPr lang="de-DE" b="1" dirty="0">
                    <a:solidFill>
                      <a:schemeClr val="accent1"/>
                    </a:solidFill>
                  </a:rPr>
                  <a:t>Satz (Unabhängigkeit und Kovarianz)</a:t>
                </a:r>
                <a:r>
                  <a:rPr lang="de-DE" dirty="0"/>
                  <a:t>. Sind zwei reelle Zufallszahlen </a:t>
                </a:r>
                <a14:m>
                  <m:oMath xmlns:m="http://schemas.openxmlformats.org/officeDocument/2006/math">
                    <m:r>
                      <a:rPr lang="de-DE" b="0" i="1" smtClean="0">
                        <a:latin typeface="Cambria Math" panose="02040503050406030204" pitchFamily="18" charset="0"/>
                      </a:rPr>
                      <m:t>𝑋</m:t>
                    </m:r>
                  </m:oMath>
                </a14:m>
                <a:r>
                  <a:rPr lang="de-DE" dirty="0"/>
                  <a:t> und </a:t>
                </a:r>
                <a14:m>
                  <m:oMath xmlns:m="http://schemas.openxmlformats.org/officeDocument/2006/math">
                    <m:r>
                      <a:rPr lang="de-DE" b="0" i="1" smtClean="0">
                        <a:latin typeface="Cambria Math" panose="02040503050406030204" pitchFamily="18" charset="0"/>
                      </a:rPr>
                      <m:t>𝑌</m:t>
                    </m:r>
                  </m:oMath>
                </a14:m>
                <a:r>
                  <a:rPr lang="de-DE" dirty="0"/>
                  <a:t> mit Erwartungswert und Varianz unabhängig, so gilt für die Kovarianz</a:t>
                </a:r>
              </a:p>
              <a:p>
                <a:pPr marL="0" indent="0">
                  <a:buNone/>
                </a:pPr>
                <a14:m>
                  <m:oMathPara xmlns:m="http://schemas.openxmlformats.org/officeDocument/2006/math">
                    <m:oMathParaPr>
                      <m:jc m:val="centerGroup"/>
                    </m:oMathParaPr>
                    <m:oMath xmlns:m="http://schemas.openxmlformats.org/officeDocument/2006/math">
                      <m:r>
                        <m:rPr>
                          <m:nor/>
                        </m:rPr>
                        <a:rPr lang="de-DE">
                          <a:latin typeface="Cambria Math" panose="02040503050406030204" pitchFamily="18" charset="0"/>
                        </a:rPr>
                        <m:t>Cov</m:t>
                      </m:r>
                      <m:d>
                        <m:dPr>
                          <m:begChr m:val="["/>
                          <m:endChr m:val="]"/>
                          <m:ctrlPr>
                            <a:rPr lang="en-US" b="0" i="1" smtClean="0">
                              <a:latin typeface="Cambria Math" panose="02040503050406030204" pitchFamily="18" charset="0"/>
                            </a:rPr>
                          </m:ctrlPr>
                        </m:dPr>
                        <m:e>
                          <m:r>
                            <a:rPr lang="de-DE" i="1">
                              <a:latin typeface="Cambria Math" panose="02040503050406030204" pitchFamily="18" charset="0"/>
                            </a:rPr>
                            <m:t>𝑋</m:t>
                          </m:r>
                          <m:r>
                            <a:rPr lang="de-DE" i="1">
                              <a:latin typeface="Cambria Math" panose="02040503050406030204" pitchFamily="18" charset="0"/>
                            </a:rPr>
                            <m:t>,</m:t>
                          </m:r>
                          <m:r>
                            <a:rPr lang="de-DE" i="1">
                              <a:latin typeface="Cambria Math" panose="02040503050406030204" pitchFamily="18" charset="0"/>
                            </a:rPr>
                            <m:t>𝑌</m:t>
                          </m:r>
                        </m:e>
                      </m:d>
                      <m:r>
                        <a:rPr lang="de-DE" i="1">
                          <a:latin typeface="Cambria Math" panose="02040503050406030204" pitchFamily="18" charset="0"/>
                        </a:rPr>
                        <m:t>=</m:t>
                      </m:r>
                      <m:r>
                        <a:rPr lang="de-DE" b="0" i="1" smtClean="0">
                          <a:latin typeface="Cambria Math" panose="02040503050406030204" pitchFamily="18" charset="0"/>
                        </a:rPr>
                        <m:t>0</m:t>
                      </m:r>
                    </m:oMath>
                  </m:oMathPara>
                </a14:m>
                <a:endParaRPr lang="de-DE" dirty="0"/>
              </a:p>
              <a:p>
                <a:r>
                  <a:rPr lang="de-DE" b="1" dirty="0"/>
                  <a:t>Beweis</a:t>
                </a:r>
                <a:r>
                  <a:rPr lang="de-DE" dirty="0"/>
                  <a:t>: Folgt direkt aus </a:t>
                </a:r>
                <a14:m>
                  <m:oMath xmlns:m="http://schemas.openxmlformats.org/officeDocument/2006/math">
                    <m:r>
                      <m:rPr>
                        <m:nor/>
                      </m:rPr>
                      <a:rPr lang="de-DE" smtClean="0">
                        <a:latin typeface="Cambria Math" panose="02040503050406030204" pitchFamily="18" charset="0"/>
                      </a:rPr>
                      <m:t>Cov</m:t>
                    </m:r>
                    <m:d>
                      <m:dPr>
                        <m:begChr m:val="["/>
                        <m:endChr m:val="]"/>
                        <m:ctrlPr>
                          <a:rPr lang="en-US" b="0" i="1" smtClean="0">
                            <a:latin typeface="Cambria Math" panose="02040503050406030204" pitchFamily="18" charset="0"/>
                          </a:rPr>
                        </m:ctrlPr>
                      </m:dPr>
                      <m:e>
                        <m:r>
                          <a:rPr lang="de-DE" i="1">
                            <a:latin typeface="Cambria Math" panose="02040503050406030204" pitchFamily="18" charset="0"/>
                          </a:rPr>
                          <m:t>𝑋</m:t>
                        </m:r>
                        <m:r>
                          <a:rPr lang="de-DE" i="1">
                            <a:latin typeface="Cambria Math" panose="02040503050406030204" pitchFamily="18" charset="0"/>
                          </a:rPr>
                          <m:t>,</m:t>
                        </m:r>
                        <m:r>
                          <a:rPr lang="de-DE" i="1">
                            <a:latin typeface="Cambria Math" panose="02040503050406030204" pitchFamily="18" charset="0"/>
                          </a:rPr>
                          <m:t>𝑌</m:t>
                        </m:r>
                      </m:e>
                    </m:d>
                    <m:r>
                      <a:rPr lang="de-DE" i="1">
                        <a:latin typeface="Cambria Math" panose="02040503050406030204" pitchFamily="18" charset="0"/>
                      </a:rPr>
                      <m:t>=</m:t>
                    </m:r>
                    <m:r>
                      <a:rPr lang="en-US" b="0" i="1" smtClean="0">
                        <a:latin typeface="Cambria Math" panose="02040503050406030204" pitchFamily="18" charset="0"/>
                      </a:rPr>
                      <m:t>𝐸</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𝑋</m:t>
                        </m:r>
                        <m:r>
                          <a:rPr lang="en-US" b="0" i="1" smtClean="0">
                            <a:latin typeface="Cambria Math" panose="02040503050406030204" pitchFamily="18" charset="0"/>
                          </a:rPr>
                          <m:t>⋅</m:t>
                        </m:r>
                        <m:r>
                          <a:rPr lang="en-US" b="0" i="1" smtClean="0">
                            <a:latin typeface="Cambria Math" panose="02040503050406030204" pitchFamily="18" charset="0"/>
                          </a:rPr>
                          <m:t>𝑌</m:t>
                        </m:r>
                      </m:e>
                    </m:d>
                    <m:r>
                      <a:rPr lang="en-US" b="0" i="1" smtClean="0">
                        <a:latin typeface="Cambria Math" panose="02040503050406030204" pitchFamily="18" charset="0"/>
                      </a:rPr>
                      <m:t>−</m:t>
                    </m:r>
                    <m:r>
                      <a:rPr lang="en-US" b="0" i="1" smtClean="0">
                        <a:latin typeface="Cambria Math" panose="02040503050406030204" pitchFamily="18" charset="0"/>
                      </a:rPr>
                      <m:t>𝐸</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𝑋</m:t>
                        </m:r>
                      </m:e>
                    </m:d>
                    <m:r>
                      <a:rPr lang="en-US" b="0" i="1" smtClean="0">
                        <a:latin typeface="Cambria Math" panose="02040503050406030204" pitchFamily="18" charset="0"/>
                      </a:rPr>
                      <m:t>⋅</m:t>
                    </m:r>
                    <m:r>
                      <a:rPr lang="en-US" b="0" i="1" smtClean="0">
                        <a:latin typeface="Cambria Math" panose="02040503050406030204" pitchFamily="18" charset="0"/>
                      </a:rPr>
                      <m:t>𝐸</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𝑌</m:t>
                        </m:r>
                      </m:e>
                    </m:d>
                  </m:oMath>
                </a14:m>
                <a:r>
                  <a:rPr lang="de-DE" dirty="0"/>
                  <a:t>.</a:t>
                </a:r>
              </a:p>
              <a:p>
                <a:r>
                  <a:rPr lang="de-DE" b="1" dirty="0">
                    <a:solidFill>
                      <a:schemeClr val="accent2"/>
                    </a:solidFill>
                  </a:rPr>
                  <a:t>Bemerkungen (Unabhängigkeit und Kovarianz)</a:t>
                </a:r>
                <a:r>
                  <a:rPr lang="de-DE" dirty="0"/>
                  <a:t>. </a:t>
                </a:r>
              </a:p>
              <a:p>
                <a:pPr lvl="1"/>
                <a:r>
                  <a:rPr lang="de-DE" sz="1200" dirty="0"/>
                  <a:t>Die Rückrichtung dieses Satzes gilt </a:t>
                </a:r>
                <a:br>
                  <a:rPr lang="de-DE" sz="1200" dirty="0"/>
                </a:br>
                <a:r>
                  <a:rPr lang="de-DE" sz="1200" dirty="0"/>
                  <a:t>ausdrücklich nicht!</a:t>
                </a:r>
              </a:p>
              <a:p>
                <a:pPr lvl="1"/>
                <a:r>
                  <a:rPr lang="de-DE" sz="1200" dirty="0"/>
                  <a:t>Kovarianz und Korrelation messen</a:t>
                </a:r>
                <a:br>
                  <a:rPr lang="de-DE" sz="1200" dirty="0"/>
                </a:br>
                <a:r>
                  <a:rPr lang="de-DE" sz="1200" dirty="0"/>
                  <a:t>nur die Stärke des </a:t>
                </a:r>
                <a:r>
                  <a:rPr lang="de-DE" sz="1200" b="1" dirty="0"/>
                  <a:t>linearen</a:t>
                </a:r>
                <a:r>
                  <a:rPr lang="de-DE" sz="1200" dirty="0"/>
                  <a:t> Zusammen-</a:t>
                </a:r>
                <a:br>
                  <a:rPr lang="de-DE" sz="1200" dirty="0"/>
                </a:br>
                <a:r>
                  <a:rPr lang="de-DE" sz="1200" dirty="0" err="1"/>
                  <a:t>hangs</a:t>
                </a:r>
                <a:r>
                  <a:rPr lang="de-DE" sz="1200" dirty="0"/>
                  <a:t>!</a:t>
                </a:r>
              </a:p>
              <a:p>
                <a:pPr lvl="1"/>
                <a:r>
                  <a:rPr lang="de-DE" sz="1200" dirty="0"/>
                  <a:t>Gleiches gilt auch für die Kovarianz.</a:t>
                </a:r>
              </a:p>
              <a:p>
                <a:pPr lvl="1"/>
                <a:endParaRPr lang="de-DE" dirty="0"/>
              </a:p>
              <a:p>
                <a:pPr marL="0" indent="0">
                  <a:buNone/>
                </a:pPr>
                <a:endParaRPr lang="de-DE" dirty="0"/>
              </a:p>
            </p:txBody>
          </p:sp>
        </mc:Choice>
        <mc:Fallback xmlns="">
          <p:sp>
            <p:nvSpPr>
              <p:cNvPr id="2" name="Text Placeholder 1">
                <a:extLst>
                  <a:ext uri="{FF2B5EF4-FFF2-40B4-BE49-F238E27FC236}">
                    <a16:creationId xmlns:a16="http://schemas.microsoft.com/office/drawing/2014/main" id="{678F5329-C76E-E0BA-33B1-EE8D53C82F57}"/>
                  </a:ext>
                </a:extLst>
              </p:cNvPr>
              <p:cNvSpPr>
                <a:spLocks noGrp="1" noRot="1" noChangeAspect="1" noMove="1" noResize="1" noEditPoints="1" noAdjustHandles="1" noChangeArrowheads="1" noChangeShapeType="1" noTextEdit="1"/>
              </p:cNvSpPr>
              <p:nvPr>
                <p:ph type="body" sz="quarter" idx="13"/>
              </p:nvPr>
            </p:nvSpPr>
            <p:spPr>
              <a:blipFill>
                <a:blip r:embed="rId2"/>
                <a:stretch>
                  <a:fillRect t="-355" r="-923"/>
                </a:stretch>
              </a:blipFill>
            </p:spPr>
            <p:txBody>
              <a:bodyPr/>
              <a:lstStyle/>
              <a:p>
                <a:r>
                  <a:rPr lang="de-DE">
                    <a:noFill/>
                  </a:rPr>
                  <a:t> </a:t>
                </a:r>
              </a:p>
            </p:txBody>
          </p:sp>
        </mc:Fallback>
      </mc:AlternateContent>
      <p:sp>
        <p:nvSpPr>
          <p:cNvPr id="3" name="Title 2">
            <a:extLst>
              <a:ext uri="{FF2B5EF4-FFF2-40B4-BE49-F238E27FC236}">
                <a16:creationId xmlns:a16="http://schemas.microsoft.com/office/drawing/2014/main" id="{68A6E181-46AA-5775-305E-FD1E1D737631}"/>
              </a:ext>
            </a:extLst>
          </p:cNvPr>
          <p:cNvSpPr>
            <a:spLocks noGrp="1"/>
          </p:cNvSpPr>
          <p:nvPr>
            <p:ph type="title"/>
          </p:nvPr>
        </p:nvSpPr>
        <p:spPr/>
        <p:txBody>
          <a:bodyPr/>
          <a:lstStyle/>
          <a:p>
            <a:r>
              <a:rPr lang="de-DE" dirty="0"/>
              <a:t>Unabhängigkeit und Kovarianz</a:t>
            </a:r>
          </a:p>
        </p:txBody>
      </p:sp>
      <p:pic>
        <p:nvPicPr>
          <p:cNvPr id="4" name="Picture 2">
            <a:extLst>
              <a:ext uri="{FF2B5EF4-FFF2-40B4-BE49-F238E27FC236}">
                <a16:creationId xmlns:a16="http://schemas.microsoft.com/office/drawing/2014/main" id="{F55F758A-1DE0-5A9B-F1D8-83C66C16A5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6197" y="3291830"/>
            <a:ext cx="3384376" cy="14211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33687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dissolv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dissolve">
                                      <p:cBhvr>
                                        <p:cTn id="12" dur="500"/>
                                        <p:tgtEl>
                                          <p:spTgt spid="2">
                                            <p:txEl>
                                              <p:pRg st="1" end="1"/>
                                            </p:txEl>
                                          </p:spTgt>
                                        </p:tgtEl>
                                      </p:cBhvr>
                                    </p:animEffect>
                                  </p:childTnLst>
                                </p:cTn>
                              </p:par>
                              <p:par>
                                <p:cTn id="13" presetID="9" presetClass="entr" presetSubtype="0" fill="hold" nodeType="with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dissolve">
                                      <p:cBhvr>
                                        <p:cTn id="15" dur="500"/>
                                        <p:tgtEl>
                                          <p:spTgt spid="2">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2">
                                            <p:txEl>
                                              <p:pRg st="3" end="3"/>
                                            </p:txEl>
                                          </p:spTgt>
                                        </p:tgtEl>
                                        <p:attrNameLst>
                                          <p:attrName>style.visibility</p:attrName>
                                        </p:attrNameLst>
                                      </p:cBhvr>
                                      <p:to>
                                        <p:strVal val="visible"/>
                                      </p:to>
                                    </p:set>
                                    <p:animEffect transition="in" filter="dissolve">
                                      <p:cBhvr>
                                        <p:cTn id="20" dur="500"/>
                                        <p:tgtEl>
                                          <p:spTgt spid="2">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2">
                                            <p:txEl>
                                              <p:pRg st="4" end="4"/>
                                            </p:txEl>
                                          </p:spTgt>
                                        </p:tgtEl>
                                        <p:attrNameLst>
                                          <p:attrName>style.visibility</p:attrName>
                                        </p:attrNameLst>
                                      </p:cBhvr>
                                      <p:to>
                                        <p:strVal val="visible"/>
                                      </p:to>
                                    </p:set>
                                    <p:animEffect transition="in" filter="dissolve">
                                      <p:cBhvr>
                                        <p:cTn id="25" dur="500"/>
                                        <p:tgtEl>
                                          <p:spTgt spid="2">
                                            <p:txEl>
                                              <p:pRg st="4" end="4"/>
                                            </p:txEl>
                                          </p:spTgt>
                                        </p:tgtEl>
                                      </p:cBhvr>
                                    </p:animEffect>
                                  </p:childTnLst>
                                </p:cTn>
                              </p:par>
                              <p:par>
                                <p:cTn id="26" presetID="9" presetClass="entr" presetSubtype="0" fill="hold" nodeType="withEffect">
                                  <p:stCondLst>
                                    <p:cond delay="0"/>
                                  </p:stCondLst>
                                  <p:childTnLst>
                                    <p:set>
                                      <p:cBhvr>
                                        <p:cTn id="27" dur="1" fill="hold">
                                          <p:stCondLst>
                                            <p:cond delay="0"/>
                                          </p:stCondLst>
                                        </p:cTn>
                                        <p:tgtEl>
                                          <p:spTgt spid="2">
                                            <p:txEl>
                                              <p:pRg st="5" end="5"/>
                                            </p:txEl>
                                          </p:spTgt>
                                        </p:tgtEl>
                                        <p:attrNameLst>
                                          <p:attrName>style.visibility</p:attrName>
                                        </p:attrNameLst>
                                      </p:cBhvr>
                                      <p:to>
                                        <p:strVal val="visible"/>
                                      </p:to>
                                    </p:set>
                                    <p:animEffect transition="in" filter="dissolve">
                                      <p:cBhvr>
                                        <p:cTn id="28" dur="500"/>
                                        <p:tgtEl>
                                          <p:spTgt spid="2">
                                            <p:txEl>
                                              <p:pRg st="5" end="5"/>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nodeType="clickEffect">
                                  <p:stCondLst>
                                    <p:cond delay="0"/>
                                  </p:stCondLst>
                                  <p:childTnLst>
                                    <p:set>
                                      <p:cBhvr>
                                        <p:cTn id="32" dur="1" fill="hold">
                                          <p:stCondLst>
                                            <p:cond delay="0"/>
                                          </p:stCondLst>
                                        </p:cTn>
                                        <p:tgtEl>
                                          <p:spTgt spid="4"/>
                                        </p:tgtEl>
                                        <p:attrNameLst>
                                          <p:attrName>style.visibility</p:attrName>
                                        </p:attrNameLst>
                                      </p:cBhvr>
                                      <p:to>
                                        <p:strVal val="visible"/>
                                      </p:to>
                                    </p:set>
                                    <p:animEffect transition="in" filter="dissolve">
                                      <p:cBhvr>
                                        <p:cTn id="33" dur="500"/>
                                        <p:tgtEl>
                                          <p:spTgt spid="4"/>
                                        </p:tgtEl>
                                      </p:cBhvr>
                                    </p:animEffect>
                                  </p:childTnLst>
                                </p:cTn>
                              </p:par>
                            </p:childTnLst>
                          </p:cTn>
                        </p:par>
                      </p:childTnLst>
                    </p:cTn>
                  </p:par>
                  <p:par>
                    <p:cTn id="34" fill="hold">
                      <p:stCondLst>
                        <p:cond delay="indefinite"/>
                      </p:stCondLst>
                      <p:childTnLst>
                        <p:par>
                          <p:cTn id="35" fill="hold">
                            <p:stCondLst>
                              <p:cond delay="0"/>
                            </p:stCondLst>
                            <p:childTnLst>
                              <p:par>
                                <p:cTn id="36" presetID="9" presetClass="entr" presetSubtype="0" fill="hold" nodeType="clickEffect">
                                  <p:stCondLst>
                                    <p:cond delay="0"/>
                                  </p:stCondLst>
                                  <p:childTnLst>
                                    <p:set>
                                      <p:cBhvr>
                                        <p:cTn id="37" dur="1" fill="hold">
                                          <p:stCondLst>
                                            <p:cond delay="0"/>
                                          </p:stCondLst>
                                        </p:cTn>
                                        <p:tgtEl>
                                          <p:spTgt spid="2">
                                            <p:txEl>
                                              <p:pRg st="6" end="6"/>
                                            </p:txEl>
                                          </p:spTgt>
                                        </p:tgtEl>
                                        <p:attrNameLst>
                                          <p:attrName>style.visibility</p:attrName>
                                        </p:attrNameLst>
                                      </p:cBhvr>
                                      <p:to>
                                        <p:strVal val="visible"/>
                                      </p:to>
                                    </p:set>
                                    <p:animEffect transition="in" filter="dissolve">
                                      <p:cBhvr>
                                        <p:cTn id="38" dur="500"/>
                                        <p:tgtEl>
                                          <p:spTgt spid="2">
                                            <p:txEl>
                                              <p:pRg st="6" end="6"/>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9" presetClass="entr" presetSubtype="0" fill="hold" nodeType="clickEffect">
                                  <p:stCondLst>
                                    <p:cond delay="0"/>
                                  </p:stCondLst>
                                  <p:childTnLst>
                                    <p:set>
                                      <p:cBhvr>
                                        <p:cTn id="42" dur="1" fill="hold">
                                          <p:stCondLst>
                                            <p:cond delay="0"/>
                                          </p:stCondLst>
                                        </p:cTn>
                                        <p:tgtEl>
                                          <p:spTgt spid="2">
                                            <p:txEl>
                                              <p:pRg st="7" end="7"/>
                                            </p:txEl>
                                          </p:spTgt>
                                        </p:tgtEl>
                                        <p:attrNameLst>
                                          <p:attrName>style.visibility</p:attrName>
                                        </p:attrNameLst>
                                      </p:cBhvr>
                                      <p:to>
                                        <p:strVal val="visible"/>
                                      </p:to>
                                    </p:set>
                                    <p:animEffect transition="in" filter="dissolve">
                                      <p:cBhvr>
                                        <p:cTn id="43" dur="500"/>
                                        <p:tgtEl>
                                          <p:spTgt spid="2">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2" name="Straight Arrow Connector 21">
            <a:extLst>
              <a:ext uri="{FF2B5EF4-FFF2-40B4-BE49-F238E27FC236}">
                <a16:creationId xmlns:a16="http://schemas.microsoft.com/office/drawing/2014/main" id="{54A985A2-6E29-F952-5421-54C7C2FDDF5D}"/>
              </a:ext>
            </a:extLst>
          </p:cNvPr>
          <p:cNvCxnSpPr>
            <a:cxnSpLocks/>
          </p:cNvCxnSpPr>
          <p:nvPr/>
        </p:nvCxnSpPr>
        <p:spPr bwMode="gray">
          <a:xfrm flipH="1">
            <a:off x="3238089" y="2641851"/>
            <a:ext cx="2007934" cy="647662"/>
          </a:xfrm>
          <a:prstGeom prst="straightConnector1">
            <a:avLst/>
          </a:prstGeom>
          <a:ln>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70D8707D-3ECE-EB5F-5EF7-F2B4C2DC922F}"/>
                  </a:ext>
                </a:extLst>
              </p:cNvPr>
              <p:cNvSpPr>
                <a:spLocks noGrp="1"/>
              </p:cNvSpPr>
              <p:nvPr>
                <p:ph type="body" sz="quarter" idx="13"/>
              </p:nvPr>
            </p:nvSpPr>
            <p:spPr>
              <a:xfrm>
                <a:off x="358776" y="1239837"/>
                <a:ext cx="6877051" cy="1043881"/>
              </a:xfrm>
            </p:spPr>
            <p:txBody>
              <a:bodyPr/>
              <a:lstStyle/>
              <a:p>
                <a:r>
                  <a:rPr lang="de-DE" b="1" dirty="0">
                    <a:solidFill>
                      <a:schemeClr val="accent1"/>
                    </a:solidFill>
                  </a:rPr>
                  <a:t>Satz (Rechenregel für Kovarianz)</a:t>
                </a:r>
                <a:r>
                  <a:rPr lang="de-DE" dirty="0"/>
                  <a:t>. Seien </a:t>
                </a:r>
                <a14:m>
                  <m:oMath xmlns:m="http://schemas.openxmlformats.org/officeDocument/2006/math">
                    <m:r>
                      <a:rPr lang="de-DE" b="0" i="1" smtClean="0">
                        <a:latin typeface="Cambria Math" panose="02040503050406030204" pitchFamily="18" charset="0"/>
                      </a:rPr>
                      <m:t>𝑋</m:t>
                    </m:r>
                  </m:oMath>
                </a14:m>
                <a:r>
                  <a:rPr lang="de-DE" dirty="0"/>
                  <a:t> und </a:t>
                </a:r>
                <a14:m>
                  <m:oMath xmlns:m="http://schemas.openxmlformats.org/officeDocument/2006/math">
                    <m:r>
                      <a:rPr lang="de-DE" b="0" i="1" smtClean="0">
                        <a:latin typeface="Cambria Math" panose="02040503050406030204" pitchFamily="18" charset="0"/>
                      </a:rPr>
                      <m:t>𝑌</m:t>
                    </m:r>
                  </m:oMath>
                </a14:m>
                <a:r>
                  <a:rPr lang="de-DE" dirty="0"/>
                  <a:t> zwei reelle Zufallsvariablen mit Erwartungswert und Varianz sowie </a:t>
                </a:r>
                <a14:m>
                  <m:oMath xmlns:m="http://schemas.openxmlformats.org/officeDocument/2006/math">
                    <m:r>
                      <a:rPr lang="de-DE" b="0" i="1" smtClean="0">
                        <a:latin typeface="Cambria Math" panose="02040503050406030204" pitchFamily="18" charset="0"/>
                      </a:rPr>
                      <m:t>𝑎</m:t>
                    </m:r>
                    <m:r>
                      <a:rPr lang="de-DE" b="0" i="1" smtClean="0">
                        <a:latin typeface="Cambria Math" panose="02040503050406030204" pitchFamily="18" charset="0"/>
                      </a:rPr>
                      <m:t>,</m:t>
                    </m:r>
                    <m:r>
                      <a:rPr lang="de-DE" b="0" i="1" smtClean="0">
                        <a:latin typeface="Cambria Math" panose="02040503050406030204" pitchFamily="18" charset="0"/>
                      </a:rPr>
                      <m:t>𝑏</m:t>
                    </m:r>
                    <m:r>
                      <a:rPr lang="de-DE" b="0" i="1" smtClean="0">
                        <a:latin typeface="Cambria Math" panose="02040503050406030204" pitchFamily="18" charset="0"/>
                      </a:rPr>
                      <m:t>,</m:t>
                    </m:r>
                    <m:r>
                      <a:rPr lang="de-DE" b="0" i="1" smtClean="0">
                        <a:latin typeface="Cambria Math" panose="02040503050406030204" pitchFamily="18" charset="0"/>
                      </a:rPr>
                      <m:t>𝑐</m:t>
                    </m:r>
                    <m:r>
                      <a:rPr lang="de-DE" b="0" i="1" smtClean="0">
                        <a:latin typeface="Cambria Math" panose="02040503050406030204" pitchFamily="18" charset="0"/>
                      </a:rPr>
                      <m:t>,</m:t>
                    </m:r>
                    <m:r>
                      <a:rPr lang="de-DE" b="0" i="1" smtClean="0">
                        <a:latin typeface="Cambria Math" panose="02040503050406030204" pitchFamily="18" charset="0"/>
                      </a:rPr>
                      <m:t>𝑑</m:t>
                    </m:r>
                    <m:r>
                      <a:rPr lang="de-DE" b="0" i="1" smtClean="0">
                        <a:latin typeface="Cambria Math" panose="02040503050406030204" pitchFamily="18" charset="0"/>
                      </a:rPr>
                      <m:t>∈</m:t>
                    </m:r>
                    <m:r>
                      <a:rPr lang="de-DE" b="0" i="1" smtClean="0">
                        <a:latin typeface="Cambria Math" panose="02040503050406030204" pitchFamily="18" charset="0"/>
                      </a:rPr>
                      <m:t>ℝ</m:t>
                    </m:r>
                  </m:oMath>
                </a14:m>
                <a:r>
                  <a:rPr lang="de-DE" dirty="0"/>
                  <a:t>. Dann gilt</a:t>
                </a:r>
              </a:p>
              <a:p>
                <a:pPr marL="0" indent="0">
                  <a:buNone/>
                </a:pPr>
                <a14:m>
                  <m:oMathPara xmlns:m="http://schemas.openxmlformats.org/officeDocument/2006/math">
                    <m:oMathParaPr>
                      <m:jc m:val="centerGroup"/>
                    </m:oMathParaPr>
                    <m:oMath xmlns:m="http://schemas.openxmlformats.org/officeDocument/2006/math">
                      <m:r>
                        <m:rPr>
                          <m:nor/>
                        </m:rPr>
                        <a:rPr lang="de-DE" b="0" i="0" smtClean="0">
                          <a:latin typeface="Cambria Math" panose="02040503050406030204" pitchFamily="18" charset="0"/>
                        </a:rPr>
                        <m:t>Cov</m:t>
                      </m:r>
                      <m:d>
                        <m:dPr>
                          <m:begChr m:val="["/>
                          <m:endChr m:val="]"/>
                          <m:ctrlPr>
                            <a:rPr lang="en-US" b="0" i="1" smtClean="0">
                              <a:latin typeface="Cambria Math" panose="02040503050406030204" pitchFamily="18" charset="0"/>
                            </a:rPr>
                          </m:ctrlPr>
                        </m:dPr>
                        <m:e>
                          <m:r>
                            <a:rPr lang="de-DE" i="1">
                              <a:latin typeface="Cambria Math" panose="02040503050406030204" pitchFamily="18" charset="0"/>
                            </a:rPr>
                            <m:t>𝑎</m:t>
                          </m:r>
                          <m:r>
                            <a:rPr lang="de-DE" i="1">
                              <a:latin typeface="Cambria Math" panose="02040503050406030204" pitchFamily="18" charset="0"/>
                            </a:rPr>
                            <m:t> ⋅</m:t>
                          </m:r>
                          <m:r>
                            <a:rPr lang="de-DE" i="1">
                              <a:latin typeface="Cambria Math" panose="02040503050406030204" pitchFamily="18" charset="0"/>
                            </a:rPr>
                            <m:t>𝑋</m:t>
                          </m:r>
                          <m:r>
                            <a:rPr lang="de-DE" i="1">
                              <a:latin typeface="Cambria Math" panose="02040503050406030204" pitchFamily="18" charset="0"/>
                            </a:rPr>
                            <m:t>+</m:t>
                          </m:r>
                          <m:r>
                            <a:rPr lang="de-DE" i="1">
                              <a:latin typeface="Cambria Math" panose="02040503050406030204" pitchFamily="18" charset="0"/>
                            </a:rPr>
                            <m:t>𝑏</m:t>
                          </m:r>
                          <m:r>
                            <a:rPr lang="de-DE" i="1">
                              <a:latin typeface="Cambria Math" panose="02040503050406030204" pitchFamily="18" charset="0"/>
                            </a:rPr>
                            <m:t>,</m:t>
                          </m:r>
                          <m:r>
                            <a:rPr lang="de-DE" i="1">
                              <a:latin typeface="Cambria Math" panose="02040503050406030204" pitchFamily="18" charset="0"/>
                            </a:rPr>
                            <m:t>𝑐</m:t>
                          </m:r>
                          <m:r>
                            <a:rPr lang="de-DE" i="1">
                              <a:latin typeface="Cambria Math" panose="02040503050406030204" pitchFamily="18" charset="0"/>
                            </a:rPr>
                            <m:t>⋅</m:t>
                          </m:r>
                          <m:r>
                            <a:rPr lang="de-DE" i="1">
                              <a:latin typeface="Cambria Math" panose="02040503050406030204" pitchFamily="18" charset="0"/>
                            </a:rPr>
                            <m:t>𝑌</m:t>
                          </m:r>
                          <m:r>
                            <a:rPr lang="de-DE" i="1">
                              <a:latin typeface="Cambria Math" panose="02040503050406030204" pitchFamily="18" charset="0"/>
                            </a:rPr>
                            <m:t>+</m:t>
                          </m:r>
                          <m:r>
                            <a:rPr lang="de-DE" i="1">
                              <a:latin typeface="Cambria Math" panose="02040503050406030204" pitchFamily="18" charset="0"/>
                            </a:rPr>
                            <m:t>𝑑</m:t>
                          </m:r>
                        </m:e>
                      </m:d>
                      <m:r>
                        <a:rPr lang="de-DE" b="0" i="1" smtClean="0">
                          <a:latin typeface="Cambria Math" panose="02040503050406030204" pitchFamily="18" charset="0"/>
                        </a:rPr>
                        <m:t>=</m:t>
                      </m:r>
                      <m:r>
                        <a:rPr lang="de-DE" b="0" i="1" smtClean="0">
                          <a:latin typeface="Cambria Math" panose="02040503050406030204" pitchFamily="18" charset="0"/>
                        </a:rPr>
                        <m:t>𝑎</m:t>
                      </m:r>
                      <m:r>
                        <a:rPr lang="de-DE" b="0" i="1" smtClean="0">
                          <a:latin typeface="Cambria Math" panose="02040503050406030204" pitchFamily="18" charset="0"/>
                        </a:rPr>
                        <m:t>⋅</m:t>
                      </m:r>
                      <m:r>
                        <a:rPr lang="de-DE" b="0" i="1" smtClean="0">
                          <a:latin typeface="Cambria Math" panose="02040503050406030204" pitchFamily="18" charset="0"/>
                        </a:rPr>
                        <m:t>𝑐</m:t>
                      </m:r>
                      <m:r>
                        <a:rPr lang="de-DE" b="0" i="1" smtClean="0">
                          <a:latin typeface="Cambria Math" panose="02040503050406030204" pitchFamily="18" charset="0"/>
                        </a:rPr>
                        <m:t>⋅</m:t>
                      </m:r>
                      <m:r>
                        <m:rPr>
                          <m:nor/>
                        </m:rPr>
                        <a:rPr lang="de-DE" b="0" i="0" smtClean="0">
                          <a:latin typeface="Cambria Math" panose="02040503050406030204" pitchFamily="18" charset="0"/>
                        </a:rPr>
                        <m:t>Cov</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𝑋</m:t>
                          </m:r>
                          <m:r>
                            <a:rPr lang="en-US" b="0" i="1" smtClean="0">
                              <a:latin typeface="Cambria Math" panose="02040503050406030204" pitchFamily="18" charset="0"/>
                            </a:rPr>
                            <m:t>,</m:t>
                          </m:r>
                          <m:r>
                            <a:rPr lang="en-US" b="0" i="1" smtClean="0">
                              <a:latin typeface="Cambria Math" panose="02040503050406030204" pitchFamily="18" charset="0"/>
                            </a:rPr>
                            <m:t>𝑌</m:t>
                          </m:r>
                        </m:e>
                      </m:d>
                    </m:oMath>
                  </m:oMathPara>
                </a14:m>
                <a:endParaRPr lang="de-DE" dirty="0"/>
              </a:p>
              <a:p>
                <a:r>
                  <a:rPr lang="de-DE" b="1" dirty="0"/>
                  <a:t>Beweis</a:t>
                </a:r>
                <a:r>
                  <a:rPr lang="de-DE" dirty="0"/>
                  <a:t>: Folgt aus der Linearität des Erwartungswertes</a:t>
                </a:r>
                <a:endParaRPr lang="de-DE" b="1" dirty="0"/>
              </a:p>
              <a:p>
                <a:endParaRPr lang="de-DE" dirty="0"/>
              </a:p>
            </p:txBody>
          </p:sp>
        </mc:Choice>
        <mc:Fallback xmlns="">
          <p:sp>
            <p:nvSpPr>
              <p:cNvPr id="2" name="Text Placeholder 1">
                <a:extLst>
                  <a:ext uri="{FF2B5EF4-FFF2-40B4-BE49-F238E27FC236}">
                    <a16:creationId xmlns:a16="http://schemas.microsoft.com/office/drawing/2014/main" id="{70D8707D-3ECE-EB5F-5EF7-F2B4C2DC922F}"/>
                  </a:ext>
                </a:extLst>
              </p:cNvPr>
              <p:cNvSpPr>
                <a:spLocks noGrp="1" noRot="1" noChangeAspect="1" noMove="1" noResize="1" noEditPoints="1" noAdjustHandles="1" noChangeArrowheads="1" noChangeShapeType="1" noTextEdit="1"/>
              </p:cNvSpPr>
              <p:nvPr>
                <p:ph type="body" sz="quarter" idx="13"/>
              </p:nvPr>
            </p:nvSpPr>
            <p:spPr>
              <a:xfrm>
                <a:off x="358776" y="1239837"/>
                <a:ext cx="6877051" cy="1043881"/>
              </a:xfrm>
              <a:blipFill>
                <a:blip r:embed="rId2"/>
                <a:stretch>
                  <a:fillRect t="-1205" r="-369" b="-9639"/>
                </a:stretch>
              </a:blipFill>
            </p:spPr>
            <p:txBody>
              <a:bodyPr/>
              <a:lstStyle/>
              <a:p>
                <a:r>
                  <a:rPr lang="de-DE">
                    <a:noFill/>
                  </a:rPr>
                  <a:t> </a:t>
                </a:r>
              </a:p>
            </p:txBody>
          </p:sp>
        </mc:Fallback>
      </mc:AlternateContent>
      <p:sp>
        <p:nvSpPr>
          <p:cNvPr id="3" name="Title 2">
            <a:extLst>
              <a:ext uri="{FF2B5EF4-FFF2-40B4-BE49-F238E27FC236}">
                <a16:creationId xmlns:a16="http://schemas.microsoft.com/office/drawing/2014/main" id="{EFB8883C-5897-2A8D-3A3C-E231F777C7A1}"/>
              </a:ext>
            </a:extLst>
          </p:cNvPr>
          <p:cNvSpPr>
            <a:spLocks noGrp="1"/>
          </p:cNvSpPr>
          <p:nvPr>
            <p:ph type="title"/>
          </p:nvPr>
        </p:nvSpPr>
        <p:spPr/>
        <p:txBody>
          <a:bodyPr/>
          <a:lstStyle/>
          <a:p>
            <a:r>
              <a:rPr lang="de-DE" dirty="0"/>
              <a:t>Rechenregeln für Kovarianz</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0B09E765-5C27-966E-EC20-616F6ED0EFDF}"/>
                  </a:ext>
                </a:extLst>
              </p:cNvPr>
              <p:cNvSpPr txBox="1"/>
              <p:nvPr/>
            </p:nvSpPr>
            <p:spPr bwMode="gray">
              <a:xfrm>
                <a:off x="611560" y="2334077"/>
                <a:ext cx="7218169"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nor/>
                        </m:rPr>
                        <a:rPr lang="de-DE" sz="1400" b="0" i="0" smtClean="0">
                          <a:latin typeface="Cambria Math" panose="02040503050406030204" pitchFamily="18" charset="0"/>
                        </a:rPr>
                        <m:t>Cov</m:t>
                      </m:r>
                      <m:d>
                        <m:dPr>
                          <m:begChr m:val="["/>
                          <m:endChr m:val="]"/>
                          <m:ctrlPr>
                            <a:rPr lang="en-US" sz="1400" b="0" i="1" smtClean="0">
                              <a:latin typeface="Cambria Math" panose="02040503050406030204" pitchFamily="18" charset="0"/>
                            </a:rPr>
                          </m:ctrlPr>
                        </m:dPr>
                        <m:e>
                          <m:r>
                            <a:rPr lang="de-DE" sz="1400" i="1">
                              <a:latin typeface="Cambria Math" panose="02040503050406030204" pitchFamily="18" charset="0"/>
                            </a:rPr>
                            <m:t>𝑎</m:t>
                          </m:r>
                          <m:r>
                            <a:rPr lang="de-DE" sz="1400" i="1">
                              <a:latin typeface="Cambria Math" panose="02040503050406030204" pitchFamily="18" charset="0"/>
                            </a:rPr>
                            <m:t> ⋅</m:t>
                          </m:r>
                          <m:r>
                            <a:rPr lang="de-DE" sz="1400" i="1">
                              <a:latin typeface="Cambria Math" panose="02040503050406030204" pitchFamily="18" charset="0"/>
                            </a:rPr>
                            <m:t>𝑋</m:t>
                          </m:r>
                          <m:r>
                            <a:rPr lang="de-DE" sz="1400" i="1">
                              <a:latin typeface="Cambria Math" panose="02040503050406030204" pitchFamily="18" charset="0"/>
                            </a:rPr>
                            <m:t>+</m:t>
                          </m:r>
                          <m:r>
                            <a:rPr lang="de-DE" sz="1400" i="1">
                              <a:latin typeface="Cambria Math" panose="02040503050406030204" pitchFamily="18" charset="0"/>
                            </a:rPr>
                            <m:t>𝑏</m:t>
                          </m:r>
                          <m:r>
                            <a:rPr lang="de-DE" sz="1400" i="1">
                              <a:latin typeface="Cambria Math" panose="02040503050406030204" pitchFamily="18" charset="0"/>
                            </a:rPr>
                            <m:t>,</m:t>
                          </m:r>
                          <m:r>
                            <a:rPr lang="de-DE" sz="1400" i="1">
                              <a:latin typeface="Cambria Math" panose="02040503050406030204" pitchFamily="18" charset="0"/>
                            </a:rPr>
                            <m:t>𝑐</m:t>
                          </m:r>
                          <m:r>
                            <a:rPr lang="de-DE" sz="1400" i="1">
                              <a:latin typeface="Cambria Math" panose="02040503050406030204" pitchFamily="18" charset="0"/>
                            </a:rPr>
                            <m:t>⋅</m:t>
                          </m:r>
                          <m:r>
                            <a:rPr lang="de-DE" sz="1400" i="1">
                              <a:latin typeface="Cambria Math" panose="02040503050406030204" pitchFamily="18" charset="0"/>
                            </a:rPr>
                            <m:t>𝑌</m:t>
                          </m:r>
                          <m:r>
                            <a:rPr lang="de-DE" sz="1400" i="1">
                              <a:latin typeface="Cambria Math" panose="02040503050406030204" pitchFamily="18" charset="0"/>
                            </a:rPr>
                            <m:t>+</m:t>
                          </m:r>
                          <m:r>
                            <a:rPr lang="de-DE" sz="1400" i="1">
                              <a:latin typeface="Cambria Math" panose="02040503050406030204" pitchFamily="18" charset="0"/>
                            </a:rPr>
                            <m:t>𝑑</m:t>
                          </m:r>
                        </m:e>
                      </m:d>
                      <m:r>
                        <a:rPr lang="en-US" sz="1400" b="0" i="1" smtClean="0">
                          <a:latin typeface="Cambria Math" panose="02040503050406030204" pitchFamily="18" charset="0"/>
                        </a:rPr>
                        <m:t>=</m:t>
                      </m:r>
                      <m:r>
                        <a:rPr lang="en-US" sz="1400" b="0" i="1" smtClean="0">
                          <a:latin typeface="Cambria Math" panose="02040503050406030204" pitchFamily="18" charset="0"/>
                        </a:rPr>
                        <m:t>𝐸</m:t>
                      </m:r>
                      <m:d>
                        <m:dPr>
                          <m:begChr m:val="["/>
                          <m:endChr m:val="]"/>
                          <m:ctrlPr>
                            <a:rPr lang="en-US" sz="1400" b="0" i="1" smtClean="0">
                              <a:latin typeface="Cambria Math" panose="02040503050406030204" pitchFamily="18" charset="0"/>
                            </a:rPr>
                          </m:ctrlPr>
                        </m:dPr>
                        <m:e>
                          <m:d>
                            <m:dPr>
                              <m:ctrlPr>
                                <a:rPr lang="en-US" sz="1400" i="1">
                                  <a:latin typeface="Cambria Math" panose="02040503050406030204" pitchFamily="18" charset="0"/>
                                </a:rPr>
                              </m:ctrlPr>
                            </m:dPr>
                            <m:e>
                              <m:r>
                                <a:rPr lang="de-DE" sz="1400" i="1">
                                  <a:latin typeface="Cambria Math" panose="02040503050406030204" pitchFamily="18" charset="0"/>
                                </a:rPr>
                                <m:t>𝑎</m:t>
                              </m:r>
                              <m:r>
                                <a:rPr lang="de-DE" sz="1400" i="1">
                                  <a:latin typeface="Cambria Math" panose="02040503050406030204" pitchFamily="18" charset="0"/>
                                </a:rPr>
                                <m:t> ⋅</m:t>
                              </m:r>
                              <m:r>
                                <a:rPr lang="de-DE" sz="1400" i="1">
                                  <a:latin typeface="Cambria Math" panose="02040503050406030204" pitchFamily="18" charset="0"/>
                                </a:rPr>
                                <m:t>𝑋</m:t>
                              </m:r>
                              <m:r>
                                <a:rPr lang="de-DE" sz="1400" i="1">
                                  <a:latin typeface="Cambria Math" panose="02040503050406030204" pitchFamily="18" charset="0"/>
                                </a:rPr>
                                <m:t>+</m:t>
                              </m:r>
                              <m:r>
                                <a:rPr lang="de-DE" sz="1400" i="1">
                                  <a:latin typeface="Cambria Math" panose="02040503050406030204" pitchFamily="18" charset="0"/>
                                </a:rPr>
                                <m:t>𝑏</m:t>
                              </m:r>
                            </m:e>
                          </m:d>
                          <m:r>
                            <a:rPr lang="en-US" sz="1400" i="1">
                              <a:latin typeface="Cambria Math" panose="02040503050406030204" pitchFamily="18" charset="0"/>
                            </a:rPr>
                            <m:t>⋅</m:t>
                          </m:r>
                          <m:d>
                            <m:dPr>
                              <m:ctrlPr>
                                <a:rPr lang="en-US" sz="1400" i="1">
                                  <a:latin typeface="Cambria Math" panose="02040503050406030204" pitchFamily="18" charset="0"/>
                                </a:rPr>
                              </m:ctrlPr>
                            </m:dPr>
                            <m:e>
                              <m:r>
                                <a:rPr lang="de-DE" sz="1400" i="1">
                                  <a:latin typeface="Cambria Math" panose="02040503050406030204" pitchFamily="18" charset="0"/>
                                </a:rPr>
                                <m:t>𝑐</m:t>
                              </m:r>
                              <m:r>
                                <a:rPr lang="de-DE" sz="1400" i="1">
                                  <a:latin typeface="Cambria Math" panose="02040503050406030204" pitchFamily="18" charset="0"/>
                                </a:rPr>
                                <m:t>⋅</m:t>
                              </m:r>
                              <m:r>
                                <a:rPr lang="de-DE" sz="1400" i="1">
                                  <a:latin typeface="Cambria Math" panose="02040503050406030204" pitchFamily="18" charset="0"/>
                                </a:rPr>
                                <m:t>𝑌</m:t>
                              </m:r>
                              <m:r>
                                <a:rPr lang="de-DE" sz="1400" i="1">
                                  <a:latin typeface="Cambria Math" panose="02040503050406030204" pitchFamily="18" charset="0"/>
                                </a:rPr>
                                <m:t>+</m:t>
                              </m:r>
                              <m:r>
                                <a:rPr lang="de-DE" sz="1400" i="1">
                                  <a:latin typeface="Cambria Math" panose="02040503050406030204" pitchFamily="18" charset="0"/>
                                </a:rPr>
                                <m:t>𝑑</m:t>
                              </m:r>
                            </m:e>
                          </m:d>
                        </m:e>
                      </m:d>
                      <m:r>
                        <a:rPr lang="en-US" sz="1400" b="0" i="1" smtClean="0">
                          <a:latin typeface="Cambria Math" panose="02040503050406030204" pitchFamily="18" charset="0"/>
                        </a:rPr>
                        <m:t>−</m:t>
                      </m:r>
                      <m:r>
                        <a:rPr lang="en-US" sz="1400" b="0" i="1" smtClean="0">
                          <a:latin typeface="Cambria Math" panose="02040503050406030204" pitchFamily="18" charset="0"/>
                        </a:rPr>
                        <m:t>𝐸</m:t>
                      </m:r>
                      <m:d>
                        <m:dPr>
                          <m:begChr m:val="["/>
                          <m:endChr m:val="]"/>
                          <m:ctrlPr>
                            <a:rPr lang="en-US" sz="1400" b="0" i="1" smtClean="0">
                              <a:latin typeface="Cambria Math" panose="02040503050406030204" pitchFamily="18" charset="0"/>
                            </a:rPr>
                          </m:ctrlPr>
                        </m:dPr>
                        <m:e>
                          <m:r>
                            <a:rPr lang="de-DE" sz="1400" i="1">
                              <a:latin typeface="Cambria Math" panose="02040503050406030204" pitchFamily="18" charset="0"/>
                            </a:rPr>
                            <m:t>𝑎</m:t>
                          </m:r>
                          <m:r>
                            <a:rPr lang="de-DE" sz="1400" i="1">
                              <a:latin typeface="Cambria Math" panose="02040503050406030204" pitchFamily="18" charset="0"/>
                            </a:rPr>
                            <m:t> ⋅</m:t>
                          </m:r>
                          <m:r>
                            <a:rPr lang="de-DE" sz="1400" i="1">
                              <a:latin typeface="Cambria Math" panose="02040503050406030204" pitchFamily="18" charset="0"/>
                            </a:rPr>
                            <m:t>𝑋</m:t>
                          </m:r>
                          <m:r>
                            <a:rPr lang="de-DE" sz="1400" i="1">
                              <a:latin typeface="Cambria Math" panose="02040503050406030204" pitchFamily="18" charset="0"/>
                            </a:rPr>
                            <m:t>+</m:t>
                          </m:r>
                          <m:r>
                            <a:rPr lang="de-DE" sz="1400" i="1">
                              <a:latin typeface="Cambria Math" panose="02040503050406030204" pitchFamily="18" charset="0"/>
                            </a:rPr>
                            <m:t>𝑏</m:t>
                          </m:r>
                        </m:e>
                      </m:d>
                      <m:r>
                        <a:rPr lang="en-US" sz="1400" b="0" i="1" smtClean="0">
                          <a:latin typeface="Cambria Math" panose="02040503050406030204" pitchFamily="18" charset="0"/>
                        </a:rPr>
                        <m:t>⋅</m:t>
                      </m:r>
                      <m:r>
                        <a:rPr lang="en-US" sz="1400" b="0" i="1" smtClean="0">
                          <a:latin typeface="Cambria Math" panose="02040503050406030204" pitchFamily="18" charset="0"/>
                        </a:rPr>
                        <m:t>𝐸</m:t>
                      </m:r>
                      <m:d>
                        <m:dPr>
                          <m:begChr m:val="["/>
                          <m:endChr m:val="]"/>
                          <m:ctrlPr>
                            <a:rPr lang="en-US" sz="1400" b="0" i="1" smtClean="0">
                              <a:latin typeface="Cambria Math" panose="02040503050406030204" pitchFamily="18" charset="0"/>
                            </a:rPr>
                          </m:ctrlPr>
                        </m:dPr>
                        <m:e>
                          <m:r>
                            <a:rPr lang="de-DE" sz="1400" i="1">
                              <a:latin typeface="Cambria Math" panose="02040503050406030204" pitchFamily="18" charset="0"/>
                            </a:rPr>
                            <m:t>𝑐</m:t>
                          </m:r>
                          <m:r>
                            <a:rPr lang="de-DE" sz="1400" i="1">
                              <a:latin typeface="Cambria Math" panose="02040503050406030204" pitchFamily="18" charset="0"/>
                            </a:rPr>
                            <m:t>⋅</m:t>
                          </m:r>
                          <m:r>
                            <a:rPr lang="de-DE" sz="1400" i="1">
                              <a:latin typeface="Cambria Math" panose="02040503050406030204" pitchFamily="18" charset="0"/>
                            </a:rPr>
                            <m:t>𝑌</m:t>
                          </m:r>
                          <m:r>
                            <a:rPr lang="de-DE" sz="1400" i="1">
                              <a:latin typeface="Cambria Math" panose="02040503050406030204" pitchFamily="18" charset="0"/>
                            </a:rPr>
                            <m:t>+</m:t>
                          </m:r>
                          <m:r>
                            <a:rPr lang="de-DE" sz="1400" i="1">
                              <a:latin typeface="Cambria Math" panose="02040503050406030204" pitchFamily="18" charset="0"/>
                            </a:rPr>
                            <m:t>𝑑</m:t>
                          </m:r>
                        </m:e>
                      </m:d>
                    </m:oMath>
                  </m:oMathPara>
                </a14:m>
                <a:endParaRPr lang="de-DE" sz="1400" dirty="0"/>
              </a:p>
            </p:txBody>
          </p:sp>
        </mc:Choice>
        <mc:Fallback xmlns="">
          <p:sp>
            <p:nvSpPr>
              <p:cNvPr id="5" name="TextBox 4">
                <a:extLst>
                  <a:ext uri="{FF2B5EF4-FFF2-40B4-BE49-F238E27FC236}">
                    <a16:creationId xmlns:a16="http://schemas.microsoft.com/office/drawing/2014/main" id="{0B09E765-5C27-966E-EC20-616F6ED0EFDF}"/>
                  </a:ext>
                </a:extLst>
              </p:cNvPr>
              <p:cNvSpPr txBox="1">
                <a:spLocks noRot="1" noChangeAspect="1" noMove="1" noResize="1" noEditPoints="1" noAdjustHandles="1" noChangeArrowheads="1" noChangeShapeType="1" noTextEdit="1"/>
              </p:cNvSpPr>
              <p:nvPr/>
            </p:nvSpPr>
            <p:spPr bwMode="gray">
              <a:xfrm>
                <a:off x="611560" y="2334077"/>
                <a:ext cx="7218169" cy="307777"/>
              </a:xfrm>
              <a:prstGeom prst="rect">
                <a:avLst/>
              </a:prstGeom>
              <a:blipFill>
                <a:blip r:embed="rId3"/>
                <a:stretch>
                  <a:fillRect b="-12000"/>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1F47D7B5-D41A-49F2-412E-12466AB05498}"/>
                  </a:ext>
                </a:extLst>
              </p:cNvPr>
              <p:cNvSpPr txBox="1"/>
              <p:nvPr/>
            </p:nvSpPr>
            <p:spPr bwMode="gray">
              <a:xfrm>
                <a:off x="607016" y="2859782"/>
                <a:ext cx="7218169"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i="1" smtClean="0">
                          <a:solidFill>
                            <a:srgbClr val="C00000"/>
                          </a:solidFill>
                          <a:latin typeface="Cambria Math" panose="02040503050406030204" pitchFamily="18" charset="0"/>
                        </a:rPr>
                        <m:t>𝐸</m:t>
                      </m:r>
                      <m:d>
                        <m:dPr>
                          <m:begChr m:val="["/>
                          <m:endChr m:val="]"/>
                          <m:ctrlPr>
                            <a:rPr lang="en-US" sz="1400" i="1">
                              <a:solidFill>
                                <a:srgbClr val="C00000"/>
                              </a:solidFill>
                              <a:latin typeface="Cambria Math" panose="02040503050406030204" pitchFamily="18" charset="0"/>
                            </a:rPr>
                          </m:ctrlPr>
                        </m:dPr>
                        <m:e>
                          <m:d>
                            <m:dPr>
                              <m:ctrlPr>
                                <a:rPr lang="en-US" sz="1400" i="1">
                                  <a:solidFill>
                                    <a:srgbClr val="C00000"/>
                                  </a:solidFill>
                                  <a:latin typeface="Cambria Math" panose="02040503050406030204" pitchFamily="18" charset="0"/>
                                </a:rPr>
                              </m:ctrlPr>
                            </m:dPr>
                            <m:e>
                              <m:r>
                                <a:rPr lang="de-DE" sz="1400" i="1">
                                  <a:solidFill>
                                    <a:srgbClr val="C00000"/>
                                  </a:solidFill>
                                  <a:latin typeface="Cambria Math" panose="02040503050406030204" pitchFamily="18" charset="0"/>
                                </a:rPr>
                                <m:t>𝑎</m:t>
                              </m:r>
                              <m:r>
                                <a:rPr lang="de-DE" sz="1400" i="1">
                                  <a:solidFill>
                                    <a:srgbClr val="C00000"/>
                                  </a:solidFill>
                                  <a:latin typeface="Cambria Math" panose="02040503050406030204" pitchFamily="18" charset="0"/>
                                </a:rPr>
                                <m:t> ⋅</m:t>
                              </m:r>
                              <m:r>
                                <a:rPr lang="de-DE" sz="1400" i="1">
                                  <a:solidFill>
                                    <a:srgbClr val="C00000"/>
                                  </a:solidFill>
                                  <a:latin typeface="Cambria Math" panose="02040503050406030204" pitchFamily="18" charset="0"/>
                                </a:rPr>
                                <m:t>𝑋</m:t>
                              </m:r>
                              <m:r>
                                <a:rPr lang="de-DE" sz="1400" i="1">
                                  <a:solidFill>
                                    <a:srgbClr val="C00000"/>
                                  </a:solidFill>
                                  <a:latin typeface="Cambria Math" panose="02040503050406030204" pitchFamily="18" charset="0"/>
                                </a:rPr>
                                <m:t>+</m:t>
                              </m:r>
                              <m:r>
                                <a:rPr lang="de-DE" sz="1400" i="1">
                                  <a:solidFill>
                                    <a:srgbClr val="C00000"/>
                                  </a:solidFill>
                                  <a:latin typeface="Cambria Math" panose="02040503050406030204" pitchFamily="18" charset="0"/>
                                </a:rPr>
                                <m:t>𝑏</m:t>
                              </m:r>
                            </m:e>
                          </m:d>
                          <m:r>
                            <a:rPr lang="en-US" sz="1400" i="1">
                              <a:solidFill>
                                <a:srgbClr val="C00000"/>
                              </a:solidFill>
                              <a:latin typeface="Cambria Math" panose="02040503050406030204" pitchFamily="18" charset="0"/>
                            </a:rPr>
                            <m:t>⋅</m:t>
                          </m:r>
                          <m:d>
                            <m:dPr>
                              <m:ctrlPr>
                                <a:rPr lang="en-US" sz="1400" i="1">
                                  <a:solidFill>
                                    <a:srgbClr val="C00000"/>
                                  </a:solidFill>
                                  <a:latin typeface="Cambria Math" panose="02040503050406030204" pitchFamily="18" charset="0"/>
                                </a:rPr>
                              </m:ctrlPr>
                            </m:dPr>
                            <m:e>
                              <m:r>
                                <a:rPr lang="de-DE" sz="1400" i="1">
                                  <a:solidFill>
                                    <a:srgbClr val="C00000"/>
                                  </a:solidFill>
                                  <a:latin typeface="Cambria Math" panose="02040503050406030204" pitchFamily="18" charset="0"/>
                                </a:rPr>
                                <m:t>𝑐</m:t>
                              </m:r>
                              <m:r>
                                <a:rPr lang="de-DE" sz="1400" i="1">
                                  <a:solidFill>
                                    <a:srgbClr val="C00000"/>
                                  </a:solidFill>
                                  <a:latin typeface="Cambria Math" panose="02040503050406030204" pitchFamily="18" charset="0"/>
                                </a:rPr>
                                <m:t>⋅</m:t>
                              </m:r>
                              <m:r>
                                <a:rPr lang="de-DE" sz="1400" i="1">
                                  <a:solidFill>
                                    <a:srgbClr val="C00000"/>
                                  </a:solidFill>
                                  <a:latin typeface="Cambria Math" panose="02040503050406030204" pitchFamily="18" charset="0"/>
                                </a:rPr>
                                <m:t>𝑌</m:t>
                              </m:r>
                              <m:r>
                                <a:rPr lang="de-DE" sz="1400" i="1">
                                  <a:solidFill>
                                    <a:srgbClr val="C00000"/>
                                  </a:solidFill>
                                  <a:latin typeface="Cambria Math" panose="02040503050406030204" pitchFamily="18" charset="0"/>
                                </a:rPr>
                                <m:t>+</m:t>
                              </m:r>
                              <m:r>
                                <a:rPr lang="de-DE" sz="1400" i="1">
                                  <a:solidFill>
                                    <a:srgbClr val="C00000"/>
                                  </a:solidFill>
                                  <a:latin typeface="Cambria Math" panose="02040503050406030204" pitchFamily="18" charset="0"/>
                                </a:rPr>
                                <m:t>𝑑</m:t>
                              </m:r>
                            </m:e>
                          </m:d>
                        </m:e>
                      </m:d>
                      <m:r>
                        <a:rPr lang="en-US" sz="1400" b="0" i="1" smtClean="0">
                          <a:solidFill>
                            <a:srgbClr val="C00000"/>
                          </a:solidFill>
                          <a:latin typeface="Cambria Math" panose="02040503050406030204" pitchFamily="18" charset="0"/>
                        </a:rPr>
                        <m:t>=</m:t>
                      </m:r>
                      <m:r>
                        <a:rPr lang="en-US" sz="1400" b="0" i="1" smtClean="0">
                          <a:solidFill>
                            <a:srgbClr val="C00000"/>
                          </a:solidFill>
                          <a:latin typeface="Cambria Math" panose="02040503050406030204" pitchFamily="18" charset="0"/>
                        </a:rPr>
                        <m:t>𝑎</m:t>
                      </m:r>
                      <m:r>
                        <a:rPr lang="en-US" sz="1400" b="0" i="1" smtClean="0">
                          <a:solidFill>
                            <a:srgbClr val="C00000"/>
                          </a:solidFill>
                          <a:latin typeface="Cambria Math" panose="02040503050406030204" pitchFamily="18" charset="0"/>
                        </a:rPr>
                        <m:t>⋅</m:t>
                      </m:r>
                      <m:r>
                        <a:rPr lang="en-US" sz="1400" b="0" i="1" smtClean="0">
                          <a:solidFill>
                            <a:srgbClr val="C00000"/>
                          </a:solidFill>
                          <a:latin typeface="Cambria Math" panose="02040503050406030204" pitchFamily="18" charset="0"/>
                        </a:rPr>
                        <m:t>𝑐</m:t>
                      </m:r>
                      <m:r>
                        <a:rPr lang="en-US" sz="1400" b="0" i="1" smtClean="0">
                          <a:solidFill>
                            <a:srgbClr val="C00000"/>
                          </a:solidFill>
                          <a:latin typeface="Cambria Math" panose="02040503050406030204" pitchFamily="18" charset="0"/>
                        </a:rPr>
                        <m:t>⋅</m:t>
                      </m:r>
                      <m:r>
                        <a:rPr lang="en-US" sz="1400" i="1">
                          <a:solidFill>
                            <a:srgbClr val="C00000"/>
                          </a:solidFill>
                          <a:latin typeface="Cambria Math" panose="02040503050406030204" pitchFamily="18" charset="0"/>
                        </a:rPr>
                        <m:t>𝐸</m:t>
                      </m:r>
                      <m:d>
                        <m:dPr>
                          <m:begChr m:val="["/>
                          <m:endChr m:val="]"/>
                          <m:ctrlPr>
                            <a:rPr lang="en-US" sz="1400" i="1">
                              <a:solidFill>
                                <a:srgbClr val="C00000"/>
                              </a:solidFill>
                              <a:latin typeface="Cambria Math" panose="02040503050406030204" pitchFamily="18" charset="0"/>
                            </a:rPr>
                          </m:ctrlPr>
                        </m:dPr>
                        <m:e>
                          <m:r>
                            <a:rPr lang="en-US" sz="1400" b="0" i="1" smtClean="0">
                              <a:solidFill>
                                <a:srgbClr val="C00000"/>
                              </a:solidFill>
                              <a:latin typeface="Cambria Math" panose="02040503050406030204" pitchFamily="18" charset="0"/>
                            </a:rPr>
                            <m:t>𝑋</m:t>
                          </m:r>
                          <m:r>
                            <a:rPr lang="en-US" sz="1400" b="0" i="1" smtClean="0">
                              <a:solidFill>
                                <a:srgbClr val="C00000"/>
                              </a:solidFill>
                              <a:latin typeface="Cambria Math" panose="02040503050406030204" pitchFamily="18" charset="0"/>
                            </a:rPr>
                            <m:t>⋅</m:t>
                          </m:r>
                          <m:r>
                            <a:rPr lang="en-US" sz="1400" b="0" i="1" smtClean="0">
                              <a:solidFill>
                                <a:srgbClr val="C00000"/>
                              </a:solidFill>
                              <a:latin typeface="Cambria Math" panose="02040503050406030204" pitchFamily="18" charset="0"/>
                            </a:rPr>
                            <m:t>𝑌</m:t>
                          </m:r>
                        </m:e>
                      </m:d>
                      <m:r>
                        <a:rPr lang="en-US" sz="1400" b="0" i="1" smtClean="0">
                          <a:solidFill>
                            <a:srgbClr val="C00000"/>
                          </a:solidFill>
                          <a:latin typeface="Cambria Math" panose="02040503050406030204" pitchFamily="18" charset="0"/>
                        </a:rPr>
                        <m:t>+</m:t>
                      </m:r>
                      <m:r>
                        <a:rPr lang="en-US" sz="1400" b="0" i="1" smtClean="0">
                          <a:solidFill>
                            <a:srgbClr val="C00000"/>
                          </a:solidFill>
                          <a:latin typeface="Cambria Math" panose="02040503050406030204" pitchFamily="18" charset="0"/>
                        </a:rPr>
                        <m:t>𝑎</m:t>
                      </m:r>
                      <m:r>
                        <a:rPr lang="en-US" sz="1400" b="0" i="1" smtClean="0">
                          <a:solidFill>
                            <a:srgbClr val="C00000"/>
                          </a:solidFill>
                          <a:latin typeface="Cambria Math" panose="02040503050406030204" pitchFamily="18" charset="0"/>
                        </a:rPr>
                        <m:t>⋅</m:t>
                      </m:r>
                      <m:r>
                        <a:rPr lang="en-US" sz="1400" b="0" i="1" smtClean="0">
                          <a:solidFill>
                            <a:srgbClr val="C00000"/>
                          </a:solidFill>
                          <a:latin typeface="Cambria Math" panose="02040503050406030204" pitchFamily="18" charset="0"/>
                        </a:rPr>
                        <m:t>𝑑</m:t>
                      </m:r>
                      <m:r>
                        <a:rPr lang="en-US" sz="1400" b="0" i="1" smtClean="0">
                          <a:solidFill>
                            <a:srgbClr val="C00000"/>
                          </a:solidFill>
                          <a:latin typeface="Cambria Math" panose="02040503050406030204" pitchFamily="18" charset="0"/>
                        </a:rPr>
                        <m:t>⋅</m:t>
                      </m:r>
                      <m:r>
                        <a:rPr lang="en-US" sz="1400" b="0" i="1" smtClean="0">
                          <a:solidFill>
                            <a:srgbClr val="C00000"/>
                          </a:solidFill>
                          <a:latin typeface="Cambria Math" panose="02040503050406030204" pitchFamily="18" charset="0"/>
                        </a:rPr>
                        <m:t>𝐸</m:t>
                      </m:r>
                      <m:d>
                        <m:dPr>
                          <m:begChr m:val="["/>
                          <m:endChr m:val="]"/>
                          <m:ctrlPr>
                            <a:rPr lang="en-US" sz="1400" b="0" i="1" smtClean="0">
                              <a:solidFill>
                                <a:srgbClr val="C00000"/>
                              </a:solidFill>
                              <a:latin typeface="Cambria Math" panose="02040503050406030204" pitchFamily="18" charset="0"/>
                            </a:rPr>
                          </m:ctrlPr>
                        </m:dPr>
                        <m:e>
                          <m:r>
                            <a:rPr lang="en-US" sz="1400" b="0" i="1" smtClean="0">
                              <a:solidFill>
                                <a:srgbClr val="C00000"/>
                              </a:solidFill>
                              <a:latin typeface="Cambria Math" panose="02040503050406030204" pitchFamily="18" charset="0"/>
                            </a:rPr>
                            <m:t>𝑋</m:t>
                          </m:r>
                        </m:e>
                      </m:d>
                      <m:r>
                        <a:rPr lang="en-US" sz="1400" b="0" i="1" smtClean="0">
                          <a:solidFill>
                            <a:srgbClr val="C00000"/>
                          </a:solidFill>
                          <a:latin typeface="Cambria Math" panose="02040503050406030204" pitchFamily="18" charset="0"/>
                        </a:rPr>
                        <m:t>+</m:t>
                      </m:r>
                      <m:r>
                        <a:rPr lang="en-US" sz="1400" b="0" i="1" smtClean="0">
                          <a:solidFill>
                            <a:srgbClr val="C00000"/>
                          </a:solidFill>
                          <a:latin typeface="Cambria Math" panose="02040503050406030204" pitchFamily="18" charset="0"/>
                        </a:rPr>
                        <m:t>𝑏</m:t>
                      </m:r>
                      <m:r>
                        <a:rPr lang="en-US" sz="1400" b="0" i="1" smtClean="0">
                          <a:solidFill>
                            <a:srgbClr val="C00000"/>
                          </a:solidFill>
                          <a:latin typeface="Cambria Math" panose="02040503050406030204" pitchFamily="18" charset="0"/>
                        </a:rPr>
                        <m:t>⋅</m:t>
                      </m:r>
                      <m:r>
                        <a:rPr lang="en-US" sz="1400" b="0" i="1" smtClean="0">
                          <a:solidFill>
                            <a:srgbClr val="C00000"/>
                          </a:solidFill>
                          <a:latin typeface="Cambria Math" panose="02040503050406030204" pitchFamily="18" charset="0"/>
                        </a:rPr>
                        <m:t>𝑐</m:t>
                      </m:r>
                      <m:r>
                        <a:rPr lang="en-US" sz="1400" b="0" i="1" smtClean="0">
                          <a:solidFill>
                            <a:srgbClr val="C00000"/>
                          </a:solidFill>
                          <a:latin typeface="Cambria Math" panose="02040503050406030204" pitchFamily="18" charset="0"/>
                        </a:rPr>
                        <m:t>⋅</m:t>
                      </m:r>
                      <m:r>
                        <a:rPr lang="en-US" sz="1400" b="0" i="1" smtClean="0">
                          <a:solidFill>
                            <a:srgbClr val="C00000"/>
                          </a:solidFill>
                          <a:latin typeface="Cambria Math" panose="02040503050406030204" pitchFamily="18" charset="0"/>
                        </a:rPr>
                        <m:t>𝐸</m:t>
                      </m:r>
                      <m:d>
                        <m:dPr>
                          <m:begChr m:val="["/>
                          <m:endChr m:val="]"/>
                          <m:ctrlPr>
                            <a:rPr lang="en-US" sz="1400" b="0" i="1" smtClean="0">
                              <a:solidFill>
                                <a:srgbClr val="C00000"/>
                              </a:solidFill>
                              <a:latin typeface="Cambria Math" panose="02040503050406030204" pitchFamily="18" charset="0"/>
                            </a:rPr>
                          </m:ctrlPr>
                        </m:dPr>
                        <m:e>
                          <m:r>
                            <a:rPr lang="en-US" sz="1400" b="0" i="1" smtClean="0">
                              <a:solidFill>
                                <a:srgbClr val="C00000"/>
                              </a:solidFill>
                              <a:latin typeface="Cambria Math" panose="02040503050406030204" pitchFamily="18" charset="0"/>
                            </a:rPr>
                            <m:t>𝑌</m:t>
                          </m:r>
                        </m:e>
                      </m:d>
                      <m:r>
                        <a:rPr lang="en-US" sz="1400" b="0" i="1" smtClean="0">
                          <a:solidFill>
                            <a:srgbClr val="C00000"/>
                          </a:solidFill>
                          <a:latin typeface="Cambria Math" panose="02040503050406030204" pitchFamily="18" charset="0"/>
                        </a:rPr>
                        <m:t>+</m:t>
                      </m:r>
                      <m:r>
                        <a:rPr lang="en-US" sz="1400" b="0" i="1" smtClean="0">
                          <a:solidFill>
                            <a:srgbClr val="C00000"/>
                          </a:solidFill>
                          <a:latin typeface="Cambria Math" panose="02040503050406030204" pitchFamily="18" charset="0"/>
                        </a:rPr>
                        <m:t>𝑏</m:t>
                      </m:r>
                      <m:r>
                        <a:rPr lang="en-US" sz="1400" b="0" i="1" smtClean="0">
                          <a:solidFill>
                            <a:srgbClr val="C00000"/>
                          </a:solidFill>
                          <a:latin typeface="Cambria Math" panose="02040503050406030204" pitchFamily="18" charset="0"/>
                        </a:rPr>
                        <m:t>⋅</m:t>
                      </m:r>
                      <m:r>
                        <a:rPr lang="en-US" sz="1400" b="0" i="1" smtClean="0">
                          <a:solidFill>
                            <a:srgbClr val="C00000"/>
                          </a:solidFill>
                          <a:latin typeface="Cambria Math" panose="02040503050406030204" pitchFamily="18" charset="0"/>
                        </a:rPr>
                        <m:t>𝑑</m:t>
                      </m:r>
                    </m:oMath>
                  </m:oMathPara>
                </a14:m>
                <a:endParaRPr lang="de-DE" sz="1400" dirty="0">
                  <a:solidFill>
                    <a:srgbClr val="C00000"/>
                  </a:solidFill>
                </a:endParaRPr>
              </a:p>
            </p:txBody>
          </p:sp>
        </mc:Choice>
        <mc:Fallback xmlns="">
          <p:sp>
            <p:nvSpPr>
              <p:cNvPr id="6" name="TextBox 5">
                <a:extLst>
                  <a:ext uri="{FF2B5EF4-FFF2-40B4-BE49-F238E27FC236}">
                    <a16:creationId xmlns:a16="http://schemas.microsoft.com/office/drawing/2014/main" id="{1F47D7B5-D41A-49F2-412E-12466AB05498}"/>
                  </a:ext>
                </a:extLst>
              </p:cNvPr>
              <p:cNvSpPr txBox="1">
                <a:spLocks noRot="1" noChangeAspect="1" noMove="1" noResize="1" noEditPoints="1" noAdjustHandles="1" noChangeArrowheads="1" noChangeShapeType="1" noTextEdit="1"/>
              </p:cNvSpPr>
              <p:nvPr/>
            </p:nvSpPr>
            <p:spPr bwMode="gray">
              <a:xfrm>
                <a:off x="607016" y="2859782"/>
                <a:ext cx="7218169" cy="307777"/>
              </a:xfrm>
              <a:prstGeom prst="rect">
                <a:avLst/>
              </a:prstGeom>
              <a:blipFill>
                <a:blip r:embed="rId4"/>
                <a:stretch>
                  <a:fillRect b="-12000"/>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12F6800-0BC8-A362-D495-CAA0D066CDE8}"/>
                  </a:ext>
                </a:extLst>
              </p:cNvPr>
              <p:cNvSpPr txBox="1"/>
              <p:nvPr/>
            </p:nvSpPr>
            <p:spPr bwMode="gray">
              <a:xfrm>
                <a:off x="755576" y="3277369"/>
                <a:ext cx="7218169"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b="0" i="1" smtClean="0">
                          <a:solidFill>
                            <a:srgbClr val="C00000"/>
                          </a:solidFill>
                          <a:latin typeface="Cambria Math" panose="02040503050406030204" pitchFamily="18" charset="0"/>
                        </a:rPr>
                        <m:t>−</m:t>
                      </m:r>
                      <m:r>
                        <a:rPr lang="en-US" sz="1400" i="1">
                          <a:solidFill>
                            <a:srgbClr val="C00000"/>
                          </a:solidFill>
                          <a:latin typeface="Cambria Math" panose="02040503050406030204" pitchFamily="18" charset="0"/>
                        </a:rPr>
                        <m:t>𝐸</m:t>
                      </m:r>
                      <m:d>
                        <m:dPr>
                          <m:begChr m:val="["/>
                          <m:endChr m:val="]"/>
                          <m:ctrlPr>
                            <a:rPr lang="en-US" sz="1400" i="1">
                              <a:solidFill>
                                <a:srgbClr val="C00000"/>
                              </a:solidFill>
                              <a:latin typeface="Cambria Math" panose="02040503050406030204" pitchFamily="18" charset="0"/>
                            </a:rPr>
                          </m:ctrlPr>
                        </m:dPr>
                        <m:e>
                          <m:r>
                            <a:rPr lang="de-DE" sz="1400" i="1">
                              <a:solidFill>
                                <a:srgbClr val="C00000"/>
                              </a:solidFill>
                              <a:latin typeface="Cambria Math" panose="02040503050406030204" pitchFamily="18" charset="0"/>
                            </a:rPr>
                            <m:t>𝑎</m:t>
                          </m:r>
                          <m:r>
                            <a:rPr lang="de-DE" sz="1400" i="1">
                              <a:solidFill>
                                <a:srgbClr val="C00000"/>
                              </a:solidFill>
                              <a:latin typeface="Cambria Math" panose="02040503050406030204" pitchFamily="18" charset="0"/>
                            </a:rPr>
                            <m:t> ⋅</m:t>
                          </m:r>
                          <m:r>
                            <a:rPr lang="de-DE" sz="1400" i="1">
                              <a:solidFill>
                                <a:srgbClr val="C00000"/>
                              </a:solidFill>
                              <a:latin typeface="Cambria Math" panose="02040503050406030204" pitchFamily="18" charset="0"/>
                            </a:rPr>
                            <m:t>𝑋</m:t>
                          </m:r>
                          <m:r>
                            <a:rPr lang="de-DE" sz="1400" i="1">
                              <a:solidFill>
                                <a:srgbClr val="C00000"/>
                              </a:solidFill>
                              <a:latin typeface="Cambria Math" panose="02040503050406030204" pitchFamily="18" charset="0"/>
                            </a:rPr>
                            <m:t>+</m:t>
                          </m:r>
                          <m:r>
                            <a:rPr lang="de-DE" sz="1400" i="1">
                              <a:solidFill>
                                <a:srgbClr val="C00000"/>
                              </a:solidFill>
                              <a:latin typeface="Cambria Math" panose="02040503050406030204" pitchFamily="18" charset="0"/>
                            </a:rPr>
                            <m:t>𝑏</m:t>
                          </m:r>
                        </m:e>
                      </m:d>
                      <m:r>
                        <a:rPr lang="en-US" sz="1400" i="1">
                          <a:solidFill>
                            <a:srgbClr val="C00000"/>
                          </a:solidFill>
                          <a:latin typeface="Cambria Math" panose="02040503050406030204" pitchFamily="18" charset="0"/>
                        </a:rPr>
                        <m:t>⋅</m:t>
                      </m:r>
                      <m:r>
                        <a:rPr lang="en-US" sz="1400" i="1">
                          <a:solidFill>
                            <a:srgbClr val="C00000"/>
                          </a:solidFill>
                          <a:latin typeface="Cambria Math" panose="02040503050406030204" pitchFamily="18" charset="0"/>
                        </a:rPr>
                        <m:t>𝐸</m:t>
                      </m:r>
                      <m:d>
                        <m:dPr>
                          <m:begChr m:val="["/>
                          <m:endChr m:val="]"/>
                          <m:ctrlPr>
                            <a:rPr lang="en-US" sz="1400" i="1">
                              <a:solidFill>
                                <a:srgbClr val="C00000"/>
                              </a:solidFill>
                              <a:latin typeface="Cambria Math" panose="02040503050406030204" pitchFamily="18" charset="0"/>
                            </a:rPr>
                          </m:ctrlPr>
                        </m:dPr>
                        <m:e>
                          <m:r>
                            <a:rPr lang="de-DE" sz="1400" i="1">
                              <a:solidFill>
                                <a:srgbClr val="C00000"/>
                              </a:solidFill>
                              <a:latin typeface="Cambria Math" panose="02040503050406030204" pitchFamily="18" charset="0"/>
                            </a:rPr>
                            <m:t>𝑐</m:t>
                          </m:r>
                          <m:r>
                            <a:rPr lang="de-DE" sz="1400" i="1">
                              <a:solidFill>
                                <a:srgbClr val="C00000"/>
                              </a:solidFill>
                              <a:latin typeface="Cambria Math" panose="02040503050406030204" pitchFamily="18" charset="0"/>
                            </a:rPr>
                            <m:t>⋅</m:t>
                          </m:r>
                          <m:r>
                            <a:rPr lang="de-DE" sz="1400" i="1">
                              <a:solidFill>
                                <a:srgbClr val="C00000"/>
                              </a:solidFill>
                              <a:latin typeface="Cambria Math" panose="02040503050406030204" pitchFamily="18" charset="0"/>
                            </a:rPr>
                            <m:t>𝑌</m:t>
                          </m:r>
                          <m:r>
                            <a:rPr lang="de-DE" sz="1400" i="1">
                              <a:solidFill>
                                <a:srgbClr val="C00000"/>
                              </a:solidFill>
                              <a:latin typeface="Cambria Math" panose="02040503050406030204" pitchFamily="18" charset="0"/>
                            </a:rPr>
                            <m:t>+</m:t>
                          </m:r>
                          <m:r>
                            <a:rPr lang="de-DE" sz="1400" i="1">
                              <a:solidFill>
                                <a:srgbClr val="C00000"/>
                              </a:solidFill>
                              <a:latin typeface="Cambria Math" panose="02040503050406030204" pitchFamily="18" charset="0"/>
                            </a:rPr>
                            <m:t>𝑑</m:t>
                          </m:r>
                        </m:e>
                      </m:d>
                      <m:r>
                        <a:rPr lang="en-US" sz="1400" b="0" i="1" smtClean="0">
                          <a:solidFill>
                            <a:srgbClr val="C00000"/>
                          </a:solidFill>
                          <a:latin typeface="Cambria Math" panose="02040503050406030204" pitchFamily="18" charset="0"/>
                        </a:rPr>
                        <m:t>=−</m:t>
                      </m:r>
                      <m:r>
                        <a:rPr lang="en-US" sz="1400" b="0" i="1" smtClean="0">
                          <a:solidFill>
                            <a:srgbClr val="C00000"/>
                          </a:solidFill>
                          <a:latin typeface="Cambria Math" panose="02040503050406030204" pitchFamily="18" charset="0"/>
                        </a:rPr>
                        <m:t>𝑎</m:t>
                      </m:r>
                      <m:r>
                        <a:rPr lang="en-US" sz="1400" b="0" i="1" smtClean="0">
                          <a:solidFill>
                            <a:srgbClr val="C00000"/>
                          </a:solidFill>
                          <a:latin typeface="Cambria Math" panose="02040503050406030204" pitchFamily="18" charset="0"/>
                        </a:rPr>
                        <m:t>⋅</m:t>
                      </m:r>
                      <m:r>
                        <a:rPr lang="en-US" sz="1400" b="0" i="1" smtClean="0">
                          <a:solidFill>
                            <a:srgbClr val="C00000"/>
                          </a:solidFill>
                          <a:latin typeface="Cambria Math" panose="02040503050406030204" pitchFamily="18" charset="0"/>
                        </a:rPr>
                        <m:t>𝑐</m:t>
                      </m:r>
                      <m:r>
                        <a:rPr lang="en-US" sz="1400" b="0" i="1" smtClean="0">
                          <a:solidFill>
                            <a:srgbClr val="C00000"/>
                          </a:solidFill>
                          <a:latin typeface="Cambria Math" panose="02040503050406030204" pitchFamily="18" charset="0"/>
                        </a:rPr>
                        <m:t>⋅</m:t>
                      </m:r>
                      <m:r>
                        <a:rPr lang="en-US" sz="1400" i="1">
                          <a:solidFill>
                            <a:srgbClr val="C00000"/>
                          </a:solidFill>
                          <a:latin typeface="Cambria Math" panose="02040503050406030204" pitchFamily="18" charset="0"/>
                        </a:rPr>
                        <m:t>𝐸</m:t>
                      </m:r>
                      <m:d>
                        <m:dPr>
                          <m:begChr m:val="["/>
                          <m:endChr m:val="]"/>
                          <m:ctrlPr>
                            <a:rPr lang="en-US" sz="1400" i="1">
                              <a:solidFill>
                                <a:srgbClr val="C00000"/>
                              </a:solidFill>
                              <a:latin typeface="Cambria Math" panose="02040503050406030204" pitchFamily="18" charset="0"/>
                            </a:rPr>
                          </m:ctrlPr>
                        </m:dPr>
                        <m:e>
                          <m:r>
                            <a:rPr lang="en-US" sz="1400" b="0" i="1" smtClean="0">
                              <a:solidFill>
                                <a:srgbClr val="C00000"/>
                              </a:solidFill>
                              <a:latin typeface="Cambria Math" panose="02040503050406030204" pitchFamily="18" charset="0"/>
                            </a:rPr>
                            <m:t>𝑋</m:t>
                          </m:r>
                        </m:e>
                      </m:d>
                      <m:r>
                        <a:rPr lang="en-US" sz="1400" b="0" i="1" smtClean="0">
                          <a:solidFill>
                            <a:srgbClr val="C00000"/>
                          </a:solidFill>
                          <a:latin typeface="Cambria Math" panose="02040503050406030204" pitchFamily="18" charset="0"/>
                        </a:rPr>
                        <m:t>⋅</m:t>
                      </m:r>
                      <m:r>
                        <a:rPr lang="en-US" sz="1400" b="0" i="1" smtClean="0">
                          <a:solidFill>
                            <a:srgbClr val="C00000"/>
                          </a:solidFill>
                          <a:latin typeface="Cambria Math" panose="02040503050406030204" pitchFamily="18" charset="0"/>
                        </a:rPr>
                        <m:t>𝐸</m:t>
                      </m:r>
                      <m:d>
                        <m:dPr>
                          <m:begChr m:val="["/>
                          <m:endChr m:val="]"/>
                          <m:ctrlPr>
                            <a:rPr lang="en-US" sz="1400" b="0" i="1" smtClean="0">
                              <a:solidFill>
                                <a:srgbClr val="C00000"/>
                              </a:solidFill>
                              <a:latin typeface="Cambria Math" panose="02040503050406030204" pitchFamily="18" charset="0"/>
                            </a:rPr>
                          </m:ctrlPr>
                        </m:dPr>
                        <m:e>
                          <m:r>
                            <a:rPr lang="en-US" sz="1400" b="0" i="1" smtClean="0">
                              <a:solidFill>
                                <a:srgbClr val="C00000"/>
                              </a:solidFill>
                              <a:latin typeface="Cambria Math" panose="02040503050406030204" pitchFamily="18" charset="0"/>
                            </a:rPr>
                            <m:t>𝑌</m:t>
                          </m:r>
                        </m:e>
                      </m:d>
                      <m:r>
                        <a:rPr lang="en-US" sz="1400" b="0" i="1" smtClean="0">
                          <a:solidFill>
                            <a:srgbClr val="C00000"/>
                          </a:solidFill>
                          <a:latin typeface="Cambria Math" panose="02040503050406030204" pitchFamily="18" charset="0"/>
                        </a:rPr>
                        <m:t>−</m:t>
                      </m:r>
                      <m:r>
                        <a:rPr lang="en-US" sz="1400" b="0" i="1" smtClean="0">
                          <a:solidFill>
                            <a:srgbClr val="C00000"/>
                          </a:solidFill>
                          <a:latin typeface="Cambria Math" panose="02040503050406030204" pitchFamily="18" charset="0"/>
                        </a:rPr>
                        <m:t>𝑎</m:t>
                      </m:r>
                      <m:r>
                        <a:rPr lang="en-US" sz="1400" b="0" i="1" smtClean="0">
                          <a:solidFill>
                            <a:srgbClr val="C00000"/>
                          </a:solidFill>
                          <a:latin typeface="Cambria Math" panose="02040503050406030204" pitchFamily="18" charset="0"/>
                        </a:rPr>
                        <m:t>⋅</m:t>
                      </m:r>
                      <m:r>
                        <a:rPr lang="en-US" sz="1400" b="0" i="1" smtClean="0">
                          <a:solidFill>
                            <a:srgbClr val="C00000"/>
                          </a:solidFill>
                          <a:latin typeface="Cambria Math" panose="02040503050406030204" pitchFamily="18" charset="0"/>
                        </a:rPr>
                        <m:t>𝑑</m:t>
                      </m:r>
                      <m:r>
                        <a:rPr lang="en-US" sz="1400" b="0" i="1" smtClean="0">
                          <a:solidFill>
                            <a:srgbClr val="C00000"/>
                          </a:solidFill>
                          <a:latin typeface="Cambria Math" panose="02040503050406030204" pitchFamily="18" charset="0"/>
                        </a:rPr>
                        <m:t>⋅</m:t>
                      </m:r>
                      <m:r>
                        <a:rPr lang="en-US" sz="1400" b="0" i="1" smtClean="0">
                          <a:solidFill>
                            <a:srgbClr val="C00000"/>
                          </a:solidFill>
                          <a:latin typeface="Cambria Math" panose="02040503050406030204" pitchFamily="18" charset="0"/>
                        </a:rPr>
                        <m:t>𝐸</m:t>
                      </m:r>
                      <m:d>
                        <m:dPr>
                          <m:begChr m:val="["/>
                          <m:endChr m:val="]"/>
                          <m:ctrlPr>
                            <a:rPr lang="en-US" sz="1400" b="0" i="1" smtClean="0">
                              <a:solidFill>
                                <a:srgbClr val="C00000"/>
                              </a:solidFill>
                              <a:latin typeface="Cambria Math" panose="02040503050406030204" pitchFamily="18" charset="0"/>
                            </a:rPr>
                          </m:ctrlPr>
                        </m:dPr>
                        <m:e>
                          <m:r>
                            <a:rPr lang="en-US" sz="1400" b="0" i="1" smtClean="0">
                              <a:solidFill>
                                <a:srgbClr val="C00000"/>
                              </a:solidFill>
                              <a:latin typeface="Cambria Math" panose="02040503050406030204" pitchFamily="18" charset="0"/>
                            </a:rPr>
                            <m:t>𝑋</m:t>
                          </m:r>
                        </m:e>
                      </m:d>
                      <m:r>
                        <a:rPr lang="en-US" sz="1400" b="0" i="1" smtClean="0">
                          <a:solidFill>
                            <a:srgbClr val="C00000"/>
                          </a:solidFill>
                          <a:latin typeface="Cambria Math" panose="02040503050406030204" pitchFamily="18" charset="0"/>
                        </a:rPr>
                        <m:t>−</m:t>
                      </m:r>
                      <m:r>
                        <a:rPr lang="en-US" sz="1400" b="0" i="1" smtClean="0">
                          <a:solidFill>
                            <a:srgbClr val="C00000"/>
                          </a:solidFill>
                          <a:latin typeface="Cambria Math" panose="02040503050406030204" pitchFamily="18" charset="0"/>
                        </a:rPr>
                        <m:t>𝑏</m:t>
                      </m:r>
                      <m:r>
                        <a:rPr lang="en-US" sz="1400" b="0" i="1" smtClean="0">
                          <a:solidFill>
                            <a:srgbClr val="C00000"/>
                          </a:solidFill>
                          <a:latin typeface="Cambria Math" panose="02040503050406030204" pitchFamily="18" charset="0"/>
                        </a:rPr>
                        <m:t>⋅</m:t>
                      </m:r>
                      <m:r>
                        <a:rPr lang="en-US" sz="1400" b="0" i="1" smtClean="0">
                          <a:solidFill>
                            <a:srgbClr val="C00000"/>
                          </a:solidFill>
                          <a:latin typeface="Cambria Math" panose="02040503050406030204" pitchFamily="18" charset="0"/>
                        </a:rPr>
                        <m:t>𝑐</m:t>
                      </m:r>
                      <m:r>
                        <a:rPr lang="en-US" sz="1400" b="0" i="1" smtClean="0">
                          <a:solidFill>
                            <a:srgbClr val="C00000"/>
                          </a:solidFill>
                          <a:latin typeface="Cambria Math" panose="02040503050406030204" pitchFamily="18" charset="0"/>
                        </a:rPr>
                        <m:t>⋅</m:t>
                      </m:r>
                      <m:r>
                        <a:rPr lang="en-US" sz="1400" b="0" i="1" smtClean="0">
                          <a:solidFill>
                            <a:srgbClr val="C00000"/>
                          </a:solidFill>
                          <a:latin typeface="Cambria Math" panose="02040503050406030204" pitchFamily="18" charset="0"/>
                        </a:rPr>
                        <m:t>𝐸</m:t>
                      </m:r>
                      <m:d>
                        <m:dPr>
                          <m:begChr m:val="["/>
                          <m:endChr m:val="]"/>
                          <m:ctrlPr>
                            <a:rPr lang="en-US" sz="1400" b="0" i="1" smtClean="0">
                              <a:solidFill>
                                <a:srgbClr val="C00000"/>
                              </a:solidFill>
                              <a:latin typeface="Cambria Math" panose="02040503050406030204" pitchFamily="18" charset="0"/>
                            </a:rPr>
                          </m:ctrlPr>
                        </m:dPr>
                        <m:e>
                          <m:r>
                            <a:rPr lang="en-US" sz="1400" b="0" i="1" smtClean="0">
                              <a:solidFill>
                                <a:srgbClr val="C00000"/>
                              </a:solidFill>
                              <a:latin typeface="Cambria Math" panose="02040503050406030204" pitchFamily="18" charset="0"/>
                            </a:rPr>
                            <m:t>𝑌</m:t>
                          </m:r>
                        </m:e>
                      </m:d>
                      <m:r>
                        <a:rPr lang="en-US" sz="1400" b="0" i="1" smtClean="0">
                          <a:solidFill>
                            <a:srgbClr val="C00000"/>
                          </a:solidFill>
                          <a:latin typeface="Cambria Math" panose="02040503050406030204" pitchFamily="18" charset="0"/>
                        </a:rPr>
                        <m:t>−</m:t>
                      </m:r>
                      <m:r>
                        <a:rPr lang="en-US" sz="1400" b="0" i="1" smtClean="0">
                          <a:solidFill>
                            <a:srgbClr val="C00000"/>
                          </a:solidFill>
                          <a:latin typeface="Cambria Math" panose="02040503050406030204" pitchFamily="18" charset="0"/>
                        </a:rPr>
                        <m:t>𝑏</m:t>
                      </m:r>
                      <m:r>
                        <a:rPr lang="en-US" sz="1400" b="0" i="1" smtClean="0">
                          <a:solidFill>
                            <a:srgbClr val="C00000"/>
                          </a:solidFill>
                          <a:latin typeface="Cambria Math" panose="02040503050406030204" pitchFamily="18" charset="0"/>
                        </a:rPr>
                        <m:t>⋅</m:t>
                      </m:r>
                      <m:r>
                        <a:rPr lang="en-US" sz="1400" b="0" i="1" smtClean="0">
                          <a:solidFill>
                            <a:srgbClr val="C00000"/>
                          </a:solidFill>
                          <a:latin typeface="Cambria Math" panose="02040503050406030204" pitchFamily="18" charset="0"/>
                        </a:rPr>
                        <m:t>𝑑</m:t>
                      </m:r>
                    </m:oMath>
                  </m:oMathPara>
                </a14:m>
                <a:endParaRPr lang="de-DE" sz="1400" dirty="0">
                  <a:solidFill>
                    <a:srgbClr val="C00000"/>
                  </a:solidFill>
                </a:endParaRPr>
              </a:p>
            </p:txBody>
          </p:sp>
        </mc:Choice>
        <mc:Fallback xmlns="">
          <p:sp>
            <p:nvSpPr>
              <p:cNvPr id="7" name="TextBox 6">
                <a:extLst>
                  <a:ext uri="{FF2B5EF4-FFF2-40B4-BE49-F238E27FC236}">
                    <a16:creationId xmlns:a16="http://schemas.microsoft.com/office/drawing/2014/main" id="{312F6800-0BC8-A362-D495-CAA0D066CDE8}"/>
                  </a:ext>
                </a:extLst>
              </p:cNvPr>
              <p:cNvSpPr txBox="1">
                <a:spLocks noRot="1" noChangeAspect="1" noMove="1" noResize="1" noEditPoints="1" noAdjustHandles="1" noChangeArrowheads="1" noChangeShapeType="1" noTextEdit="1"/>
              </p:cNvSpPr>
              <p:nvPr/>
            </p:nvSpPr>
            <p:spPr bwMode="gray">
              <a:xfrm>
                <a:off x="755576" y="3277369"/>
                <a:ext cx="7218169" cy="307777"/>
              </a:xfrm>
              <a:prstGeom prst="rect">
                <a:avLst/>
              </a:prstGeom>
              <a:blipFill>
                <a:blip r:embed="rId5"/>
                <a:stretch>
                  <a:fillRect b="-12000"/>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ADE9780-38C5-3EC1-4EA4-B35D16786072}"/>
                  </a:ext>
                </a:extLst>
              </p:cNvPr>
              <p:cNvSpPr txBox="1"/>
              <p:nvPr/>
            </p:nvSpPr>
            <p:spPr bwMode="gray">
              <a:xfrm>
                <a:off x="607016" y="3743623"/>
                <a:ext cx="7218169"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nor/>
                        </m:rPr>
                        <a:rPr lang="de-DE" sz="1400" b="0" i="0" smtClean="0">
                          <a:latin typeface="Cambria Math" panose="02040503050406030204" pitchFamily="18" charset="0"/>
                        </a:rPr>
                        <m:t>Cov</m:t>
                      </m:r>
                      <m:d>
                        <m:dPr>
                          <m:begChr m:val="["/>
                          <m:endChr m:val="]"/>
                          <m:ctrlPr>
                            <a:rPr lang="en-US" sz="1400" b="0" i="1" smtClean="0">
                              <a:latin typeface="Cambria Math" panose="02040503050406030204" pitchFamily="18" charset="0"/>
                            </a:rPr>
                          </m:ctrlPr>
                        </m:dPr>
                        <m:e>
                          <m:r>
                            <a:rPr lang="de-DE" sz="1400" i="1">
                              <a:latin typeface="Cambria Math" panose="02040503050406030204" pitchFamily="18" charset="0"/>
                            </a:rPr>
                            <m:t>𝑎</m:t>
                          </m:r>
                          <m:r>
                            <a:rPr lang="de-DE" sz="1400" i="1">
                              <a:latin typeface="Cambria Math" panose="02040503050406030204" pitchFamily="18" charset="0"/>
                            </a:rPr>
                            <m:t> ⋅</m:t>
                          </m:r>
                          <m:r>
                            <a:rPr lang="de-DE" sz="1400" i="1">
                              <a:latin typeface="Cambria Math" panose="02040503050406030204" pitchFamily="18" charset="0"/>
                            </a:rPr>
                            <m:t>𝑋</m:t>
                          </m:r>
                          <m:r>
                            <a:rPr lang="de-DE" sz="1400" i="1">
                              <a:latin typeface="Cambria Math" panose="02040503050406030204" pitchFamily="18" charset="0"/>
                            </a:rPr>
                            <m:t>+</m:t>
                          </m:r>
                          <m:r>
                            <a:rPr lang="de-DE" sz="1400" i="1">
                              <a:latin typeface="Cambria Math" panose="02040503050406030204" pitchFamily="18" charset="0"/>
                            </a:rPr>
                            <m:t>𝑏</m:t>
                          </m:r>
                          <m:r>
                            <a:rPr lang="de-DE" sz="1400" i="1">
                              <a:latin typeface="Cambria Math" panose="02040503050406030204" pitchFamily="18" charset="0"/>
                            </a:rPr>
                            <m:t>,</m:t>
                          </m:r>
                          <m:r>
                            <a:rPr lang="de-DE" sz="1400" i="1">
                              <a:latin typeface="Cambria Math" panose="02040503050406030204" pitchFamily="18" charset="0"/>
                            </a:rPr>
                            <m:t>𝑐</m:t>
                          </m:r>
                          <m:r>
                            <a:rPr lang="de-DE" sz="1400" i="1">
                              <a:latin typeface="Cambria Math" panose="02040503050406030204" pitchFamily="18" charset="0"/>
                            </a:rPr>
                            <m:t>⋅</m:t>
                          </m:r>
                          <m:r>
                            <a:rPr lang="de-DE" sz="1400" i="1">
                              <a:latin typeface="Cambria Math" panose="02040503050406030204" pitchFamily="18" charset="0"/>
                            </a:rPr>
                            <m:t>𝑌</m:t>
                          </m:r>
                          <m:r>
                            <a:rPr lang="de-DE" sz="1400" i="1">
                              <a:latin typeface="Cambria Math" panose="02040503050406030204" pitchFamily="18" charset="0"/>
                            </a:rPr>
                            <m:t>+</m:t>
                          </m:r>
                          <m:r>
                            <a:rPr lang="de-DE" sz="1400" i="1">
                              <a:latin typeface="Cambria Math" panose="02040503050406030204" pitchFamily="18" charset="0"/>
                            </a:rPr>
                            <m:t>𝑑</m:t>
                          </m:r>
                        </m:e>
                      </m:d>
                      <m:r>
                        <a:rPr lang="en-US" sz="1400" i="1">
                          <a:latin typeface="Cambria Math" panose="02040503050406030204" pitchFamily="18" charset="0"/>
                        </a:rPr>
                        <m:t>=</m:t>
                      </m:r>
                      <m:r>
                        <a:rPr lang="en-US" sz="1400" i="1">
                          <a:latin typeface="Cambria Math" panose="02040503050406030204" pitchFamily="18" charset="0"/>
                        </a:rPr>
                        <m:t>𝑎</m:t>
                      </m:r>
                      <m:r>
                        <a:rPr lang="en-US" sz="1400" i="1">
                          <a:latin typeface="Cambria Math" panose="02040503050406030204" pitchFamily="18" charset="0"/>
                        </a:rPr>
                        <m:t>⋅</m:t>
                      </m:r>
                      <m:r>
                        <a:rPr lang="en-US" sz="1400" i="1">
                          <a:latin typeface="Cambria Math" panose="02040503050406030204" pitchFamily="18" charset="0"/>
                        </a:rPr>
                        <m:t>𝑐</m:t>
                      </m:r>
                      <m:r>
                        <a:rPr lang="en-US" sz="1400" i="1">
                          <a:latin typeface="Cambria Math" panose="02040503050406030204" pitchFamily="18" charset="0"/>
                        </a:rPr>
                        <m:t>⋅</m:t>
                      </m:r>
                      <m:d>
                        <m:dPr>
                          <m:ctrlPr>
                            <a:rPr lang="en-US" sz="1400" b="0" i="1" smtClean="0">
                              <a:latin typeface="Cambria Math" panose="02040503050406030204" pitchFamily="18" charset="0"/>
                            </a:rPr>
                          </m:ctrlPr>
                        </m:dPr>
                        <m:e>
                          <m:r>
                            <a:rPr lang="en-US" sz="1400" i="1">
                              <a:latin typeface="Cambria Math" panose="02040503050406030204" pitchFamily="18" charset="0"/>
                            </a:rPr>
                            <m:t>𝐸</m:t>
                          </m:r>
                          <m:d>
                            <m:dPr>
                              <m:begChr m:val="["/>
                              <m:endChr m:val="]"/>
                              <m:ctrlPr>
                                <a:rPr lang="en-US" sz="1400" i="1">
                                  <a:latin typeface="Cambria Math" panose="02040503050406030204" pitchFamily="18" charset="0"/>
                                </a:rPr>
                              </m:ctrlPr>
                            </m:dPr>
                            <m:e>
                              <m:r>
                                <a:rPr lang="en-US" sz="1400" i="1">
                                  <a:latin typeface="Cambria Math" panose="02040503050406030204" pitchFamily="18" charset="0"/>
                                </a:rPr>
                                <m:t>𝑋</m:t>
                              </m:r>
                              <m:r>
                                <a:rPr lang="en-US" sz="1400" i="1">
                                  <a:latin typeface="Cambria Math" panose="02040503050406030204" pitchFamily="18" charset="0"/>
                                </a:rPr>
                                <m:t>⋅</m:t>
                              </m:r>
                              <m:r>
                                <a:rPr lang="en-US" sz="1400" i="1">
                                  <a:latin typeface="Cambria Math" panose="02040503050406030204" pitchFamily="18" charset="0"/>
                                </a:rPr>
                                <m:t>𝑌</m:t>
                              </m:r>
                            </m:e>
                          </m:d>
                          <m:r>
                            <a:rPr lang="en-US" sz="1400" b="0" i="1" smtClean="0">
                              <a:latin typeface="Cambria Math" panose="02040503050406030204" pitchFamily="18" charset="0"/>
                            </a:rPr>
                            <m:t>−</m:t>
                          </m:r>
                          <m:r>
                            <a:rPr lang="en-US" sz="1400" i="1">
                              <a:latin typeface="Cambria Math" panose="02040503050406030204" pitchFamily="18" charset="0"/>
                            </a:rPr>
                            <m:t>𝐸</m:t>
                          </m:r>
                          <m:d>
                            <m:dPr>
                              <m:begChr m:val="["/>
                              <m:endChr m:val="]"/>
                              <m:ctrlPr>
                                <a:rPr lang="en-US" sz="1400" i="1">
                                  <a:latin typeface="Cambria Math" panose="02040503050406030204" pitchFamily="18" charset="0"/>
                                </a:rPr>
                              </m:ctrlPr>
                            </m:dPr>
                            <m:e>
                              <m:r>
                                <a:rPr lang="en-US" sz="1400" i="1">
                                  <a:latin typeface="Cambria Math" panose="02040503050406030204" pitchFamily="18" charset="0"/>
                                </a:rPr>
                                <m:t>𝑋</m:t>
                              </m:r>
                            </m:e>
                          </m:d>
                          <m:r>
                            <a:rPr lang="en-US" sz="1400" i="1">
                              <a:latin typeface="Cambria Math" panose="02040503050406030204" pitchFamily="18" charset="0"/>
                            </a:rPr>
                            <m:t>⋅</m:t>
                          </m:r>
                          <m:r>
                            <a:rPr lang="en-US" sz="1400" i="1">
                              <a:latin typeface="Cambria Math" panose="02040503050406030204" pitchFamily="18" charset="0"/>
                            </a:rPr>
                            <m:t>𝐸</m:t>
                          </m:r>
                          <m:d>
                            <m:dPr>
                              <m:begChr m:val="["/>
                              <m:endChr m:val="]"/>
                              <m:ctrlPr>
                                <a:rPr lang="en-US" sz="1400" i="1">
                                  <a:latin typeface="Cambria Math" panose="02040503050406030204" pitchFamily="18" charset="0"/>
                                </a:rPr>
                              </m:ctrlPr>
                            </m:dPr>
                            <m:e>
                              <m:r>
                                <a:rPr lang="en-US" sz="1400" i="1">
                                  <a:latin typeface="Cambria Math" panose="02040503050406030204" pitchFamily="18" charset="0"/>
                                </a:rPr>
                                <m:t>𝑌</m:t>
                              </m:r>
                            </m:e>
                          </m:d>
                        </m:e>
                      </m:d>
                    </m:oMath>
                  </m:oMathPara>
                </a14:m>
                <a:endParaRPr lang="de-DE" sz="1400" dirty="0"/>
              </a:p>
            </p:txBody>
          </p:sp>
        </mc:Choice>
        <mc:Fallback xmlns="">
          <p:sp>
            <p:nvSpPr>
              <p:cNvPr id="8" name="TextBox 7">
                <a:extLst>
                  <a:ext uri="{FF2B5EF4-FFF2-40B4-BE49-F238E27FC236}">
                    <a16:creationId xmlns:a16="http://schemas.microsoft.com/office/drawing/2014/main" id="{1ADE9780-38C5-3EC1-4EA4-B35D16786072}"/>
                  </a:ext>
                </a:extLst>
              </p:cNvPr>
              <p:cNvSpPr txBox="1">
                <a:spLocks noRot="1" noChangeAspect="1" noMove="1" noResize="1" noEditPoints="1" noAdjustHandles="1" noChangeArrowheads="1" noChangeShapeType="1" noTextEdit="1"/>
              </p:cNvSpPr>
              <p:nvPr/>
            </p:nvSpPr>
            <p:spPr bwMode="gray">
              <a:xfrm>
                <a:off x="607016" y="3743623"/>
                <a:ext cx="7218169" cy="307777"/>
              </a:xfrm>
              <a:prstGeom prst="rect">
                <a:avLst/>
              </a:prstGeom>
              <a:blipFill>
                <a:blip r:embed="rId6"/>
                <a:stretch>
                  <a:fillRect b="-7692"/>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6F51FE4E-831A-EEFB-DC8A-F44A0665881E}"/>
                  </a:ext>
                </a:extLst>
              </p:cNvPr>
              <p:cNvSpPr txBox="1"/>
              <p:nvPr/>
            </p:nvSpPr>
            <p:spPr bwMode="gray">
              <a:xfrm>
                <a:off x="1349168" y="4066772"/>
                <a:ext cx="6489405"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i="1">
                          <a:latin typeface="Cambria Math" panose="02040503050406030204" pitchFamily="18" charset="0"/>
                        </a:rPr>
                        <m:t>=</m:t>
                      </m:r>
                      <m:r>
                        <a:rPr lang="en-US" sz="1400" i="1">
                          <a:latin typeface="Cambria Math" panose="02040503050406030204" pitchFamily="18" charset="0"/>
                        </a:rPr>
                        <m:t>𝑎</m:t>
                      </m:r>
                      <m:r>
                        <a:rPr lang="en-US" sz="1400" i="1">
                          <a:latin typeface="Cambria Math" panose="02040503050406030204" pitchFamily="18" charset="0"/>
                        </a:rPr>
                        <m:t>⋅</m:t>
                      </m:r>
                      <m:r>
                        <a:rPr lang="en-US" sz="1400" i="1">
                          <a:latin typeface="Cambria Math" panose="02040503050406030204" pitchFamily="18" charset="0"/>
                        </a:rPr>
                        <m:t>𝑐</m:t>
                      </m:r>
                      <m:r>
                        <a:rPr lang="en-US" sz="1400" i="1">
                          <a:latin typeface="Cambria Math" panose="02040503050406030204" pitchFamily="18" charset="0"/>
                        </a:rPr>
                        <m:t>⋅</m:t>
                      </m:r>
                      <m:r>
                        <m:rPr>
                          <m:nor/>
                        </m:rPr>
                        <a:rPr lang="de-DE" sz="1400">
                          <a:latin typeface="Cambria Math" panose="02040503050406030204" pitchFamily="18" charset="0"/>
                        </a:rPr>
                        <m:t>Cov</m:t>
                      </m:r>
                      <m:d>
                        <m:dPr>
                          <m:begChr m:val="["/>
                          <m:endChr m:val="]"/>
                          <m:ctrlPr>
                            <a:rPr lang="en-US" sz="1400" i="1">
                              <a:latin typeface="Cambria Math" panose="02040503050406030204" pitchFamily="18" charset="0"/>
                            </a:rPr>
                          </m:ctrlPr>
                        </m:dPr>
                        <m:e>
                          <m:r>
                            <a:rPr lang="en-US" sz="1400" i="1">
                              <a:latin typeface="Cambria Math" panose="02040503050406030204" pitchFamily="18" charset="0"/>
                            </a:rPr>
                            <m:t>𝑋</m:t>
                          </m:r>
                          <m:r>
                            <a:rPr lang="en-US" sz="1400" i="1">
                              <a:latin typeface="Cambria Math" panose="02040503050406030204" pitchFamily="18" charset="0"/>
                            </a:rPr>
                            <m:t>,</m:t>
                          </m:r>
                          <m:r>
                            <a:rPr lang="en-US" sz="1400" i="1">
                              <a:latin typeface="Cambria Math" panose="02040503050406030204" pitchFamily="18" charset="0"/>
                            </a:rPr>
                            <m:t>𝑌</m:t>
                          </m:r>
                        </m:e>
                      </m:d>
                    </m:oMath>
                  </m:oMathPara>
                </a14:m>
                <a:endParaRPr lang="de-DE" sz="1400" dirty="0"/>
              </a:p>
            </p:txBody>
          </p:sp>
        </mc:Choice>
        <mc:Fallback xmlns="">
          <p:sp>
            <p:nvSpPr>
              <p:cNvPr id="9" name="TextBox 8">
                <a:extLst>
                  <a:ext uri="{FF2B5EF4-FFF2-40B4-BE49-F238E27FC236}">
                    <a16:creationId xmlns:a16="http://schemas.microsoft.com/office/drawing/2014/main" id="{6F51FE4E-831A-EEFB-DC8A-F44A0665881E}"/>
                  </a:ext>
                </a:extLst>
              </p:cNvPr>
              <p:cNvSpPr txBox="1">
                <a:spLocks noRot="1" noChangeAspect="1" noMove="1" noResize="1" noEditPoints="1" noAdjustHandles="1" noChangeArrowheads="1" noChangeShapeType="1" noTextEdit="1"/>
              </p:cNvSpPr>
              <p:nvPr/>
            </p:nvSpPr>
            <p:spPr bwMode="gray">
              <a:xfrm>
                <a:off x="1349168" y="4066772"/>
                <a:ext cx="6489405" cy="307777"/>
              </a:xfrm>
              <a:prstGeom prst="rect">
                <a:avLst/>
              </a:prstGeom>
              <a:blipFill>
                <a:blip r:embed="rId7"/>
                <a:stretch>
                  <a:fillRect/>
                </a:stretch>
              </a:blipFill>
            </p:spPr>
            <p:txBody>
              <a:bodyPr/>
              <a:lstStyle/>
              <a:p>
                <a:r>
                  <a:rPr lang="de-DE">
                    <a:noFill/>
                  </a:rPr>
                  <a:t> </a:t>
                </a:r>
              </a:p>
            </p:txBody>
          </p:sp>
        </mc:Fallback>
      </mc:AlternateContent>
      <p:sp>
        <p:nvSpPr>
          <p:cNvPr id="10" name="Rounded Rectangle 9">
            <a:extLst>
              <a:ext uri="{FF2B5EF4-FFF2-40B4-BE49-F238E27FC236}">
                <a16:creationId xmlns:a16="http://schemas.microsoft.com/office/drawing/2014/main" id="{9BC450A1-5B13-8273-FCB0-E84F02932AF4}"/>
              </a:ext>
            </a:extLst>
          </p:cNvPr>
          <p:cNvSpPr/>
          <p:nvPr/>
        </p:nvSpPr>
        <p:spPr bwMode="gray">
          <a:xfrm>
            <a:off x="4788024" y="2859782"/>
            <a:ext cx="864096" cy="307777"/>
          </a:xfrm>
          <a:prstGeom prst="roundRect">
            <a:avLst/>
          </a:prstGeom>
          <a:solidFill>
            <a:srgbClr val="B1063A">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p:sp>
        <p:nvSpPr>
          <p:cNvPr id="11" name="Rounded Rectangle 10">
            <a:extLst>
              <a:ext uri="{FF2B5EF4-FFF2-40B4-BE49-F238E27FC236}">
                <a16:creationId xmlns:a16="http://schemas.microsoft.com/office/drawing/2014/main" id="{0B3076E7-3EC8-8F97-62B7-7E82478565C0}"/>
              </a:ext>
            </a:extLst>
          </p:cNvPr>
          <p:cNvSpPr/>
          <p:nvPr/>
        </p:nvSpPr>
        <p:spPr bwMode="gray">
          <a:xfrm>
            <a:off x="5126192" y="3274272"/>
            <a:ext cx="864097" cy="307777"/>
          </a:xfrm>
          <a:prstGeom prst="roundRect">
            <a:avLst/>
          </a:prstGeom>
          <a:solidFill>
            <a:srgbClr val="B1063A">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p:sp>
        <p:nvSpPr>
          <p:cNvPr id="12" name="Rounded Rectangle 11">
            <a:extLst>
              <a:ext uri="{FF2B5EF4-FFF2-40B4-BE49-F238E27FC236}">
                <a16:creationId xmlns:a16="http://schemas.microsoft.com/office/drawing/2014/main" id="{18F9A3F8-31CA-CE0E-7EF5-65760512B138}"/>
              </a:ext>
            </a:extLst>
          </p:cNvPr>
          <p:cNvSpPr/>
          <p:nvPr/>
        </p:nvSpPr>
        <p:spPr bwMode="gray">
          <a:xfrm>
            <a:off x="5796136" y="2856685"/>
            <a:ext cx="864096" cy="307777"/>
          </a:xfrm>
          <a:prstGeom prst="roundRect">
            <a:avLst/>
          </a:prstGeom>
          <a:solidFill>
            <a:srgbClr val="B1063A">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p:sp>
        <p:nvSpPr>
          <p:cNvPr id="13" name="Rounded Rectangle 12">
            <a:extLst>
              <a:ext uri="{FF2B5EF4-FFF2-40B4-BE49-F238E27FC236}">
                <a16:creationId xmlns:a16="http://schemas.microsoft.com/office/drawing/2014/main" id="{C7117620-AE1D-38DE-4239-D3F66EF4663D}"/>
              </a:ext>
            </a:extLst>
          </p:cNvPr>
          <p:cNvSpPr/>
          <p:nvPr/>
        </p:nvSpPr>
        <p:spPr bwMode="gray">
          <a:xfrm>
            <a:off x="6156174" y="3274271"/>
            <a:ext cx="864098" cy="307777"/>
          </a:xfrm>
          <a:prstGeom prst="roundRect">
            <a:avLst/>
          </a:prstGeom>
          <a:solidFill>
            <a:srgbClr val="B1063A">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p:sp>
        <p:nvSpPr>
          <p:cNvPr id="14" name="Rounded Rectangle 13">
            <a:extLst>
              <a:ext uri="{FF2B5EF4-FFF2-40B4-BE49-F238E27FC236}">
                <a16:creationId xmlns:a16="http://schemas.microsoft.com/office/drawing/2014/main" id="{5DA41F5D-9BD0-683E-39FE-25FD61AF1DF5}"/>
              </a:ext>
            </a:extLst>
          </p:cNvPr>
          <p:cNvSpPr/>
          <p:nvPr/>
        </p:nvSpPr>
        <p:spPr bwMode="gray">
          <a:xfrm>
            <a:off x="6803779" y="2875154"/>
            <a:ext cx="360509" cy="307777"/>
          </a:xfrm>
          <a:prstGeom prst="roundRect">
            <a:avLst/>
          </a:prstGeom>
          <a:solidFill>
            <a:srgbClr val="B1063A">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p:sp>
        <p:nvSpPr>
          <p:cNvPr id="15" name="Rounded Rectangle 14">
            <a:extLst>
              <a:ext uri="{FF2B5EF4-FFF2-40B4-BE49-F238E27FC236}">
                <a16:creationId xmlns:a16="http://schemas.microsoft.com/office/drawing/2014/main" id="{0DAF679D-1707-97EE-C845-8B39FA9D5399}"/>
              </a:ext>
            </a:extLst>
          </p:cNvPr>
          <p:cNvSpPr/>
          <p:nvPr/>
        </p:nvSpPr>
        <p:spPr bwMode="gray">
          <a:xfrm>
            <a:off x="7186157" y="3292741"/>
            <a:ext cx="360509" cy="307777"/>
          </a:xfrm>
          <a:prstGeom prst="roundRect">
            <a:avLst/>
          </a:prstGeom>
          <a:solidFill>
            <a:srgbClr val="B1063A">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p:sp>
        <p:nvSpPr>
          <p:cNvPr id="16" name="Rounded Rectangle 15">
            <a:extLst>
              <a:ext uri="{FF2B5EF4-FFF2-40B4-BE49-F238E27FC236}">
                <a16:creationId xmlns:a16="http://schemas.microsoft.com/office/drawing/2014/main" id="{219BD048-8B0C-ED1A-08BF-3A115AB9B61F}"/>
              </a:ext>
            </a:extLst>
          </p:cNvPr>
          <p:cNvSpPr/>
          <p:nvPr/>
        </p:nvSpPr>
        <p:spPr bwMode="gray">
          <a:xfrm>
            <a:off x="1257594" y="2875154"/>
            <a:ext cx="2018261" cy="307777"/>
          </a:xfrm>
          <a:prstGeom prst="roundRect">
            <a:avLst/>
          </a:prstGeom>
          <a:solidFill>
            <a:srgbClr val="B1063A">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p:sp>
        <p:nvSpPr>
          <p:cNvPr id="17" name="Rounded Rectangle 16">
            <a:extLst>
              <a:ext uri="{FF2B5EF4-FFF2-40B4-BE49-F238E27FC236}">
                <a16:creationId xmlns:a16="http://schemas.microsoft.com/office/drawing/2014/main" id="{9D050DEF-5491-AD2E-7C01-CBBEB95F7AEF}"/>
              </a:ext>
            </a:extLst>
          </p:cNvPr>
          <p:cNvSpPr/>
          <p:nvPr/>
        </p:nvSpPr>
        <p:spPr bwMode="gray">
          <a:xfrm>
            <a:off x="3129803" y="2334077"/>
            <a:ext cx="2018261" cy="307777"/>
          </a:xfrm>
          <a:prstGeom prst="roundRect">
            <a:avLst/>
          </a:prstGeom>
          <a:solidFill>
            <a:srgbClr val="B1063A">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p:cxnSp>
        <p:nvCxnSpPr>
          <p:cNvPr id="19" name="Straight Arrow Connector 18">
            <a:extLst>
              <a:ext uri="{FF2B5EF4-FFF2-40B4-BE49-F238E27FC236}">
                <a16:creationId xmlns:a16="http://schemas.microsoft.com/office/drawing/2014/main" id="{B44C819B-6E82-47CE-1C93-3C1F2BB09E6E}"/>
              </a:ext>
            </a:extLst>
          </p:cNvPr>
          <p:cNvCxnSpPr>
            <a:cxnSpLocks/>
          </p:cNvCxnSpPr>
          <p:nvPr/>
        </p:nvCxnSpPr>
        <p:spPr bwMode="gray">
          <a:xfrm flipH="1">
            <a:off x="2194717" y="2628170"/>
            <a:ext cx="935086" cy="237717"/>
          </a:xfrm>
          <a:prstGeom prst="straightConnector1">
            <a:avLst/>
          </a:prstGeom>
          <a:ln>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0" name="Rounded Rectangle 19">
            <a:extLst>
              <a:ext uri="{FF2B5EF4-FFF2-40B4-BE49-F238E27FC236}">
                <a16:creationId xmlns:a16="http://schemas.microsoft.com/office/drawing/2014/main" id="{EFC90F1A-32A2-901D-F8FF-C41B94B2C0D4}"/>
              </a:ext>
            </a:extLst>
          </p:cNvPr>
          <p:cNvSpPr/>
          <p:nvPr/>
        </p:nvSpPr>
        <p:spPr bwMode="gray">
          <a:xfrm>
            <a:off x="1170255" y="3265711"/>
            <a:ext cx="2105600" cy="307777"/>
          </a:xfrm>
          <a:prstGeom prst="roundRect">
            <a:avLst/>
          </a:prstGeom>
          <a:solidFill>
            <a:srgbClr val="B1063A">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p:sp>
        <p:nvSpPr>
          <p:cNvPr id="21" name="Rounded Rectangle 20">
            <a:extLst>
              <a:ext uri="{FF2B5EF4-FFF2-40B4-BE49-F238E27FC236}">
                <a16:creationId xmlns:a16="http://schemas.microsoft.com/office/drawing/2014/main" id="{5076926F-24AD-F362-0EA8-3AB1A4487A52}"/>
              </a:ext>
            </a:extLst>
          </p:cNvPr>
          <p:cNvSpPr/>
          <p:nvPr/>
        </p:nvSpPr>
        <p:spPr bwMode="gray">
          <a:xfrm>
            <a:off x="5220072" y="2330979"/>
            <a:ext cx="2105600" cy="307777"/>
          </a:xfrm>
          <a:prstGeom prst="roundRect">
            <a:avLst/>
          </a:prstGeom>
          <a:solidFill>
            <a:srgbClr val="B1063A">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p:spTree>
    <p:extLst>
      <p:ext uri="{BB962C8B-B14F-4D97-AF65-F5344CB8AC3E}">
        <p14:creationId xmlns:p14="http://schemas.microsoft.com/office/powerpoint/2010/main" val="12021611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dissolve">
                                      <p:cBhvr>
                                        <p:cTn id="7" dur="500"/>
                                        <p:tgtEl>
                                          <p:spTgt spid="2">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dissolve">
                                      <p:cBhvr>
                                        <p:cTn id="10" dur="500"/>
                                        <p:tgtEl>
                                          <p:spTgt spid="2">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dissolve">
                                      <p:cBhvr>
                                        <p:cTn id="15" dur="500"/>
                                        <p:tgtEl>
                                          <p:spTgt spid="2">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dissolve">
                                      <p:cBhvr>
                                        <p:cTn id="20" dur="500"/>
                                        <p:tgtEl>
                                          <p:spTgt spid="5"/>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dissolve">
                                      <p:cBhvr>
                                        <p:cTn id="25" dur="500"/>
                                        <p:tgtEl>
                                          <p:spTgt spid="6"/>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grpId="0" nodeType="clickEffect">
                                  <p:stCondLst>
                                    <p:cond delay="0"/>
                                  </p:stCondLst>
                                  <p:childTnLst>
                                    <p:set>
                                      <p:cBhvr>
                                        <p:cTn id="29" dur="1" fill="hold">
                                          <p:stCondLst>
                                            <p:cond delay="0"/>
                                          </p:stCondLst>
                                        </p:cTn>
                                        <p:tgtEl>
                                          <p:spTgt spid="17"/>
                                        </p:tgtEl>
                                        <p:attrNameLst>
                                          <p:attrName>style.visibility</p:attrName>
                                        </p:attrNameLst>
                                      </p:cBhvr>
                                      <p:to>
                                        <p:strVal val="visible"/>
                                      </p:to>
                                    </p:set>
                                    <p:animEffect transition="in" filter="dissolve">
                                      <p:cBhvr>
                                        <p:cTn id="30" dur="500"/>
                                        <p:tgtEl>
                                          <p:spTgt spid="17"/>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dissolve">
                                      <p:cBhvr>
                                        <p:cTn id="33" dur="500"/>
                                        <p:tgtEl>
                                          <p:spTgt spid="16"/>
                                        </p:tgtEl>
                                      </p:cBhvr>
                                    </p:animEffect>
                                  </p:childTnLst>
                                </p:cTn>
                              </p:par>
                              <p:par>
                                <p:cTn id="34" presetID="22" presetClass="entr" presetSubtype="1" fill="hold" nodeType="withEffect">
                                  <p:stCondLst>
                                    <p:cond delay="0"/>
                                  </p:stCondLst>
                                  <p:childTnLst>
                                    <p:set>
                                      <p:cBhvr>
                                        <p:cTn id="35" dur="1" fill="hold">
                                          <p:stCondLst>
                                            <p:cond delay="0"/>
                                          </p:stCondLst>
                                        </p:cTn>
                                        <p:tgtEl>
                                          <p:spTgt spid="19"/>
                                        </p:tgtEl>
                                        <p:attrNameLst>
                                          <p:attrName>style.visibility</p:attrName>
                                        </p:attrNameLst>
                                      </p:cBhvr>
                                      <p:to>
                                        <p:strVal val="visible"/>
                                      </p:to>
                                    </p:set>
                                    <p:animEffect transition="in" filter="wipe(up)">
                                      <p:cBhvr>
                                        <p:cTn id="36" dur="500"/>
                                        <p:tgtEl>
                                          <p:spTgt spid="19"/>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ntr" presetSubtype="0" fill="hold" grpId="0" nodeType="clickEffect">
                                  <p:stCondLst>
                                    <p:cond delay="0"/>
                                  </p:stCondLst>
                                  <p:childTnLst>
                                    <p:set>
                                      <p:cBhvr>
                                        <p:cTn id="40" dur="1" fill="hold">
                                          <p:stCondLst>
                                            <p:cond delay="0"/>
                                          </p:stCondLst>
                                        </p:cTn>
                                        <p:tgtEl>
                                          <p:spTgt spid="7"/>
                                        </p:tgtEl>
                                        <p:attrNameLst>
                                          <p:attrName>style.visibility</p:attrName>
                                        </p:attrNameLst>
                                      </p:cBhvr>
                                      <p:to>
                                        <p:strVal val="visible"/>
                                      </p:to>
                                    </p:set>
                                    <p:animEffect transition="in" filter="dissolve">
                                      <p:cBhvr>
                                        <p:cTn id="41" dur="500"/>
                                        <p:tgtEl>
                                          <p:spTgt spid="7"/>
                                        </p:tgtEl>
                                      </p:cBhvr>
                                    </p:animEffect>
                                  </p:childTnLst>
                                </p:cTn>
                              </p:par>
                            </p:childTnLst>
                          </p:cTn>
                        </p:par>
                      </p:childTnLst>
                    </p:cTn>
                  </p:par>
                  <p:par>
                    <p:cTn id="42" fill="hold">
                      <p:stCondLst>
                        <p:cond delay="indefinite"/>
                      </p:stCondLst>
                      <p:childTnLst>
                        <p:par>
                          <p:cTn id="43" fill="hold">
                            <p:stCondLst>
                              <p:cond delay="0"/>
                            </p:stCondLst>
                            <p:childTnLst>
                              <p:par>
                                <p:cTn id="44" presetID="9" presetClass="entr" presetSubtype="0" fill="hold" grpId="0" nodeType="clickEffect">
                                  <p:stCondLst>
                                    <p:cond delay="0"/>
                                  </p:stCondLst>
                                  <p:childTnLst>
                                    <p:set>
                                      <p:cBhvr>
                                        <p:cTn id="45" dur="1" fill="hold">
                                          <p:stCondLst>
                                            <p:cond delay="0"/>
                                          </p:stCondLst>
                                        </p:cTn>
                                        <p:tgtEl>
                                          <p:spTgt spid="20"/>
                                        </p:tgtEl>
                                        <p:attrNameLst>
                                          <p:attrName>style.visibility</p:attrName>
                                        </p:attrNameLst>
                                      </p:cBhvr>
                                      <p:to>
                                        <p:strVal val="visible"/>
                                      </p:to>
                                    </p:set>
                                    <p:animEffect transition="in" filter="dissolve">
                                      <p:cBhvr>
                                        <p:cTn id="46" dur="500"/>
                                        <p:tgtEl>
                                          <p:spTgt spid="20"/>
                                        </p:tgtEl>
                                      </p:cBhvr>
                                    </p:animEffect>
                                  </p:childTnLst>
                                </p:cTn>
                              </p:par>
                              <p:par>
                                <p:cTn id="47" presetID="9" presetClass="entr" presetSubtype="0" fill="hold" grpId="0" nodeType="withEffect">
                                  <p:stCondLst>
                                    <p:cond delay="0"/>
                                  </p:stCondLst>
                                  <p:childTnLst>
                                    <p:set>
                                      <p:cBhvr>
                                        <p:cTn id="48" dur="1" fill="hold">
                                          <p:stCondLst>
                                            <p:cond delay="0"/>
                                          </p:stCondLst>
                                        </p:cTn>
                                        <p:tgtEl>
                                          <p:spTgt spid="21"/>
                                        </p:tgtEl>
                                        <p:attrNameLst>
                                          <p:attrName>style.visibility</p:attrName>
                                        </p:attrNameLst>
                                      </p:cBhvr>
                                      <p:to>
                                        <p:strVal val="visible"/>
                                      </p:to>
                                    </p:set>
                                    <p:animEffect transition="in" filter="dissolve">
                                      <p:cBhvr>
                                        <p:cTn id="49" dur="500"/>
                                        <p:tgtEl>
                                          <p:spTgt spid="21"/>
                                        </p:tgtEl>
                                      </p:cBhvr>
                                    </p:animEffect>
                                  </p:childTnLst>
                                </p:cTn>
                              </p:par>
                              <p:par>
                                <p:cTn id="50" presetID="22" presetClass="entr" presetSubtype="1" fill="hold" nodeType="withEffect">
                                  <p:stCondLst>
                                    <p:cond delay="0"/>
                                  </p:stCondLst>
                                  <p:childTnLst>
                                    <p:set>
                                      <p:cBhvr>
                                        <p:cTn id="51" dur="1" fill="hold">
                                          <p:stCondLst>
                                            <p:cond delay="0"/>
                                          </p:stCondLst>
                                        </p:cTn>
                                        <p:tgtEl>
                                          <p:spTgt spid="22"/>
                                        </p:tgtEl>
                                        <p:attrNameLst>
                                          <p:attrName>style.visibility</p:attrName>
                                        </p:attrNameLst>
                                      </p:cBhvr>
                                      <p:to>
                                        <p:strVal val="visible"/>
                                      </p:to>
                                    </p:set>
                                    <p:animEffect transition="in" filter="wipe(up)">
                                      <p:cBhvr>
                                        <p:cTn id="52" dur="500"/>
                                        <p:tgtEl>
                                          <p:spTgt spid="22"/>
                                        </p:tgtEl>
                                      </p:cBhvr>
                                    </p:animEffect>
                                  </p:childTnLst>
                                </p:cTn>
                              </p:par>
                            </p:childTnLst>
                          </p:cTn>
                        </p:par>
                      </p:childTnLst>
                    </p:cTn>
                  </p:par>
                  <p:par>
                    <p:cTn id="53" fill="hold">
                      <p:stCondLst>
                        <p:cond delay="indefinite"/>
                      </p:stCondLst>
                      <p:childTnLst>
                        <p:par>
                          <p:cTn id="54" fill="hold">
                            <p:stCondLst>
                              <p:cond delay="0"/>
                            </p:stCondLst>
                            <p:childTnLst>
                              <p:par>
                                <p:cTn id="55" presetID="9" presetClass="entr" presetSubtype="0" fill="hold" grpId="0" nodeType="clickEffect">
                                  <p:stCondLst>
                                    <p:cond delay="0"/>
                                  </p:stCondLst>
                                  <p:childTnLst>
                                    <p:set>
                                      <p:cBhvr>
                                        <p:cTn id="56" dur="1" fill="hold">
                                          <p:stCondLst>
                                            <p:cond delay="0"/>
                                          </p:stCondLst>
                                        </p:cTn>
                                        <p:tgtEl>
                                          <p:spTgt spid="10"/>
                                        </p:tgtEl>
                                        <p:attrNameLst>
                                          <p:attrName>style.visibility</p:attrName>
                                        </p:attrNameLst>
                                      </p:cBhvr>
                                      <p:to>
                                        <p:strVal val="visible"/>
                                      </p:to>
                                    </p:set>
                                    <p:animEffect transition="in" filter="dissolve">
                                      <p:cBhvr>
                                        <p:cTn id="57" dur="500"/>
                                        <p:tgtEl>
                                          <p:spTgt spid="10"/>
                                        </p:tgtEl>
                                      </p:cBhvr>
                                    </p:animEffect>
                                  </p:childTnLst>
                                </p:cTn>
                              </p:par>
                              <p:par>
                                <p:cTn id="58" presetID="9" presetClass="entr" presetSubtype="0" fill="hold" grpId="0" nodeType="withEffect">
                                  <p:stCondLst>
                                    <p:cond delay="0"/>
                                  </p:stCondLst>
                                  <p:childTnLst>
                                    <p:set>
                                      <p:cBhvr>
                                        <p:cTn id="59" dur="1" fill="hold">
                                          <p:stCondLst>
                                            <p:cond delay="0"/>
                                          </p:stCondLst>
                                        </p:cTn>
                                        <p:tgtEl>
                                          <p:spTgt spid="11"/>
                                        </p:tgtEl>
                                        <p:attrNameLst>
                                          <p:attrName>style.visibility</p:attrName>
                                        </p:attrNameLst>
                                      </p:cBhvr>
                                      <p:to>
                                        <p:strVal val="visible"/>
                                      </p:to>
                                    </p:set>
                                    <p:animEffect transition="in" filter="dissolve">
                                      <p:cBhvr>
                                        <p:cTn id="60" dur="500"/>
                                        <p:tgtEl>
                                          <p:spTgt spid="11"/>
                                        </p:tgtEl>
                                      </p:cBhvr>
                                    </p:animEffect>
                                  </p:childTnLst>
                                </p:cTn>
                              </p:par>
                            </p:childTnLst>
                          </p:cTn>
                        </p:par>
                      </p:childTnLst>
                    </p:cTn>
                  </p:par>
                  <p:par>
                    <p:cTn id="61" fill="hold">
                      <p:stCondLst>
                        <p:cond delay="indefinite"/>
                      </p:stCondLst>
                      <p:childTnLst>
                        <p:par>
                          <p:cTn id="62" fill="hold">
                            <p:stCondLst>
                              <p:cond delay="0"/>
                            </p:stCondLst>
                            <p:childTnLst>
                              <p:par>
                                <p:cTn id="63" presetID="9" presetClass="entr" presetSubtype="0" fill="hold" grpId="0" nodeType="clickEffect">
                                  <p:stCondLst>
                                    <p:cond delay="0"/>
                                  </p:stCondLst>
                                  <p:childTnLst>
                                    <p:set>
                                      <p:cBhvr>
                                        <p:cTn id="64" dur="1" fill="hold">
                                          <p:stCondLst>
                                            <p:cond delay="0"/>
                                          </p:stCondLst>
                                        </p:cTn>
                                        <p:tgtEl>
                                          <p:spTgt spid="12"/>
                                        </p:tgtEl>
                                        <p:attrNameLst>
                                          <p:attrName>style.visibility</p:attrName>
                                        </p:attrNameLst>
                                      </p:cBhvr>
                                      <p:to>
                                        <p:strVal val="visible"/>
                                      </p:to>
                                    </p:set>
                                    <p:animEffect transition="in" filter="dissolve">
                                      <p:cBhvr>
                                        <p:cTn id="65" dur="500"/>
                                        <p:tgtEl>
                                          <p:spTgt spid="12"/>
                                        </p:tgtEl>
                                      </p:cBhvr>
                                    </p:animEffect>
                                  </p:childTnLst>
                                </p:cTn>
                              </p:par>
                              <p:par>
                                <p:cTn id="66" presetID="9" presetClass="entr" presetSubtype="0" fill="hold" grpId="0" nodeType="withEffect">
                                  <p:stCondLst>
                                    <p:cond delay="0"/>
                                  </p:stCondLst>
                                  <p:childTnLst>
                                    <p:set>
                                      <p:cBhvr>
                                        <p:cTn id="67" dur="1" fill="hold">
                                          <p:stCondLst>
                                            <p:cond delay="0"/>
                                          </p:stCondLst>
                                        </p:cTn>
                                        <p:tgtEl>
                                          <p:spTgt spid="13"/>
                                        </p:tgtEl>
                                        <p:attrNameLst>
                                          <p:attrName>style.visibility</p:attrName>
                                        </p:attrNameLst>
                                      </p:cBhvr>
                                      <p:to>
                                        <p:strVal val="visible"/>
                                      </p:to>
                                    </p:set>
                                    <p:animEffect transition="in" filter="dissolve">
                                      <p:cBhvr>
                                        <p:cTn id="68" dur="500"/>
                                        <p:tgtEl>
                                          <p:spTgt spid="13"/>
                                        </p:tgtEl>
                                      </p:cBhvr>
                                    </p:animEffect>
                                  </p:childTnLst>
                                </p:cTn>
                              </p:par>
                            </p:childTnLst>
                          </p:cTn>
                        </p:par>
                      </p:childTnLst>
                    </p:cTn>
                  </p:par>
                  <p:par>
                    <p:cTn id="69" fill="hold">
                      <p:stCondLst>
                        <p:cond delay="indefinite"/>
                      </p:stCondLst>
                      <p:childTnLst>
                        <p:par>
                          <p:cTn id="70" fill="hold">
                            <p:stCondLst>
                              <p:cond delay="0"/>
                            </p:stCondLst>
                            <p:childTnLst>
                              <p:par>
                                <p:cTn id="71" presetID="9" presetClass="entr" presetSubtype="0" fill="hold" grpId="0" nodeType="clickEffect">
                                  <p:stCondLst>
                                    <p:cond delay="0"/>
                                  </p:stCondLst>
                                  <p:childTnLst>
                                    <p:set>
                                      <p:cBhvr>
                                        <p:cTn id="72" dur="1" fill="hold">
                                          <p:stCondLst>
                                            <p:cond delay="0"/>
                                          </p:stCondLst>
                                        </p:cTn>
                                        <p:tgtEl>
                                          <p:spTgt spid="14"/>
                                        </p:tgtEl>
                                        <p:attrNameLst>
                                          <p:attrName>style.visibility</p:attrName>
                                        </p:attrNameLst>
                                      </p:cBhvr>
                                      <p:to>
                                        <p:strVal val="visible"/>
                                      </p:to>
                                    </p:set>
                                    <p:animEffect transition="in" filter="dissolve">
                                      <p:cBhvr>
                                        <p:cTn id="73" dur="500"/>
                                        <p:tgtEl>
                                          <p:spTgt spid="14"/>
                                        </p:tgtEl>
                                      </p:cBhvr>
                                    </p:animEffect>
                                  </p:childTnLst>
                                </p:cTn>
                              </p:par>
                              <p:par>
                                <p:cTn id="74" presetID="9" presetClass="entr" presetSubtype="0" fill="hold" grpId="0" nodeType="withEffect">
                                  <p:stCondLst>
                                    <p:cond delay="0"/>
                                  </p:stCondLst>
                                  <p:childTnLst>
                                    <p:set>
                                      <p:cBhvr>
                                        <p:cTn id="75" dur="1" fill="hold">
                                          <p:stCondLst>
                                            <p:cond delay="0"/>
                                          </p:stCondLst>
                                        </p:cTn>
                                        <p:tgtEl>
                                          <p:spTgt spid="15"/>
                                        </p:tgtEl>
                                        <p:attrNameLst>
                                          <p:attrName>style.visibility</p:attrName>
                                        </p:attrNameLst>
                                      </p:cBhvr>
                                      <p:to>
                                        <p:strVal val="visible"/>
                                      </p:to>
                                    </p:set>
                                    <p:animEffect transition="in" filter="dissolve">
                                      <p:cBhvr>
                                        <p:cTn id="76" dur="500"/>
                                        <p:tgtEl>
                                          <p:spTgt spid="15"/>
                                        </p:tgtEl>
                                      </p:cBhvr>
                                    </p:animEffect>
                                  </p:childTnLst>
                                </p:cTn>
                              </p:par>
                            </p:childTnLst>
                          </p:cTn>
                        </p:par>
                      </p:childTnLst>
                    </p:cTn>
                  </p:par>
                  <p:par>
                    <p:cTn id="77" fill="hold">
                      <p:stCondLst>
                        <p:cond delay="indefinite"/>
                      </p:stCondLst>
                      <p:childTnLst>
                        <p:par>
                          <p:cTn id="78" fill="hold">
                            <p:stCondLst>
                              <p:cond delay="0"/>
                            </p:stCondLst>
                            <p:childTnLst>
                              <p:par>
                                <p:cTn id="79" presetID="9" presetClass="entr" presetSubtype="0" fill="hold" grpId="0" nodeType="clickEffect">
                                  <p:stCondLst>
                                    <p:cond delay="0"/>
                                  </p:stCondLst>
                                  <p:childTnLst>
                                    <p:set>
                                      <p:cBhvr>
                                        <p:cTn id="80" dur="1" fill="hold">
                                          <p:stCondLst>
                                            <p:cond delay="0"/>
                                          </p:stCondLst>
                                        </p:cTn>
                                        <p:tgtEl>
                                          <p:spTgt spid="8"/>
                                        </p:tgtEl>
                                        <p:attrNameLst>
                                          <p:attrName>style.visibility</p:attrName>
                                        </p:attrNameLst>
                                      </p:cBhvr>
                                      <p:to>
                                        <p:strVal val="visible"/>
                                      </p:to>
                                    </p:set>
                                    <p:animEffect transition="in" filter="dissolve">
                                      <p:cBhvr>
                                        <p:cTn id="81" dur="500"/>
                                        <p:tgtEl>
                                          <p:spTgt spid="8"/>
                                        </p:tgtEl>
                                      </p:cBhvr>
                                    </p:animEffect>
                                  </p:childTnLst>
                                </p:cTn>
                              </p:par>
                            </p:childTnLst>
                          </p:cTn>
                        </p:par>
                      </p:childTnLst>
                    </p:cTn>
                  </p:par>
                  <p:par>
                    <p:cTn id="82" fill="hold">
                      <p:stCondLst>
                        <p:cond delay="indefinite"/>
                      </p:stCondLst>
                      <p:childTnLst>
                        <p:par>
                          <p:cTn id="83" fill="hold">
                            <p:stCondLst>
                              <p:cond delay="0"/>
                            </p:stCondLst>
                            <p:childTnLst>
                              <p:par>
                                <p:cTn id="84" presetID="9" presetClass="entr" presetSubtype="0" fill="hold" grpId="0" nodeType="clickEffect">
                                  <p:stCondLst>
                                    <p:cond delay="0"/>
                                  </p:stCondLst>
                                  <p:childTnLst>
                                    <p:set>
                                      <p:cBhvr>
                                        <p:cTn id="85" dur="1" fill="hold">
                                          <p:stCondLst>
                                            <p:cond delay="0"/>
                                          </p:stCondLst>
                                        </p:cTn>
                                        <p:tgtEl>
                                          <p:spTgt spid="9"/>
                                        </p:tgtEl>
                                        <p:attrNameLst>
                                          <p:attrName>style.visibility</p:attrName>
                                        </p:attrNameLst>
                                      </p:cBhvr>
                                      <p:to>
                                        <p:strVal val="visible"/>
                                      </p:to>
                                    </p:set>
                                    <p:animEffect transition="in" filter="dissolve">
                                      <p:cBhvr>
                                        <p:cTn id="8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9" grpId="0"/>
      <p:bldP spid="10" grpId="0" animBg="1"/>
      <p:bldP spid="11" grpId="0" animBg="1"/>
      <p:bldP spid="12" grpId="0" animBg="1"/>
      <p:bldP spid="13" grpId="0" animBg="1"/>
      <p:bldP spid="14" grpId="0" animBg="1"/>
      <p:bldP spid="15" grpId="0" animBg="1"/>
      <p:bldP spid="16" grpId="0" animBg="1"/>
      <p:bldP spid="17" grpId="0" animBg="1"/>
      <p:bldP spid="20" grpId="0" animBg="1"/>
      <p:bldP spid="21"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70D8707D-3ECE-EB5F-5EF7-F2B4C2DC922F}"/>
                  </a:ext>
                </a:extLst>
              </p:cNvPr>
              <p:cNvSpPr>
                <a:spLocks noGrp="1"/>
              </p:cNvSpPr>
              <p:nvPr>
                <p:ph type="body" sz="quarter" idx="13"/>
              </p:nvPr>
            </p:nvSpPr>
            <p:spPr>
              <a:xfrm>
                <a:off x="358776" y="1239837"/>
                <a:ext cx="7309568" cy="1043881"/>
              </a:xfrm>
            </p:spPr>
            <p:txBody>
              <a:bodyPr/>
              <a:lstStyle/>
              <a:p>
                <a:r>
                  <a:rPr lang="de-DE" b="1" dirty="0">
                    <a:solidFill>
                      <a:schemeClr val="accent1"/>
                    </a:solidFill>
                  </a:rPr>
                  <a:t>Satz (Kovarianz einer Summe)</a:t>
                </a:r>
                <a:r>
                  <a:rPr lang="de-DE" dirty="0"/>
                  <a:t>. Seien </a:t>
                </a:r>
                <a14:m>
                  <m:oMath xmlns:m="http://schemas.openxmlformats.org/officeDocument/2006/math">
                    <m:sSub>
                      <m:sSubPr>
                        <m:ctrlPr>
                          <a:rPr lang="en-US" b="0" i="1" smtClean="0">
                            <a:latin typeface="Cambria Math" panose="02040503050406030204" pitchFamily="18" charset="0"/>
                          </a:rPr>
                        </m:ctrlPr>
                      </m:sSubPr>
                      <m:e>
                        <m:r>
                          <a:rPr lang="de-DE" b="0" i="1" smtClean="0">
                            <a:latin typeface="Cambria Math" panose="02040503050406030204" pitchFamily="18" charset="0"/>
                          </a:rPr>
                          <m:t>𝑋</m:t>
                        </m:r>
                      </m:e>
                      <m:sub>
                        <m:r>
                          <a:rPr lang="en-US" b="0" i="1" smtClean="0">
                            <a:latin typeface="Cambria Math" panose="02040503050406030204" pitchFamily="18" charset="0"/>
                          </a:rPr>
                          <m:t>1</m:t>
                        </m:r>
                      </m:sub>
                    </m:sSub>
                  </m:oMath>
                </a14:m>
                <a:r>
                  <a:rPr lang="de-DE" dirty="0"/>
                  <a:t>, </a:t>
                </a:r>
                <a14:m>
                  <m:oMath xmlns:m="http://schemas.openxmlformats.org/officeDocument/2006/math">
                    <m:sSub>
                      <m:sSubPr>
                        <m:ctrlPr>
                          <a:rPr lang="en-US" i="1">
                            <a:latin typeface="Cambria Math" panose="02040503050406030204" pitchFamily="18" charset="0"/>
                          </a:rPr>
                        </m:ctrlPr>
                      </m:sSubPr>
                      <m:e>
                        <m:r>
                          <a:rPr lang="de-DE" i="1">
                            <a:latin typeface="Cambria Math" panose="02040503050406030204" pitchFamily="18" charset="0"/>
                          </a:rPr>
                          <m:t>𝑋</m:t>
                        </m:r>
                      </m:e>
                      <m:sub>
                        <m:r>
                          <a:rPr lang="en-US" b="0" i="1" smtClean="0">
                            <a:latin typeface="Cambria Math" panose="02040503050406030204" pitchFamily="18" charset="0"/>
                          </a:rPr>
                          <m:t>2</m:t>
                        </m:r>
                      </m:sub>
                    </m:sSub>
                  </m:oMath>
                </a14:m>
                <a:r>
                  <a:rPr lang="de-DE" dirty="0"/>
                  <a:t> und </a:t>
                </a:r>
                <a14:m>
                  <m:oMath xmlns:m="http://schemas.openxmlformats.org/officeDocument/2006/math">
                    <m:r>
                      <a:rPr lang="de-DE" b="0" i="1" smtClean="0">
                        <a:latin typeface="Cambria Math" panose="02040503050406030204" pitchFamily="18" charset="0"/>
                      </a:rPr>
                      <m:t>𝑌</m:t>
                    </m:r>
                  </m:oMath>
                </a14:m>
                <a:r>
                  <a:rPr lang="de-DE" dirty="0"/>
                  <a:t> drei reelle Zufallsvariablen mit Erwartungswert und Varianz. Dann gilt</a:t>
                </a:r>
              </a:p>
              <a:p>
                <a:pPr marL="0" indent="0">
                  <a:buNone/>
                </a:pPr>
                <a14:m>
                  <m:oMathPara xmlns:m="http://schemas.openxmlformats.org/officeDocument/2006/math">
                    <m:oMathParaPr>
                      <m:jc m:val="centerGroup"/>
                    </m:oMathParaPr>
                    <m:oMath xmlns:m="http://schemas.openxmlformats.org/officeDocument/2006/math">
                      <m:r>
                        <m:rPr>
                          <m:nor/>
                        </m:rPr>
                        <a:rPr lang="de-DE" b="0" i="0" smtClean="0">
                          <a:latin typeface="Cambria Math" panose="02040503050406030204" pitchFamily="18" charset="0"/>
                        </a:rPr>
                        <m:t>Cov</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de-DE" i="1">
                                  <a:latin typeface="Cambria Math" panose="02040503050406030204" pitchFamily="18" charset="0"/>
                                </a:rPr>
                                <m:t>𝑋</m:t>
                              </m:r>
                            </m:e>
                            <m:sub>
                              <m:r>
                                <a:rPr lang="en-US" b="0" i="1" smtClean="0">
                                  <a:latin typeface="Cambria Math" panose="02040503050406030204" pitchFamily="18" charset="0"/>
                                </a:rPr>
                                <m:t>1</m:t>
                              </m:r>
                            </m:sub>
                          </m:sSub>
                          <m:r>
                            <a:rPr lang="de-DE" i="1">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2</m:t>
                              </m:r>
                            </m:sub>
                          </m:sSub>
                          <m:r>
                            <a:rPr lang="de-DE" i="1">
                              <a:latin typeface="Cambria Math" panose="02040503050406030204" pitchFamily="18" charset="0"/>
                            </a:rPr>
                            <m:t>,</m:t>
                          </m:r>
                          <m:r>
                            <a:rPr lang="en-US" b="0" i="1" smtClean="0">
                              <a:latin typeface="Cambria Math" panose="02040503050406030204" pitchFamily="18" charset="0"/>
                            </a:rPr>
                            <m:t>𝑌</m:t>
                          </m:r>
                        </m:e>
                      </m:d>
                      <m:r>
                        <a:rPr lang="de-DE" b="0" i="1" smtClean="0">
                          <a:latin typeface="Cambria Math" panose="02040503050406030204" pitchFamily="18" charset="0"/>
                        </a:rPr>
                        <m:t>=</m:t>
                      </m:r>
                      <m:r>
                        <m:rPr>
                          <m:nor/>
                        </m:rPr>
                        <a:rPr lang="de-DE" b="0" i="0" smtClean="0">
                          <a:latin typeface="Cambria Math" panose="02040503050406030204" pitchFamily="18" charset="0"/>
                        </a:rPr>
                        <m:t>Cov</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𝑌</m:t>
                          </m:r>
                        </m:e>
                      </m:d>
                      <m:r>
                        <a:rPr lang="en-US" b="0" i="1" smtClean="0">
                          <a:latin typeface="Cambria Math" panose="02040503050406030204" pitchFamily="18" charset="0"/>
                        </a:rPr>
                        <m:t>+</m:t>
                      </m:r>
                      <m:r>
                        <m:rPr>
                          <m:nor/>
                        </m:rPr>
                        <a:rPr lang="de-DE">
                          <a:latin typeface="Cambria Math" panose="02040503050406030204" pitchFamily="18" charset="0"/>
                        </a:rPr>
                        <m:t>Cov</m:t>
                      </m:r>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b="0" i="1" smtClean="0">
                                  <a:latin typeface="Cambria Math" panose="02040503050406030204" pitchFamily="18" charset="0"/>
                                </a:rPr>
                                <m:t>2</m:t>
                              </m:r>
                            </m:sub>
                          </m:sSub>
                          <m:r>
                            <a:rPr lang="en-US" i="1">
                              <a:latin typeface="Cambria Math" panose="02040503050406030204" pitchFamily="18" charset="0"/>
                            </a:rPr>
                            <m:t>,</m:t>
                          </m:r>
                          <m:r>
                            <a:rPr lang="en-US" i="1">
                              <a:latin typeface="Cambria Math" panose="02040503050406030204" pitchFamily="18" charset="0"/>
                            </a:rPr>
                            <m:t>𝑌</m:t>
                          </m:r>
                        </m:e>
                      </m:d>
                    </m:oMath>
                  </m:oMathPara>
                </a14:m>
                <a:endParaRPr lang="de-DE" dirty="0"/>
              </a:p>
              <a:p>
                <a:r>
                  <a:rPr lang="de-DE" b="1" dirty="0"/>
                  <a:t>Beweis</a:t>
                </a:r>
                <a:r>
                  <a:rPr lang="de-DE" dirty="0"/>
                  <a:t>: Folgt aus der Linearität des Erwartungswertes</a:t>
                </a:r>
                <a:endParaRPr lang="de-DE" b="1" dirty="0"/>
              </a:p>
              <a:p>
                <a:endParaRPr lang="de-DE" dirty="0"/>
              </a:p>
            </p:txBody>
          </p:sp>
        </mc:Choice>
        <mc:Fallback xmlns="">
          <p:sp>
            <p:nvSpPr>
              <p:cNvPr id="2" name="Text Placeholder 1">
                <a:extLst>
                  <a:ext uri="{FF2B5EF4-FFF2-40B4-BE49-F238E27FC236}">
                    <a16:creationId xmlns:a16="http://schemas.microsoft.com/office/drawing/2014/main" id="{70D8707D-3ECE-EB5F-5EF7-F2B4C2DC922F}"/>
                  </a:ext>
                </a:extLst>
              </p:cNvPr>
              <p:cNvSpPr>
                <a:spLocks noGrp="1" noRot="1" noChangeAspect="1" noMove="1" noResize="1" noEditPoints="1" noAdjustHandles="1" noChangeArrowheads="1" noChangeShapeType="1" noTextEdit="1"/>
              </p:cNvSpPr>
              <p:nvPr>
                <p:ph type="body" sz="quarter" idx="13"/>
              </p:nvPr>
            </p:nvSpPr>
            <p:spPr>
              <a:xfrm>
                <a:off x="358776" y="1239837"/>
                <a:ext cx="7309568" cy="1043881"/>
              </a:xfrm>
              <a:blipFill>
                <a:blip r:embed="rId2"/>
                <a:stretch>
                  <a:fillRect t="-1205" b="-9639"/>
                </a:stretch>
              </a:blipFill>
            </p:spPr>
            <p:txBody>
              <a:bodyPr/>
              <a:lstStyle/>
              <a:p>
                <a:r>
                  <a:rPr lang="de-DE">
                    <a:noFill/>
                  </a:rPr>
                  <a:t> </a:t>
                </a:r>
              </a:p>
            </p:txBody>
          </p:sp>
        </mc:Fallback>
      </mc:AlternateContent>
      <p:sp>
        <p:nvSpPr>
          <p:cNvPr id="3" name="Title 2">
            <a:extLst>
              <a:ext uri="{FF2B5EF4-FFF2-40B4-BE49-F238E27FC236}">
                <a16:creationId xmlns:a16="http://schemas.microsoft.com/office/drawing/2014/main" id="{EFB8883C-5897-2A8D-3A3C-E231F777C7A1}"/>
              </a:ext>
            </a:extLst>
          </p:cNvPr>
          <p:cNvSpPr>
            <a:spLocks noGrp="1"/>
          </p:cNvSpPr>
          <p:nvPr>
            <p:ph type="title"/>
          </p:nvPr>
        </p:nvSpPr>
        <p:spPr/>
        <p:txBody>
          <a:bodyPr/>
          <a:lstStyle/>
          <a:p>
            <a:r>
              <a:rPr lang="de-DE" dirty="0"/>
              <a:t>Rechenregeln für Kovarianz: Linearität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0B09E765-5C27-966E-EC20-616F6ED0EFDF}"/>
                  </a:ext>
                </a:extLst>
              </p:cNvPr>
              <p:cNvSpPr txBox="1"/>
              <p:nvPr/>
            </p:nvSpPr>
            <p:spPr bwMode="gray">
              <a:xfrm>
                <a:off x="611560" y="2334077"/>
                <a:ext cx="7218169"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nor/>
                        </m:rPr>
                        <a:rPr lang="de-DE" sz="1400" smtClean="0">
                          <a:latin typeface="Cambria Math" panose="02040503050406030204" pitchFamily="18" charset="0"/>
                        </a:rPr>
                        <m:t>Cov</m:t>
                      </m:r>
                      <m:d>
                        <m:dPr>
                          <m:begChr m:val="["/>
                          <m:endChr m:val="]"/>
                          <m:ctrlPr>
                            <a:rPr lang="en-US" sz="1400" i="1">
                              <a:latin typeface="Cambria Math" panose="02040503050406030204" pitchFamily="18" charset="0"/>
                            </a:rPr>
                          </m:ctrlPr>
                        </m:dPr>
                        <m:e>
                          <m:sSub>
                            <m:sSubPr>
                              <m:ctrlPr>
                                <a:rPr lang="en-US" sz="1400" i="1">
                                  <a:latin typeface="Cambria Math" panose="02040503050406030204" pitchFamily="18" charset="0"/>
                                </a:rPr>
                              </m:ctrlPr>
                            </m:sSubPr>
                            <m:e>
                              <m:r>
                                <a:rPr lang="de-DE" sz="1400" i="1">
                                  <a:latin typeface="Cambria Math" panose="02040503050406030204" pitchFamily="18" charset="0"/>
                                </a:rPr>
                                <m:t>𝑋</m:t>
                              </m:r>
                            </m:e>
                            <m:sub>
                              <m:r>
                                <a:rPr lang="en-US" sz="1400" i="1">
                                  <a:latin typeface="Cambria Math" panose="02040503050406030204" pitchFamily="18" charset="0"/>
                                </a:rPr>
                                <m:t>1</m:t>
                              </m:r>
                            </m:sub>
                          </m:sSub>
                          <m:r>
                            <a:rPr lang="de-DE" sz="1400" i="1">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𝑋</m:t>
                              </m:r>
                            </m:e>
                            <m:sub>
                              <m:r>
                                <a:rPr lang="en-US" sz="1400" i="1">
                                  <a:latin typeface="Cambria Math" panose="02040503050406030204" pitchFamily="18" charset="0"/>
                                </a:rPr>
                                <m:t>2</m:t>
                              </m:r>
                            </m:sub>
                          </m:sSub>
                          <m:r>
                            <a:rPr lang="de-DE" sz="1400" i="1">
                              <a:latin typeface="Cambria Math" panose="02040503050406030204" pitchFamily="18" charset="0"/>
                            </a:rPr>
                            <m:t>,</m:t>
                          </m:r>
                          <m:r>
                            <a:rPr lang="en-US" sz="1400" i="1">
                              <a:latin typeface="Cambria Math" panose="02040503050406030204" pitchFamily="18" charset="0"/>
                            </a:rPr>
                            <m:t>𝑌</m:t>
                          </m:r>
                        </m:e>
                      </m:d>
                      <m:r>
                        <a:rPr lang="en-US" sz="1400" b="0" i="1" smtClean="0">
                          <a:latin typeface="Cambria Math" panose="02040503050406030204" pitchFamily="18" charset="0"/>
                        </a:rPr>
                        <m:t>=</m:t>
                      </m:r>
                      <m:r>
                        <a:rPr lang="en-US" sz="1400" b="0" i="1" smtClean="0">
                          <a:latin typeface="Cambria Math" panose="02040503050406030204" pitchFamily="18" charset="0"/>
                        </a:rPr>
                        <m:t>𝐸</m:t>
                      </m:r>
                      <m:d>
                        <m:dPr>
                          <m:begChr m:val="["/>
                          <m:endChr m:val="]"/>
                          <m:ctrlPr>
                            <a:rPr lang="en-US" sz="1400" b="0" i="1" smtClean="0">
                              <a:latin typeface="Cambria Math" panose="02040503050406030204" pitchFamily="18" charset="0"/>
                            </a:rPr>
                          </m:ctrlPr>
                        </m:dPr>
                        <m:e>
                          <m:d>
                            <m:dPr>
                              <m:ctrlPr>
                                <a:rPr lang="en-US" sz="1400" i="1">
                                  <a:latin typeface="Cambria Math" panose="02040503050406030204" pitchFamily="18" charset="0"/>
                                </a:rPr>
                              </m:ctrlPr>
                            </m:dPr>
                            <m:e>
                              <m:sSub>
                                <m:sSubPr>
                                  <m:ctrlPr>
                                    <a:rPr lang="en-US" sz="1400" i="1">
                                      <a:latin typeface="Cambria Math" panose="02040503050406030204" pitchFamily="18" charset="0"/>
                                    </a:rPr>
                                  </m:ctrlPr>
                                </m:sSubPr>
                                <m:e>
                                  <m:r>
                                    <a:rPr lang="de-DE" sz="1400" i="1">
                                      <a:latin typeface="Cambria Math" panose="02040503050406030204" pitchFamily="18" charset="0"/>
                                    </a:rPr>
                                    <m:t>𝑋</m:t>
                                  </m:r>
                                </m:e>
                                <m:sub>
                                  <m:r>
                                    <a:rPr lang="en-US" sz="1400" i="1">
                                      <a:latin typeface="Cambria Math" panose="02040503050406030204" pitchFamily="18" charset="0"/>
                                    </a:rPr>
                                    <m:t>1</m:t>
                                  </m:r>
                                </m:sub>
                              </m:sSub>
                              <m:r>
                                <a:rPr lang="de-DE" sz="1400" i="1">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𝑋</m:t>
                                  </m:r>
                                </m:e>
                                <m:sub>
                                  <m:r>
                                    <a:rPr lang="en-US" sz="1400" i="1">
                                      <a:latin typeface="Cambria Math" panose="02040503050406030204" pitchFamily="18" charset="0"/>
                                    </a:rPr>
                                    <m:t>2</m:t>
                                  </m:r>
                                </m:sub>
                              </m:sSub>
                            </m:e>
                          </m:d>
                          <m:r>
                            <a:rPr lang="en-US" sz="1400" i="1">
                              <a:latin typeface="Cambria Math" panose="02040503050406030204" pitchFamily="18" charset="0"/>
                            </a:rPr>
                            <m:t>⋅</m:t>
                          </m:r>
                          <m:r>
                            <a:rPr lang="en-US" sz="1400" b="0" i="1" smtClean="0">
                              <a:latin typeface="Cambria Math" panose="02040503050406030204" pitchFamily="18" charset="0"/>
                            </a:rPr>
                            <m:t>𝑌</m:t>
                          </m:r>
                        </m:e>
                      </m:d>
                      <m:r>
                        <a:rPr lang="en-US" sz="1400" b="0" i="1" smtClean="0">
                          <a:latin typeface="Cambria Math" panose="02040503050406030204" pitchFamily="18" charset="0"/>
                        </a:rPr>
                        <m:t>−</m:t>
                      </m:r>
                      <m:r>
                        <a:rPr lang="en-US" sz="1400" b="0" i="1" smtClean="0">
                          <a:latin typeface="Cambria Math" panose="02040503050406030204" pitchFamily="18" charset="0"/>
                        </a:rPr>
                        <m:t>𝐸</m:t>
                      </m:r>
                      <m:d>
                        <m:dPr>
                          <m:begChr m:val="["/>
                          <m:endChr m:val="]"/>
                          <m:ctrlPr>
                            <a:rPr lang="en-US" sz="1400" b="0" i="1" smtClean="0">
                              <a:latin typeface="Cambria Math" panose="02040503050406030204" pitchFamily="18" charset="0"/>
                            </a:rPr>
                          </m:ctrlPr>
                        </m:dPr>
                        <m:e>
                          <m:sSub>
                            <m:sSubPr>
                              <m:ctrlPr>
                                <a:rPr lang="en-US" sz="1400" i="1">
                                  <a:latin typeface="Cambria Math" panose="02040503050406030204" pitchFamily="18" charset="0"/>
                                </a:rPr>
                              </m:ctrlPr>
                            </m:sSubPr>
                            <m:e>
                              <m:r>
                                <a:rPr lang="de-DE" sz="1400" i="1">
                                  <a:latin typeface="Cambria Math" panose="02040503050406030204" pitchFamily="18" charset="0"/>
                                </a:rPr>
                                <m:t>𝑋</m:t>
                              </m:r>
                            </m:e>
                            <m:sub>
                              <m:r>
                                <a:rPr lang="en-US" sz="1400" i="1">
                                  <a:latin typeface="Cambria Math" panose="02040503050406030204" pitchFamily="18" charset="0"/>
                                </a:rPr>
                                <m:t>1</m:t>
                              </m:r>
                            </m:sub>
                          </m:sSub>
                          <m:r>
                            <a:rPr lang="de-DE" sz="1400" i="1">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𝑋</m:t>
                              </m:r>
                            </m:e>
                            <m:sub>
                              <m:r>
                                <a:rPr lang="en-US" sz="1400" i="1">
                                  <a:latin typeface="Cambria Math" panose="02040503050406030204" pitchFamily="18" charset="0"/>
                                </a:rPr>
                                <m:t>2</m:t>
                              </m:r>
                            </m:sub>
                          </m:sSub>
                        </m:e>
                      </m:d>
                      <m:r>
                        <a:rPr lang="en-US" sz="1400" b="0" i="1" smtClean="0">
                          <a:latin typeface="Cambria Math" panose="02040503050406030204" pitchFamily="18" charset="0"/>
                        </a:rPr>
                        <m:t>⋅</m:t>
                      </m:r>
                      <m:r>
                        <a:rPr lang="en-US" sz="1400" b="0" i="1" smtClean="0">
                          <a:latin typeface="Cambria Math" panose="02040503050406030204" pitchFamily="18" charset="0"/>
                        </a:rPr>
                        <m:t>𝐸</m:t>
                      </m:r>
                      <m:d>
                        <m:dPr>
                          <m:begChr m:val="["/>
                          <m:endChr m:val="]"/>
                          <m:ctrlPr>
                            <a:rPr lang="en-US" sz="1400" b="0" i="1" smtClean="0">
                              <a:latin typeface="Cambria Math" panose="02040503050406030204" pitchFamily="18" charset="0"/>
                            </a:rPr>
                          </m:ctrlPr>
                        </m:dPr>
                        <m:e>
                          <m:r>
                            <a:rPr lang="de-DE" sz="1400" i="1">
                              <a:latin typeface="Cambria Math" panose="02040503050406030204" pitchFamily="18" charset="0"/>
                            </a:rPr>
                            <m:t>𝑌</m:t>
                          </m:r>
                        </m:e>
                      </m:d>
                    </m:oMath>
                  </m:oMathPara>
                </a14:m>
                <a:endParaRPr lang="de-DE" sz="1400" dirty="0"/>
              </a:p>
            </p:txBody>
          </p:sp>
        </mc:Choice>
        <mc:Fallback xmlns="">
          <p:sp>
            <p:nvSpPr>
              <p:cNvPr id="5" name="TextBox 4">
                <a:extLst>
                  <a:ext uri="{FF2B5EF4-FFF2-40B4-BE49-F238E27FC236}">
                    <a16:creationId xmlns:a16="http://schemas.microsoft.com/office/drawing/2014/main" id="{0B09E765-5C27-966E-EC20-616F6ED0EFDF}"/>
                  </a:ext>
                </a:extLst>
              </p:cNvPr>
              <p:cNvSpPr txBox="1">
                <a:spLocks noRot="1" noChangeAspect="1" noMove="1" noResize="1" noEditPoints="1" noAdjustHandles="1" noChangeArrowheads="1" noChangeShapeType="1" noTextEdit="1"/>
              </p:cNvSpPr>
              <p:nvPr/>
            </p:nvSpPr>
            <p:spPr bwMode="gray">
              <a:xfrm>
                <a:off x="611560" y="2334077"/>
                <a:ext cx="7218169" cy="307777"/>
              </a:xfrm>
              <a:prstGeom prst="rect">
                <a:avLst/>
              </a:prstGeom>
              <a:blipFill>
                <a:blip r:embed="rId3"/>
                <a:stretch>
                  <a:fillRect/>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F1FC1623-7E6E-12F5-7739-89DA73D8BC2C}"/>
                  </a:ext>
                </a:extLst>
              </p:cNvPr>
              <p:cNvSpPr txBox="1"/>
              <p:nvPr/>
            </p:nvSpPr>
            <p:spPr bwMode="gray">
              <a:xfrm>
                <a:off x="2339752" y="2680091"/>
                <a:ext cx="5688632"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i="1" smtClean="0">
                          <a:latin typeface="Cambria Math" panose="02040503050406030204" pitchFamily="18" charset="0"/>
                        </a:rPr>
                        <m:t>=</m:t>
                      </m:r>
                      <m:r>
                        <a:rPr lang="en-US" sz="1400" i="1" smtClean="0">
                          <a:latin typeface="Cambria Math" panose="02040503050406030204" pitchFamily="18" charset="0"/>
                        </a:rPr>
                        <m:t>𝐸</m:t>
                      </m:r>
                      <m:d>
                        <m:dPr>
                          <m:begChr m:val="["/>
                          <m:endChr m:val="]"/>
                          <m:ctrlPr>
                            <a:rPr lang="en-US" sz="1400" i="1">
                              <a:latin typeface="Cambria Math" panose="02040503050406030204" pitchFamily="18" charset="0"/>
                            </a:rPr>
                          </m:ctrlPr>
                        </m:dPr>
                        <m:e>
                          <m:sSub>
                            <m:sSubPr>
                              <m:ctrlPr>
                                <a:rPr lang="en-US" sz="1400" i="1">
                                  <a:latin typeface="Cambria Math" panose="02040503050406030204" pitchFamily="18" charset="0"/>
                                </a:rPr>
                              </m:ctrlPr>
                            </m:sSubPr>
                            <m:e>
                              <m:r>
                                <a:rPr lang="de-DE" sz="1400" i="1">
                                  <a:latin typeface="Cambria Math" panose="02040503050406030204" pitchFamily="18" charset="0"/>
                                </a:rPr>
                                <m:t>𝑋</m:t>
                              </m:r>
                            </m:e>
                            <m:sub>
                              <m:r>
                                <a:rPr lang="en-US" sz="1400" i="1">
                                  <a:latin typeface="Cambria Math" panose="02040503050406030204" pitchFamily="18" charset="0"/>
                                </a:rPr>
                                <m:t>1</m:t>
                              </m:r>
                            </m:sub>
                          </m:sSub>
                          <m:r>
                            <a:rPr lang="en-US" sz="1400" i="1">
                              <a:latin typeface="Cambria Math" panose="02040503050406030204" pitchFamily="18" charset="0"/>
                            </a:rPr>
                            <m:t>⋅</m:t>
                          </m:r>
                          <m:r>
                            <a:rPr lang="en-US" sz="1400" i="1">
                              <a:latin typeface="Cambria Math" panose="02040503050406030204" pitchFamily="18" charset="0"/>
                            </a:rPr>
                            <m:t>𝑌</m:t>
                          </m:r>
                        </m:e>
                      </m:d>
                      <m:r>
                        <a:rPr lang="en-US" sz="1400" b="0" i="1" smtClean="0">
                          <a:latin typeface="Cambria Math" panose="02040503050406030204" pitchFamily="18" charset="0"/>
                        </a:rPr>
                        <m:t>+</m:t>
                      </m:r>
                      <m:r>
                        <a:rPr lang="en-US" sz="1400" i="1">
                          <a:latin typeface="Cambria Math" panose="02040503050406030204" pitchFamily="18" charset="0"/>
                        </a:rPr>
                        <m:t>𝐸</m:t>
                      </m:r>
                      <m:d>
                        <m:dPr>
                          <m:begChr m:val="["/>
                          <m:endChr m:val="]"/>
                          <m:ctrlPr>
                            <a:rPr lang="en-US" sz="1400" i="1">
                              <a:latin typeface="Cambria Math" panose="02040503050406030204" pitchFamily="18" charset="0"/>
                            </a:rPr>
                          </m:ctrlPr>
                        </m:dPr>
                        <m:e>
                          <m:sSub>
                            <m:sSubPr>
                              <m:ctrlPr>
                                <a:rPr lang="en-US" sz="1400" i="1">
                                  <a:latin typeface="Cambria Math" panose="02040503050406030204" pitchFamily="18" charset="0"/>
                                </a:rPr>
                              </m:ctrlPr>
                            </m:sSubPr>
                            <m:e>
                              <m:r>
                                <a:rPr lang="en-US" sz="1400" i="1">
                                  <a:latin typeface="Cambria Math" panose="02040503050406030204" pitchFamily="18" charset="0"/>
                                </a:rPr>
                                <m:t>𝑋</m:t>
                              </m:r>
                            </m:e>
                            <m:sub>
                              <m:r>
                                <a:rPr lang="en-US" sz="1400" i="1">
                                  <a:latin typeface="Cambria Math" panose="02040503050406030204" pitchFamily="18" charset="0"/>
                                </a:rPr>
                                <m:t>2</m:t>
                              </m:r>
                            </m:sub>
                          </m:sSub>
                          <m:r>
                            <a:rPr lang="en-US" sz="1400" i="1">
                              <a:latin typeface="Cambria Math" panose="02040503050406030204" pitchFamily="18" charset="0"/>
                            </a:rPr>
                            <m:t>⋅</m:t>
                          </m:r>
                          <m:r>
                            <a:rPr lang="en-US" sz="1400" i="1">
                              <a:latin typeface="Cambria Math" panose="02040503050406030204" pitchFamily="18" charset="0"/>
                            </a:rPr>
                            <m:t>𝑌</m:t>
                          </m:r>
                        </m:e>
                      </m:d>
                      <m:r>
                        <a:rPr lang="en-US" sz="1400" b="0" i="1" smtClean="0">
                          <a:latin typeface="Cambria Math" panose="02040503050406030204" pitchFamily="18" charset="0"/>
                        </a:rPr>
                        <m:t>−</m:t>
                      </m:r>
                      <m:d>
                        <m:dPr>
                          <m:ctrlPr>
                            <a:rPr lang="en-US" sz="1400" b="0" i="1" smtClean="0">
                              <a:latin typeface="Cambria Math" panose="02040503050406030204" pitchFamily="18" charset="0"/>
                            </a:rPr>
                          </m:ctrlPr>
                        </m:dPr>
                        <m:e>
                          <m:r>
                            <a:rPr lang="en-US" sz="1400" i="1">
                              <a:latin typeface="Cambria Math" panose="02040503050406030204" pitchFamily="18" charset="0"/>
                            </a:rPr>
                            <m:t>𝐸</m:t>
                          </m:r>
                          <m:d>
                            <m:dPr>
                              <m:begChr m:val="["/>
                              <m:endChr m:val="]"/>
                              <m:ctrlPr>
                                <a:rPr lang="en-US" sz="1400" i="1">
                                  <a:latin typeface="Cambria Math" panose="02040503050406030204" pitchFamily="18" charset="0"/>
                                </a:rPr>
                              </m:ctrlPr>
                            </m:dPr>
                            <m:e>
                              <m:sSub>
                                <m:sSubPr>
                                  <m:ctrlPr>
                                    <a:rPr lang="en-US" sz="1400" i="1">
                                      <a:latin typeface="Cambria Math" panose="02040503050406030204" pitchFamily="18" charset="0"/>
                                    </a:rPr>
                                  </m:ctrlPr>
                                </m:sSubPr>
                                <m:e>
                                  <m:r>
                                    <a:rPr lang="de-DE" sz="1400" i="1">
                                      <a:latin typeface="Cambria Math" panose="02040503050406030204" pitchFamily="18" charset="0"/>
                                    </a:rPr>
                                    <m:t>𝑋</m:t>
                                  </m:r>
                                </m:e>
                                <m:sub>
                                  <m:r>
                                    <a:rPr lang="en-US" sz="1400" i="1">
                                      <a:latin typeface="Cambria Math" panose="02040503050406030204" pitchFamily="18" charset="0"/>
                                    </a:rPr>
                                    <m:t>1</m:t>
                                  </m:r>
                                </m:sub>
                              </m:sSub>
                            </m:e>
                          </m:d>
                          <m:r>
                            <a:rPr lang="en-US" sz="1400" b="0" i="1" smtClean="0">
                              <a:latin typeface="Cambria Math" panose="02040503050406030204" pitchFamily="18" charset="0"/>
                            </a:rPr>
                            <m:t>+</m:t>
                          </m:r>
                          <m:r>
                            <a:rPr lang="en-US" sz="1400" i="1">
                              <a:latin typeface="Cambria Math" panose="02040503050406030204" pitchFamily="18" charset="0"/>
                            </a:rPr>
                            <m:t>𝐸</m:t>
                          </m:r>
                          <m:d>
                            <m:dPr>
                              <m:begChr m:val="["/>
                              <m:endChr m:val="]"/>
                              <m:ctrlPr>
                                <a:rPr lang="en-US" sz="1400" i="1">
                                  <a:latin typeface="Cambria Math" panose="02040503050406030204" pitchFamily="18" charset="0"/>
                                </a:rPr>
                              </m:ctrlPr>
                            </m:dPr>
                            <m:e>
                              <m:sSub>
                                <m:sSubPr>
                                  <m:ctrlPr>
                                    <a:rPr lang="en-US" sz="1400" i="1">
                                      <a:latin typeface="Cambria Math" panose="02040503050406030204" pitchFamily="18" charset="0"/>
                                    </a:rPr>
                                  </m:ctrlPr>
                                </m:sSubPr>
                                <m:e>
                                  <m:r>
                                    <a:rPr lang="en-US" sz="1400" i="1">
                                      <a:latin typeface="Cambria Math" panose="02040503050406030204" pitchFamily="18" charset="0"/>
                                    </a:rPr>
                                    <m:t>𝑋</m:t>
                                  </m:r>
                                </m:e>
                                <m:sub>
                                  <m:r>
                                    <a:rPr lang="en-US" sz="1400" i="1">
                                      <a:latin typeface="Cambria Math" panose="02040503050406030204" pitchFamily="18" charset="0"/>
                                    </a:rPr>
                                    <m:t>2</m:t>
                                  </m:r>
                                </m:sub>
                              </m:sSub>
                            </m:e>
                          </m:d>
                        </m:e>
                      </m:d>
                      <m:r>
                        <a:rPr lang="en-US" sz="1400" b="0" i="1" smtClean="0">
                          <a:latin typeface="Cambria Math" panose="02040503050406030204" pitchFamily="18" charset="0"/>
                        </a:rPr>
                        <m:t>⋅</m:t>
                      </m:r>
                      <m:r>
                        <a:rPr lang="en-US" sz="1400" b="0" i="1" smtClean="0">
                          <a:latin typeface="Cambria Math" panose="02040503050406030204" pitchFamily="18" charset="0"/>
                        </a:rPr>
                        <m:t>𝐸</m:t>
                      </m:r>
                      <m:d>
                        <m:dPr>
                          <m:begChr m:val="["/>
                          <m:endChr m:val="]"/>
                          <m:ctrlPr>
                            <a:rPr lang="en-US" sz="1400" b="0" i="1" smtClean="0">
                              <a:latin typeface="Cambria Math" panose="02040503050406030204" pitchFamily="18" charset="0"/>
                            </a:rPr>
                          </m:ctrlPr>
                        </m:dPr>
                        <m:e>
                          <m:r>
                            <a:rPr lang="de-DE" sz="1400" i="1">
                              <a:latin typeface="Cambria Math" panose="02040503050406030204" pitchFamily="18" charset="0"/>
                            </a:rPr>
                            <m:t>𝑌</m:t>
                          </m:r>
                        </m:e>
                      </m:d>
                    </m:oMath>
                  </m:oMathPara>
                </a14:m>
                <a:endParaRPr lang="de-DE" sz="1400" dirty="0"/>
              </a:p>
            </p:txBody>
          </p:sp>
        </mc:Choice>
        <mc:Fallback xmlns="">
          <p:sp>
            <p:nvSpPr>
              <p:cNvPr id="4" name="TextBox 3">
                <a:extLst>
                  <a:ext uri="{FF2B5EF4-FFF2-40B4-BE49-F238E27FC236}">
                    <a16:creationId xmlns:a16="http://schemas.microsoft.com/office/drawing/2014/main" id="{F1FC1623-7E6E-12F5-7739-89DA73D8BC2C}"/>
                  </a:ext>
                </a:extLst>
              </p:cNvPr>
              <p:cNvSpPr txBox="1">
                <a:spLocks noRot="1" noChangeAspect="1" noMove="1" noResize="1" noEditPoints="1" noAdjustHandles="1" noChangeArrowheads="1" noChangeShapeType="1" noTextEdit="1"/>
              </p:cNvSpPr>
              <p:nvPr/>
            </p:nvSpPr>
            <p:spPr bwMode="gray">
              <a:xfrm>
                <a:off x="2339752" y="2680091"/>
                <a:ext cx="5688632" cy="307777"/>
              </a:xfrm>
              <a:prstGeom prst="rect">
                <a:avLst/>
              </a:prstGeom>
              <a:blipFill>
                <a:blip r:embed="rId4"/>
                <a:stretch>
                  <a:fillRect/>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5DAFE9B5-0176-6DD9-D761-A090CB246D6F}"/>
                  </a:ext>
                </a:extLst>
              </p:cNvPr>
              <p:cNvSpPr txBox="1"/>
              <p:nvPr/>
            </p:nvSpPr>
            <p:spPr bwMode="gray">
              <a:xfrm>
                <a:off x="2195736" y="3026105"/>
                <a:ext cx="6343996"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i="1" smtClean="0">
                          <a:latin typeface="Cambria Math" panose="02040503050406030204" pitchFamily="18" charset="0"/>
                        </a:rPr>
                        <m:t>=</m:t>
                      </m:r>
                      <m:r>
                        <a:rPr lang="en-US" sz="1400" i="1" smtClean="0">
                          <a:latin typeface="Cambria Math" panose="02040503050406030204" pitchFamily="18" charset="0"/>
                        </a:rPr>
                        <m:t>𝐸</m:t>
                      </m:r>
                      <m:d>
                        <m:dPr>
                          <m:begChr m:val="["/>
                          <m:endChr m:val="]"/>
                          <m:ctrlPr>
                            <a:rPr lang="en-US" sz="1400" i="1">
                              <a:latin typeface="Cambria Math" panose="02040503050406030204" pitchFamily="18" charset="0"/>
                            </a:rPr>
                          </m:ctrlPr>
                        </m:dPr>
                        <m:e>
                          <m:sSub>
                            <m:sSubPr>
                              <m:ctrlPr>
                                <a:rPr lang="en-US" sz="1400" i="1">
                                  <a:latin typeface="Cambria Math" panose="02040503050406030204" pitchFamily="18" charset="0"/>
                                </a:rPr>
                              </m:ctrlPr>
                            </m:sSubPr>
                            <m:e>
                              <m:r>
                                <a:rPr lang="de-DE" sz="1400" i="1">
                                  <a:latin typeface="Cambria Math" panose="02040503050406030204" pitchFamily="18" charset="0"/>
                                </a:rPr>
                                <m:t>𝑋</m:t>
                              </m:r>
                            </m:e>
                            <m:sub>
                              <m:r>
                                <a:rPr lang="en-US" sz="1400" i="1">
                                  <a:latin typeface="Cambria Math" panose="02040503050406030204" pitchFamily="18" charset="0"/>
                                </a:rPr>
                                <m:t>1</m:t>
                              </m:r>
                            </m:sub>
                          </m:sSub>
                          <m:r>
                            <a:rPr lang="en-US" sz="1400" i="1">
                              <a:latin typeface="Cambria Math" panose="02040503050406030204" pitchFamily="18" charset="0"/>
                            </a:rPr>
                            <m:t>⋅</m:t>
                          </m:r>
                          <m:r>
                            <a:rPr lang="en-US" sz="1400" i="1">
                              <a:latin typeface="Cambria Math" panose="02040503050406030204" pitchFamily="18" charset="0"/>
                            </a:rPr>
                            <m:t>𝑌</m:t>
                          </m:r>
                        </m:e>
                      </m:d>
                      <m:r>
                        <a:rPr lang="en-US" sz="1400" b="0" i="1" smtClean="0">
                          <a:latin typeface="Cambria Math" panose="02040503050406030204" pitchFamily="18" charset="0"/>
                        </a:rPr>
                        <m:t>−</m:t>
                      </m:r>
                      <m:r>
                        <a:rPr lang="en-US" sz="1400" i="1">
                          <a:latin typeface="Cambria Math" panose="02040503050406030204" pitchFamily="18" charset="0"/>
                        </a:rPr>
                        <m:t>𝐸</m:t>
                      </m:r>
                      <m:d>
                        <m:dPr>
                          <m:begChr m:val="["/>
                          <m:endChr m:val="]"/>
                          <m:ctrlPr>
                            <a:rPr lang="en-US" sz="1400" i="1">
                              <a:latin typeface="Cambria Math" panose="02040503050406030204" pitchFamily="18" charset="0"/>
                            </a:rPr>
                          </m:ctrlPr>
                        </m:dPr>
                        <m:e>
                          <m:sSub>
                            <m:sSubPr>
                              <m:ctrlPr>
                                <a:rPr lang="en-US" sz="1400" i="1">
                                  <a:latin typeface="Cambria Math" panose="02040503050406030204" pitchFamily="18" charset="0"/>
                                </a:rPr>
                              </m:ctrlPr>
                            </m:sSubPr>
                            <m:e>
                              <m:r>
                                <a:rPr lang="de-DE" sz="1400" i="1">
                                  <a:latin typeface="Cambria Math" panose="02040503050406030204" pitchFamily="18" charset="0"/>
                                </a:rPr>
                                <m:t>𝑋</m:t>
                              </m:r>
                            </m:e>
                            <m:sub>
                              <m:r>
                                <a:rPr lang="en-US" sz="1400" i="1">
                                  <a:latin typeface="Cambria Math" panose="02040503050406030204" pitchFamily="18" charset="0"/>
                                </a:rPr>
                                <m:t>1</m:t>
                              </m:r>
                            </m:sub>
                          </m:sSub>
                        </m:e>
                      </m:d>
                      <m:r>
                        <a:rPr lang="en-US" sz="1400" b="0" i="1" smtClean="0">
                          <a:latin typeface="Cambria Math" panose="02040503050406030204" pitchFamily="18" charset="0"/>
                        </a:rPr>
                        <m:t>⋅</m:t>
                      </m:r>
                      <m:r>
                        <a:rPr lang="en-US" sz="1400" b="0" i="1" smtClean="0">
                          <a:latin typeface="Cambria Math" panose="02040503050406030204" pitchFamily="18" charset="0"/>
                        </a:rPr>
                        <m:t>𝐸</m:t>
                      </m:r>
                      <m:d>
                        <m:dPr>
                          <m:begChr m:val="["/>
                          <m:endChr m:val="]"/>
                          <m:ctrlPr>
                            <a:rPr lang="en-US" sz="1400" b="0" i="1" smtClean="0">
                              <a:latin typeface="Cambria Math" panose="02040503050406030204" pitchFamily="18" charset="0"/>
                            </a:rPr>
                          </m:ctrlPr>
                        </m:dPr>
                        <m:e>
                          <m:r>
                            <a:rPr lang="en-US" sz="1400" b="0" i="1" smtClean="0">
                              <a:latin typeface="Cambria Math" panose="02040503050406030204" pitchFamily="18" charset="0"/>
                            </a:rPr>
                            <m:t>𝑌</m:t>
                          </m:r>
                        </m:e>
                      </m:d>
                      <m:r>
                        <a:rPr lang="en-US" sz="1400" b="0" i="1" smtClean="0">
                          <a:latin typeface="Cambria Math" panose="02040503050406030204" pitchFamily="18" charset="0"/>
                        </a:rPr>
                        <m:t>+</m:t>
                      </m:r>
                      <m:r>
                        <a:rPr lang="en-US" sz="1400" i="1">
                          <a:latin typeface="Cambria Math" panose="02040503050406030204" pitchFamily="18" charset="0"/>
                        </a:rPr>
                        <m:t>𝐸</m:t>
                      </m:r>
                      <m:d>
                        <m:dPr>
                          <m:begChr m:val="["/>
                          <m:endChr m:val="]"/>
                          <m:ctrlPr>
                            <a:rPr lang="en-US" sz="1400" i="1">
                              <a:latin typeface="Cambria Math" panose="02040503050406030204" pitchFamily="18" charset="0"/>
                            </a:rPr>
                          </m:ctrlPr>
                        </m:dPr>
                        <m:e>
                          <m:sSub>
                            <m:sSubPr>
                              <m:ctrlPr>
                                <a:rPr lang="en-US" sz="1400" i="1">
                                  <a:latin typeface="Cambria Math" panose="02040503050406030204" pitchFamily="18" charset="0"/>
                                </a:rPr>
                              </m:ctrlPr>
                            </m:sSubPr>
                            <m:e>
                              <m:r>
                                <a:rPr lang="en-US" sz="1400" i="1">
                                  <a:latin typeface="Cambria Math" panose="02040503050406030204" pitchFamily="18" charset="0"/>
                                </a:rPr>
                                <m:t>𝑋</m:t>
                              </m:r>
                            </m:e>
                            <m:sub>
                              <m:r>
                                <a:rPr lang="en-US" sz="1400" i="1">
                                  <a:latin typeface="Cambria Math" panose="02040503050406030204" pitchFamily="18" charset="0"/>
                                </a:rPr>
                                <m:t>2</m:t>
                              </m:r>
                            </m:sub>
                          </m:sSub>
                          <m:r>
                            <a:rPr lang="en-US" sz="1400" i="1">
                              <a:latin typeface="Cambria Math" panose="02040503050406030204" pitchFamily="18" charset="0"/>
                            </a:rPr>
                            <m:t>⋅</m:t>
                          </m:r>
                          <m:r>
                            <a:rPr lang="en-US" sz="1400" i="1">
                              <a:latin typeface="Cambria Math" panose="02040503050406030204" pitchFamily="18" charset="0"/>
                            </a:rPr>
                            <m:t>𝑌</m:t>
                          </m:r>
                        </m:e>
                      </m:d>
                      <m:r>
                        <a:rPr lang="en-US" sz="1400" b="0" i="1" smtClean="0">
                          <a:latin typeface="Cambria Math" panose="02040503050406030204" pitchFamily="18" charset="0"/>
                        </a:rPr>
                        <m:t>−</m:t>
                      </m:r>
                      <m:r>
                        <a:rPr lang="en-US" sz="1400" i="1">
                          <a:latin typeface="Cambria Math" panose="02040503050406030204" pitchFamily="18" charset="0"/>
                        </a:rPr>
                        <m:t>𝐸</m:t>
                      </m:r>
                      <m:d>
                        <m:dPr>
                          <m:begChr m:val="["/>
                          <m:endChr m:val="]"/>
                          <m:ctrlPr>
                            <a:rPr lang="en-US" sz="1400" i="1">
                              <a:latin typeface="Cambria Math" panose="02040503050406030204" pitchFamily="18" charset="0"/>
                            </a:rPr>
                          </m:ctrlPr>
                        </m:dPr>
                        <m:e>
                          <m:sSub>
                            <m:sSubPr>
                              <m:ctrlPr>
                                <a:rPr lang="en-US" sz="1400" i="1">
                                  <a:latin typeface="Cambria Math" panose="02040503050406030204" pitchFamily="18" charset="0"/>
                                </a:rPr>
                              </m:ctrlPr>
                            </m:sSubPr>
                            <m:e>
                              <m:r>
                                <a:rPr lang="en-US" sz="1400" i="1">
                                  <a:latin typeface="Cambria Math" panose="02040503050406030204" pitchFamily="18" charset="0"/>
                                </a:rPr>
                                <m:t>𝑋</m:t>
                              </m:r>
                            </m:e>
                            <m:sub>
                              <m:r>
                                <a:rPr lang="en-US" sz="1400" i="1">
                                  <a:latin typeface="Cambria Math" panose="02040503050406030204" pitchFamily="18" charset="0"/>
                                </a:rPr>
                                <m:t>2</m:t>
                              </m:r>
                            </m:sub>
                          </m:sSub>
                        </m:e>
                      </m:d>
                      <m:r>
                        <a:rPr lang="en-US" sz="1400" b="0" i="1" smtClean="0">
                          <a:latin typeface="Cambria Math" panose="02040503050406030204" pitchFamily="18" charset="0"/>
                        </a:rPr>
                        <m:t>⋅</m:t>
                      </m:r>
                      <m:r>
                        <a:rPr lang="en-US" sz="1400" b="0" i="1" smtClean="0">
                          <a:latin typeface="Cambria Math" panose="02040503050406030204" pitchFamily="18" charset="0"/>
                        </a:rPr>
                        <m:t>𝐸</m:t>
                      </m:r>
                      <m:d>
                        <m:dPr>
                          <m:begChr m:val="["/>
                          <m:endChr m:val="]"/>
                          <m:ctrlPr>
                            <a:rPr lang="en-US" sz="1400" b="0" i="1" smtClean="0">
                              <a:latin typeface="Cambria Math" panose="02040503050406030204" pitchFamily="18" charset="0"/>
                            </a:rPr>
                          </m:ctrlPr>
                        </m:dPr>
                        <m:e>
                          <m:r>
                            <a:rPr lang="de-DE" sz="1400" i="1">
                              <a:latin typeface="Cambria Math" panose="02040503050406030204" pitchFamily="18" charset="0"/>
                            </a:rPr>
                            <m:t>𝑌</m:t>
                          </m:r>
                        </m:e>
                      </m:d>
                    </m:oMath>
                  </m:oMathPara>
                </a14:m>
                <a:endParaRPr lang="de-DE" sz="1400" dirty="0"/>
              </a:p>
            </p:txBody>
          </p:sp>
        </mc:Choice>
        <mc:Fallback xmlns="">
          <p:sp>
            <p:nvSpPr>
              <p:cNvPr id="18" name="TextBox 17">
                <a:extLst>
                  <a:ext uri="{FF2B5EF4-FFF2-40B4-BE49-F238E27FC236}">
                    <a16:creationId xmlns:a16="http://schemas.microsoft.com/office/drawing/2014/main" id="{5DAFE9B5-0176-6DD9-D761-A090CB246D6F}"/>
                  </a:ext>
                </a:extLst>
              </p:cNvPr>
              <p:cNvSpPr txBox="1">
                <a:spLocks noRot="1" noChangeAspect="1" noMove="1" noResize="1" noEditPoints="1" noAdjustHandles="1" noChangeArrowheads="1" noChangeShapeType="1" noTextEdit="1"/>
              </p:cNvSpPr>
              <p:nvPr/>
            </p:nvSpPr>
            <p:spPr bwMode="gray">
              <a:xfrm>
                <a:off x="2195736" y="3026105"/>
                <a:ext cx="6343996" cy="307777"/>
              </a:xfrm>
              <a:prstGeom prst="rect">
                <a:avLst/>
              </a:prstGeom>
              <a:blipFill>
                <a:blip r:embed="rId5"/>
                <a:stretch>
                  <a:fillRect/>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96DF4167-8DA3-89EA-9C5C-0E4CB54B4DC2}"/>
                  </a:ext>
                </a:extLst>
              </p:cNvPr>
              <p:cNvSpPr txBox="1"/>
              <p:nvPr/>
            </p:nvSpPr>
            <p:spPr bwMode="gray">
              <a:xfrm>
                <a:off x="683568" y="3372118"/>
                <a:ext cx="7309538"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i="1" smtClean="0">
                          <a:latin typeface="Cambria Math" panose="02040503050406030204" pitchFamily="18" charset="0"/>
                        </a:rPr>
                        <m:t>=</m:t>
                      </m:r>
                      <m:r>
                        <m:rPr>
                          <m:nor/>
                        </m:rPr>
                        <a:rPr lang="de-DE" sz="1400">
                          <a:latin typeface="Cambria Math" panose="02040503050406030204" pitchFamily="18" charset="0"/>
                        </a:rPr>
                        <m:t>Cov</m:t>
                      </m:r>
                      <m:d>
                        <m:dPr>
                          <m:begChr m:val="["/>
                          <m:endChr m:val="]"/>
                          <m:ctrlPr>
                            <a:rPr lang="en-US" sz="1400" i="1">
                              <a:latin typeface="Cambria Math" panose="02040503050406030204" pitchFamily="18" charset="0"/>
                            </a:rPr>
                          </m:ctrlPr>
                        </m:dPr>
                        <m:e>
                          <m:sSub>
                            <m:sSubPr>
                              <m:ctrlPr>
                                <a:rPr lang="en-US" sz="1400" i="1">
                                  <a:latin typeface="Cambria Math" panose="02040503050406030204" pitchFamily="18" charset="0"/>
                                </a:rPr>
                              </m:ctrlPr>
                            </m:sSubPr>
                            <m:e>
                              <m:r>
                                <a:rPr lang="en-US" sz="1400" i="1">
                                  <a:latin typeface="Cambria Math" panose="02040503050406030204" pitchFamily="18" charset="0"/>
                                </a:rPr>
                                <m:t>𝑋</m:t>
                              </m:r>
                            </m:e>
                            <m:sub>
                              <m:r>
                                <a:rPr lang="en-US" sz="1400" i="1">
                                  <a:latin typeface="Cambria Math" panose="02040503050406030204" pitchFamily="18" charset="0"/>
                                </a:rPr>
                                <m:t>1</m:t>
                              </m:r>
                            </m:sub>
                          </m:sSub>
                          <m:r>
                            <a:rPr lang="en-US" sz="1400" i="1">
                              <a:latin typeface="Cambria Math" panose="02040503050406030204" pitchFamily="18" charset="0"/>
                            </a:rPr>
                            <m:t>,</m:t>
                          </m:r>
                          <m:r>
                            <a:rPr lang="en-US" sz="1400" i="1">
                              <a:latin typeface="Cambria Math" panose="02040503050406030204" pitchFamily="18" charset="0"/>
                            </a:rPr>
                            <m:t>𝑌</m:t>
                          </m:r>
                        </m:e>
                      </m:d>
                      <m:r>
                        <a:rPr lang="en-US" sz="1400" b="0" i="1" smtClean="0">
                          <a:latin typeface="Cambria Math" panose="02040503050406030204" pitchFamily="18" charset="0"/>
                        </a:rPr>
                        <m:t>+</m:t>
                      </m:r>
                      <m:r>
                        <m:rPr>
                          <m:nor/>
                        </m:rPr>
                        <a:rPr lang="de-DE" sz="1400">
                          <a:latin typeface="Cambria Math" panose="02040503050406030204" pitchFamily="18" charset="0"/>
                        </a:rPr>
                        <m:t>Cov</m:t>
                      </m:r>
                      <m:d>
                        <m:dPr>
                          <m:begChr m:val="["/>
                          <m:endChr m:val="]"/>
                          <m:ctrlPr>
                            <a:rPr lang="en-US" sz="1400" i="1">
                              <a:latin typeface="Cambria Math" panose="02040503050406030204" pitchFamily="18" charset="0"/>
                            </a:rPr>
                          </m:ctrlPr>
                        </m:dPr>
                        <m:e>
                          <m:sSub>
                            <m:sSubPr>
                              <m:ctrlPr>
                                <a:rPr lang="en-US" sz="1400" i="1">
                                  <a:latin typeface="Cambria Math" panose="02040503050406030204" pitchFamily="18" charset="0"/>
                                </a:rPr>
                              </m:ctrlPr>
                            </m:sSubPr>
                            <m:e>
                              <m:r>
                                <a:rPr lang="en-US" sz="1400" i="1">
                                  <a:latin typeface="Cambria Math" panose="02040503050406030204" pitchFamily="18" charset="0"/>
                                </a:rPr>
                                <m:t>𝑋</m:t>
                              </m:r>
                            </m:e>
                            <m:sub>
                              <m:r>
                                <a:rPr lang="en-US" sz="1400" i="1">
                                  <a:latin typeface="Cambria Math" panose="02040503050406030204" pitchFamily="18" charset="0"/>
                                </a:rPr>
                                <m:t>2</m:t>
                              </m:r>
                            </m:sub>
                          </m:sSub>
                          <m:r>
                            <a:rPr lang="en-US" sz="1400" i="1">
                              <a:latin typeface="Cambria Math" panose="02040503050406030204" pitchFamily="18" charset="0"/>
                            </a:rPr>
                            <m:t>,</m:t>
                          </m:r>
                          <m:r>
                            <a:rPr lang="en-US" sz="1400" i="1">
                              <a:latin typeface="Cambria Math" panose="02040503050406030204" pitchFamily="18" charset="0"/>
                            </a:rPr>
                            <m:t>𝑌</m:t>
                          </m:r>
                        </m:e>
                      </m:d>
                    </m:oMath>
                  </m:oMathPara>
                </a14:m>
                <a:endParaRPr lang="de-DE" sz="1400" dirty="0"/>
              </a:p>
            </p:txBody>
          </p:sp>
        </mc:Choice>
        <mc:Fallback xmlns="">
          <p:sp>
            <p:nvSpPr>
              <p:cNvPr id="23" name="TextBox 22">
                <a:extLst>
                  <a:ext uri="{FF2B5EF4-FFF2-40B4-BE49-F238E27FC236}">
                    <a16:creationId xmlns:a16="http://schemas.microsoft.com/office/drawing/2014/main" id="{96DF4167-8DA3-89EA-9C5C-0E4CB54B4DC2}"/>
                  </a:ext>
                </a:extLst>
              </p:cNvPr>
              <p:cNvSpPr txBox="1">
                <a:spLocks noRot="1" noChangeAspect="1" noMove="1" noResize="1" noEditPoints="1" noAdjustHandles="1" noChangeArrowheads="1" noChangeShapeType="1" noTextEdit="1"/>
              </p:cNvSpPr>
              <p:nvPr/>
            </p:nvSpPr>
            <p:spPr bwMode="gray">
              <a:xfrm>
                <a:off x="683568" y="3372118"/>
                <a:ext cx="7309538" cy="307777"/>
              </a:xfrm>
              <a:prstGeom prst="rect">
                <a:avLst/>
              </a:prstGeom>
              <a:blipFill>
                <a:blip r:embed="rId6"/>
                <a:stretch>
                  <a:fillRect/>
                </a:stretch>
              </a:blipFill>
            </p:spPr>
            <p:txBody>
              <a:bodyPr/>
              <a:lstStyle/>
              <a:p>
                <a:r>
                  <a:rPr lang="de-DE">
                    <a:noFill/>
                  </a:rPr>
                  <a:t> </a:t>
                </a:r>
              </a:p>
            </p:txBody>
          </p:sp>
        </mc:Fallback>
      </mc:AlternateContent>
      <p:sp>
        <p:nvSpPr>
          <p:cNvPr id="24" name="Rounded Rectangle 23">
            <a:extLst>
              <a:ext uri="{FF2B5EF4-FFF2-40B4-BE49-F238E27FC236}">
                <a16:creationId xmlns:a16="http://schemas.microsoft.com/office/drawing/2014/main" id="{978EBE47-9621-5E16-F8F5-CD059A2F7749}"/>
              </a:ext>
            </a:extLst>
          </p:cNvPr>
          <p:cNvSpPr/>
          <p:nvPr/>
        </p:nvSpPr>
        <p:spPr bwMode="gray">
          <a:xfrm>
            <a:off x="3562869" y="3026105"/>
            <a:ext cx="1801219" cy="307777"/>
          </a:xfrm>
          <a:prstGeom prst="roundRect">
            <a:avLst/>
          </a:prstGeom>
          <a:solidFill>
            <a:srgbClr val="B1063A">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p:sp>
        <p:nvSpPr>
          <p:cNvPr id="25" name="Rounded Rectangle 24">
            <a:extLst>
              <a:ext uri="{FF2B5EF4-FFF2-40B4-BE49-F238E27FC236}">
                <a16:creationId xmlns:a16="http://schemas.microsoft.com/office/drawing/2014/main" id="{CA5AACB7-2AAD-8BC2-E9D7-B71335D50D5F}"/>
              </a:ext>
            </a:extLst>
          </p:cNvPr>
          <p:cNvSpPr/>
          <p:nvPr/>
        </p:nvSpPr>
        <p:spPr bwMode="gray">
          <a:xfrm>
            <a:off x="5508104" y="3026105"/>
            <a:ext cx="1801219" cy="307777"/>
          </a:xfrm>
          <a:prstGeom prst="roundRect">
            <a:avLst/>
          </a:prstGeom>
          <a:solidFill>
            <a:srgbClr val="B1063A">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p:cxnSp>
        <p:nvCxnSpPr>
          <p:cNvPr id="26" name="Straight Arrow Connector 25">
            <a:extLst>
              <a:ext uri="{FF2B5EF4-FFF2-40B4-BE49-F238E27FC236}">
                <a16:creationId xmlns:a16="http://schemas.microsoft.com/office/drawing/2014/main" id="{4415D2E5-3B1F-3585-26C1-C63E2C41E062}"/>
              </a:ext>
            </a:extLst>
          </p:cNvPr>
          <p:cNvCxnSpPr>
            <a:cxnSpLocks/>
          </p:cNvCxnSpPr>
          <p:nvPr/>
        </p:nvCxnSpPr>
        <p:spPr bwMode="gray">
          <a:xfrm flipH="1">
            <a:off x="4067944" y="3333882"/>
            <a:ext cx="395534" cy="101964"/>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9612635D-8519-B5BB-0D78-B82987D184D8}"/>
              </a:ext>
            </a:extLst>
          </p:cNvPr>
          <p:cNvCxnSpPr>
            <a:cxnSpLocks/>
          </p:cNvCxnSpPr>
          <p:nvPr/>
        </p:nvCxnSpPr>
        <p:spPr bwMode="gray">
          <a:xfrm flipH="1">
            <a:off x="5364088" y="3333882"/>
            <a:ext cx="504056" cy="192124"/>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102511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dissolve">
                                      <p:cBhvr>
                                        <p:cTn id="7" dur="500"/>
                                        <p:tgtEl>
                                          <p:spTgt spid="2">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dissolve">
                                      <p:cBhvr>
                                        <p:cTn id="10" dur="500"/>
                                        <p:tgtEl>
                                          <p:spTgt spid="2">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dissolve">
                                      <p:cBhvr>
                                        <p:cTn id="15" dur="500"/>
                                        <p:tgtEl>
                                          <p:spTgt spid="2">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dissolve">
                                      <p:cBhvr>
                                        <p:cTn id="20" dur="500"/>
                                        <p:tgtEl>
                                          <p:spTgt spid="5"/>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dissolve">
                                      <p:cBhvr>
                                        <p:cTn id="23" dur="500"/>
                                        <p:tgtEl>
                                          <p:spTgt spid="4"/>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dissolve">
                                      <p:cBhvr>
                                        <p:cTn id="26" dur="500"/>
                                        <p:tgtEl>
                                          <p:spTgt spid="18"/>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grpId="0" nodeType="clickEffect">
                                  <p:stCondLst>
                                    <p:cond delay="0"/>
                                  </p:stCondLst>
                                  <p:childTnLst>
                                    <p:set>
                                      <p:cBhvr>
                                        <p:cTn id="30" dur="1" fill="hold">
                                          <p:stCondLst>
                                            <p:cond delay="0"/>
                                          </p:stCondLst>
                                        </p:cTn>
                                        <p:tgtEl>
                                          <p:spTgt spid="24"/>
                                        </p:tgtEl>
                                        <p:attrNameLst>
                                          <p:attrName>style.visibility</p:attrName>
                                        </p:attrNameLst>
                                      </p:cBhvr>
                                      <p:to>
                                        <p:strVal val="visible"/>
                                      </p:to>
                                    </p:set>
                                    <p:animEffect transition="in" filter="dissolve">
                                      <p:cBhvr>
                                        <p:cTn id="31" dur="500"/>
                                        <p:tgtEl>
                                          <p:spTgt spid="24"/>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25"/>
                                        </p:tgtEl>
                                        <p:attrNameLst>
                                          <p:attrName>style.visibility</p:attrName>
                                        </p:attrNameLst>
                                      </p:cBhvr>
                                      <p:to>
                                        <p:strVal val="visible"/>
                                      </p:to>
                                    </p:set>
                                    <p:animEffect transition="in" filter="dissolve">
                                      <p:cBhvr>
                                        <p:cTn id="34" dur="500"/>
                                        <p:tgtEl>
                                          <p:spTgt spid="25"/>
                                        </p:tgtEl>
                                      </p:cBhvr>
                                    </p:animEffect>
                                  </p:childTnLst>
                                </p:cTn>
                              </p:par>
                              <p:par>
                                <p:cTn id="35" presetID="9" presetClass="entr" presetSubtype="0" fill="hold" grpId="0" nodeType="withEffect">
                                  <p:stCondLst>
                                    <p:cond delay="0"/>
                                  </p:stCondLst>
                                  <p:childTnLst>
                                    <p:set>
                                      <p:cBhvr>
                                        <p:cTn id="36" dur="1" fill="hold">
                                          <p:stCondLst>
                                            <p:cond delay="0"/>
                                          </p:stCondLst>
                                        </p:cTn>
                                        <p:tgtEl>
                                          <p:spTgt spid="23"/>
                                        </p:tgtEl>
                                        <p:attrNameLst>
                                          <p:attrName>style.visibility</p:attrName>
                                        </p:attrNameLst>
                                      </p:cBhvr>
                                      <p:to>
                                        <p:strVal val="visible"/>
                                      </p:to>
                                    </p:set>
                                    <p:animEffect transition="in" filter="dissolve">
                                      <p:cBhvr>
                                        <p:cTn id="37" dur="500"/>
                                        <p:tgtEl>
                                          <p:spTgt spid="23"/>
                                        </p:tgtEl>
                                      </p:cBhvr>
                                    </p:animEffect>
                                  </p:childTnLst>
                                </p:cTn>
                              </p:par>
                              <p:par>
                                <p:cTn id="38" presetID="22" presetClass="entr" presetSubtype="1" fill="hold" nodeType="withEffect">
                                  <p:stCondLst>
                                    <p:cond delay="0"/>
                                  </p:stCondLst>
                                  <p:childTnLst>
                                    <p:set>
                                      <p:cBhvr>
                                        <p:cTn id="39" dur="1" fill="hold">
                                          <p:stCondLst>
                                            <p:cond delay="0"/>
                                          </p:stCondLst>
                                        </p:cTn>
                                        <p:tgtEl>
                                          <p:spTgt spid="26"/>
                                        </p:tgtEl>
                                        <p:attrNameLst>
                                          <p:attrName>style.visibility</p:attrName>
                                        </p:attrNameLst>
                                      </p:cBhvr>
                                      <p:to>
                                        <p:strVal val="visible"/>
                                      </p:to>
                                    </p:set>
                                    <p:animEffect transition="in" filter="wipe(up)">
                                      <p:cBhvr>
                                        <p:cTn id="40" dur="500"/>
                                        <p:tgtEl>
                                          <p:spTgt spid="26"/>
                                        </p:tgtEl>
                                      </p:cBhvr>
                                    </p:animEffect>
                                  </p:childTnLst>
                                </p:cTn>
                              </p:par>
                              <p:par>
                                <p:cTn id="41" presetID="22" presetClass="entr" presetSubtype="1" fill="hold" nodeType="withEffect">
                                  <p:stCondLst>
                                    <p:cond delay="0"/>
                                  </p:stCondLst>
                                  <p:childTnLst>
                                    <p:set>
                                      <p:cBhvr>
                                        <p:cTn id="42" dur="1" fill="hold">
                                          <p:stCondLst>
                                            <p:cond delay="0"/>
                                          </p:stCondLst>
                                        </p:cTn>
                                        <p:tgtEl>
                                          <p:spTgt spid="28"/>
                                        </p:tgtEl>
                                        <p:attrNameLst>
                                          <p:attrName>style.visibility</p:attrName>
                                        </p:attrNameLst>
                                      </p:cBhvr>
                                      <p:to>
                                        <p:strVal val="visible"/>
                                      </p:to>
                                    </p:set>
                                    <p:animEffect transition="in" filter="wipe(up)">
                                      <p:cBhvr>
                                        <p:cTn id="43"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 grpId="0"/>
      <p:bldP spid="18" grpId="0"/>
      <p:bldP spid="23" grpId="0"/>
      <p:bldP spid="24" grpId="0" animBg="1"/>
      <p:bldP spid="25"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70D8707D-3ECE-EB5F-5EF7-F2B4C2DC922F}"/>
                  </a:ext>
                </a:extLst>
              </p:cNvPr>
              <p:cNvSpPr>
                <a:spLocks noGrp="1"/>
              </p:cNvSpPr>
              <p:nvPr>
                <p:ph type="body" sz="quarter" idx="13"/>
              </p:nvPr>
            </p:nvSpPr>
            <p:spPr>
              <a:xfrm>
                <a:off x="358776" y="1239837"/>
                <a:ext cx="7309568" cy="1043881"/>
              </a:xfrm>
            </p:spPr>
            <p:txBody>
              <a:bodyPr/>
              <a:lstStyle/>
              <a:p>
                <a:r>
                  <a:rPr lang="de-DE" b="1" dirty="0">
                    <a:solidFill>
                      <a:schemeClr val="accent1"/>
                    </a:solidFill>
                  </a:rPr>
                  <a:t>Satz (Linearität der Kovarianz)</a:t>
                </a:r>
                <a:r>
                  <a:rPr lang="de-DE" dirty="0"/>
                  <a:t>. Seien </a:t>
                </a:r>
                <a14:m>
                  <m:oMath xmlns:m="http://schemas.openxmlformats.org/officeDocument/2006/math">
                    <m:sSub>
                      <m:sSubPr>
                        <m:ctrlPr>
                          <a:rPr lang="en-US" b="0" i="1" smtClean="0">
                            <a:latin typeface="Cambria Math" panose="02040503050406030204" pitchFamily="18" charset="0"/>
                          </a:rPr>
                        </m:ctrlPr>
                      </m:sSubPr>
                      <m:e>
                        <m:r>
                          <a:rPr lang="de-DE" b="0" i="1" smtClean="0">
                            <a:latin typeface="Cambria Math" panose="02040503050406030204" pitchFamily="18" charset="0"/>
                          </a:rPr>
                          <m:t>𝑋</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𝑛</m:t>
                        </m:r>
                      </m:sub>
                    </m:sSub>
                  </m:oMath>
                </a14:m>
                <a:r>
                  <a:rPr lang="de-DE" dirty="0"/>
                  <a:t> und </a:t>
                </a:r>
                <a14:m>
                  <m:oMath xmlns:m="http://schemas.openxmlformats.org/officeDocument/2006/math">
                    <m:sSub>
                      <m:sSubPr>
                        <m:ctrlPr>
                          <a:rPr lang="en-US" b="0" i="1" smtClean="0">
                            <a:latin typeface="Cambria Math" panose="02040503050406030204" pitchFamily="18" charset="0"/>
                          </a:rPr>
                        </m:ctrlPr>
                      </m:sSubPr>
                      <m:e>
                        <m:r>
                          <a:rPr lang="de-DE" b="0" i="1" smtClean="0">
                            <a:latin typeface="Cambria Math" panose="02040503050406030204" pitchFamily="18" charset="0"/>
                          </a:rPr>
                          <m:t>𝑌</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𝑚</m:t>
                        </m:r>
                      </m:sub>
                    </m:sSub>
                  </m:oMath>
                </a14:m>
                <a:r>
                  <a:rPr lang="de-DE" dirty="0"/>
                  <a:t> reelle Zufallsvariablen mit Erwartungswert und Varianz. Dann gilt</a:t>
                </a:r>
              </a:p>
              <a:p>
                <a:pPr marL="0" indent="0">
                  <a:buNone/>
                </a:pPr>
                <a14:m>
                  <m:oMathPara xmlns:m="http://schemas.openxmlformats.org/officeDocument/2006/math">
                    <m:oMathParaPr>
                      <m:jc m:val="centerGroup"/>
                    </m:oMathParaPr>
                    <m:oMath xmlns:m="http://schemas.openxmlformats.org/officeDocument/2006/math">
                      <m:r>
                        <m:rPr>
                          <m:nor/>
                        </m:rPr>
                        <a:rPr lang="de-DE" b="0" i="0" smtClean="0">
                          <a:latin typeface="Cambria Math" panose="02040503050406030204" pitchFamily="18" charset="0"/>
                        </a:rPr>
                        <m:t>Cov</m:t>
                      </m:r>
                      <m:d>
                        <m:dPr>
                          <m:begChr m:val="["/>
                          <m:endChr m:val="]"/>
                          <m:ctrlPr>
                            <a:rPr lang="en-US" b="0" i="1" smtClean="0">
                              <a:latin typeface="Cambria Math" panose="02040503050406030204" pitchFamily="18" charset="0"/>
                            </a:rPr>
                          </m:ctrlPr>
                        </m:dPr>
                        <m:e>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𝑛</m:t>
                              </m:r>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𝑖</m:t>
                                  </m:r>
                                </m:sub>
                              </m:sSub>
                            </m:e>
                          </m:nary>
                          <m:r>
                            <a:rPr lang="de-DE" i="1">
                              <a:latin typeface="Cambria Math" panose="02040503050406030204" pitchFamily="18" charset="0"/>
                            </a:rPr>
                            <m:t>,</m:t>
                          </m:r>
                          <m:nary>
                            <m:naryPr>
                              <m:chr m:val="∑"/>
                              <m:ctrlPr>
                                <a:rPr lang="en-US" i="1">
                                  <a:latin typeface="Cambria Math" panose="02040503050406030204" pitchFamily="18" charset="0"/>
                                </a:rPr>
                              </m:ctrlPr>
                            </m:naryPr>
                            <m:sub>
                              <m:r>
                                <a:rPr lang="en-US" b="0" i="1" smtClean="0">
                                  <a:latin typeface="Cambria Math" panose="02040503050406030204" pitchFamily="18" charset="0"/>
                                </a:rPr>
                                <m:t>𝑗</m:t>
                              </m:r>
                              <m:r>
                                <a:rPr lang="en-US" i="1">
                                  <a:latin typeface="Cambria Math" panose="02040503050406030204" pitchFamily="18" charset="0"/>
                                </a:rPr>
                                <m:t>=1</m:t>
                              </m:r>
                            </m:sub>
                            <m:sup>
                              <m:r>
                                <a:rPr lang="en-US" b="0" i="1" smtClean="0">
                                  <a:latin typeface="Cambria Math" panose="02040503050406030204" pitchFamily="18" charset="0"/>
                                </a:rPr>
                                <m:t>𝑚</m:t>
                              </m:r>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𝑗</m:t>
                                  </m:r>
                                </m:sub>
                              </m:sSub>
                            </m:e>
                          </m:nary>
                        </m:e>
                      </m:d>
                      <m:r>
                        <a:rPr lang="de-DE" b="0" i="1" smtClean="0">
                          <a:latin typeface="Cambria Math" panose="02040503050406030204" pitchFamily="18" charset="0"/>
                        </a:rPr>
                        <m:t>=</m:t>
                      </m:r>
                      <m:nary>
                        <m:naryPr>
                          <m:chr m:val="∑"/>
                          <m:ctrlPr>
                            <a:rPr lang="de-DE"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𝑛</m:t>
                          </m:r>
                        </m:sup>
                        <m:e>
                          <m:nary>
                            <m:naryPr>
                              <m:chr m:val="∑"/>
                              <m:ctrlPr>
                                <a:rPr lang="de-DE" b="0" i="1" smtClean="0">
                                  <a:latin typeface="Cambria Math" panose="02040503050406030204" pitchFamily="18" charset="0"/>
                                </a:rPr>
                              </m:ctrlPr>
                            </m:naryPr>
                            <m:sub>
                              <m:r>
                                <m:rPr>
                                  <m:brk m:alnAt="23"/>
                                </m:rPr>
                                <a:rPr lang="en-US" b="0" i="1" smtClean="0">
                                  <a:latin typeface="Cambria Math" panose="02040503050406030204" pitchFamily="18" charset="0"/>
                                </a:rPr>
                                <m:t>𝑗</m:t>
                              </m:r>
                              <m:r>
                                <a:rPr lang="en-US" b="0" i="1" smtClean="0">
                                  <a:latin typeface="Cambria Math" panose="02040503050406030204" pitchFamily="18" charset="0"/>
                                </a:rPr>
                                <m:t>=1</m:t>
                              </m:r>
                            </m:sub>
                            <m:sup>
                              <m:r>
                                <a:rPr lang="en-US" b="0" i="1" smtClean="0">
                                  <a:latin typeface="Cambria Math" panose="02040503050406030204" pitchFamily="18" charset="0"/>
                                </a:rPr>
                                <m:t>𝑚</m:t>
                              </m:r>
                            </m:sup>
                            <m:e>
                              <m:r>
                                <m:rPr>
                                  <m:nor/>
                                </m:rPr>
                                <a:rPr lang="de-DE">
                                  <a:latin typeface="Cambria Math" panose="02040503050406030204" pitchFamily="18" charset="0"/>
                                </a:rPr>
                                <m:t>Cov</m:t>
                              </m:r>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b="0" i="1" smtClean="0">
                                          <a:latin typeface="Cambria Math" panose="02040503050406030204" pitchFamily="18" charset="0"/>
                                        </a:rPr>
                                        <m:t>𝑖</m:t>
                                      </m:r>
                                    </m:sub>
                                  </m:sSub>
                                  <m:r>
                                    <a:rPr lang="en-US" i="1">
                                      <a:latin typeface="Cambria Math" panose="02040503050406030204" pitchFamily="18" charset="0"/>
                                    </a:rPr>
                                    <m:t>,</m:t>
                                  </m:r>
                                  <m:sSub>
                                    <m:sSubPr>
                                      <m:ctrlPr>
                                        <a:rPr lang="en-US" b="0" i="1" smtClean="0">
                                          <a:latin typeface="Cambria Math" panose="02040503050406030204" pitchFamily="18" charset="0"/>
                                        </a:rPr>
                                      </m:ctrlPr>
                                    </m:sSubPr>
                                    <m:e>
                                      <m:r>
                                        <a:rPr lang="en-US" i="1">
                                          <a:latin typeface="Cambria Math" panose="02040503050406030204" pitchFamily="18" charset="0"/>
                                        </a:rPr>
                                        <m:t>𝑌</m:t>
                                      </m:r>
                                    </m:e>
                                    <m:sub>
                                      <m:r>
                                        <a:rPr lang="en-US" b="0" i="1" smtClean="0">
                                          <a:latin typeface="Cambria Math" panose="02040503050406030204" pitchFamily="18" charset="0"/>
                                        </a:rPr>
                                        <m:t>𝑗</m:t>
                                      </m:r>
                                    </m:sub>
                                  </m:sSub>
                                </m:e>
                              </m:d>
                            </m:e>
                          </m:nary>
                        </m:e>
                      </m:nary>
                    </m:oMath>
                  </m:oMathPara>
                </a14:m>
                <a:endParaRPr lang="de-DE" dirty="0"/>
              </a:p>
              <a:p>
                <a:r>
                  <a:rPr lang="de-DE" b="1" dirty="0"/>
                  <a:t>Beweis</a:t>
                </a:r>
                <a:r>
                  <a:rPr lang="de-DE" dirty="0"/>
                  <a:t>: Folgt direkt aus dem letzten Satz</a:t>
                </a:r>
                <a:endParaRPr lang="de-DE" b="1" dirty="0"/>
              </a:p>
              <a:p>
                <a:endParaRPr lang="de-DE" dirty="0"/>
              </a:p>
            </p:txBody>
          </p:sp>
        </mc:Choice>
        <mc:Fallback xmlns="">
          <p:sp>
            <p:nvSpPr>
              <p:cNvPr id="2" name="Text Placeholder 1">
                <a:extLst>
                  <a:ext uri="{FF2B5EF4-FFF2-40B4-BE49-F238E27FC236}">
                    <a16:creationId xmlns:a16="http://schemas.microsoft.com/office/drawing/2014/main" id="{70D8707D-3ECE-EB5F-5EF7-F2B4C2DC922F}"/>
                  </a:ext>
                </a:extLst>
              </p:cNvPr>
              <p:cNvSpPr>
                <a:spLocks noGrp="1" noRot="1" noChangeAspect="1" noMove="1" noResize="1" noEditPoints="1" noAdjustHandles="1" noChangeArrowheads="1" noChangeShapeType="1" noTextEdit="1"/>
              </p:cNvSpPr>
              <p:nvPr>
                <p:ph type="body" sz="quarter" idx="13"/>
              </p:nvPr>
            </p:nvSpPr>
            <p:spPr>
              <a:xfrm>
                <a:off x="358776" y="1239837"/>
                <a:ext cx="7309568" cy="1043881"/>
              </a:xfrm>
              <a:blipFill>
                <a:blip r:embed="rId3"/>
                <a:stretch>
                  <a:fillRect t="-15663" b="-114458"/>
                </a:stretch>
              </a:blipFill>
            </p:spPr>
            <p:txBody>
              <a:bodyPr/>
              <a:lstStyle/>
              <a:p>
                <a:r>
                  <a:rPr lang="de-DE">
                    <a:noFill/>
                  </a:rPr>
                  <a:t> </a:t>
                </a:r>
              </a:p>
            </p:txBody>
          </p:sp>
        </mc:Fallback>
      </mc:AlternateContent>
      <p:sp>
        <p:nvSpPr>
          <p:cNvPr id="3" name="Title 2">
            <a:extLst>
              <a:ext uri="{FF2B5EF4-FFF2-40B4-BE49-F238E27FC236}">
                <a16:creationId xmlns:a16="http://schemas.microsoft.com/office/drawing/2014/main" id="{EFB8883C-5897-2A8D-3A3C-E231F777C7A1}"/>
              </a:ext>
            </a:extLst>
          </p:cNvPr>
          <p:cNvSpPr>
            <a:spLocks noGrp="1"/>
          </p:cNvSpPr>
          <p:nvPr>
            <p:ph type="title"/>
          </p:nvPr>
        </p:nvSpPr>
        <p:spPr/>
        <p:txBody>
          <a:bodyPr/>
          <a:lstStyle/>
          <a:p>
            <a:r>
              <a:rPr lang="de-DE" dirty="0"/>
              <a:t>Rechenregeln für Kovarianz: Linearität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0B09E765-5C27-966E-EC20-616F6ED0EFDF}"/>
                  </a:ext>
                </a:extLst>
              </p:cNvPr>
              <p:cNvSpPr txBox="1"/>
              <p:nvPr/>
            </p:nvSpPr>
            <p:spPr bwMode="gray">
              <a:xfrm>
                <a:off x="611560" y="2810108"/>
                <a:ext cx="7218169" cy="77707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nor/>
                        </m:rPr>
                        <a:rPr lang="de-DE" sz="1400" smtClean="0">
                          <a:latin typeface="Cambria Math" panose="02040503050406030204" pitchFamily="18" charset="0"/>
                        </a:rPr>
                        <m:t>Cov</m:t>
                      </m:r>
                      <m:d>
                        <m:dPr>
                          <m:begChr m:val="["/>
                          <m:endChr m:val="]"/>
                          <m:ctrlPr>
                            <a:rPr lang="en-US" sz="1400" i="1">
                              <a:latin typeface="Cambria Math" panose="02040503050406030204" pitchFamily="18" charset="0"/>
                            </a:rPr>
                          </m:ctrlPr>
                        </m:dPr>
                        <m:e>
                          <m:nary>
                            <m:naryPr>
                              <m:chr m:val="∑"/>
                              <m:ctrlPr>
                                <a:rPr lang="en-US" sz="1400" i="1">
                                  <a:latin typeface="Cambria Math" panose="02040503050406030204" pitchFamily="18" charset="0"/>
                                </a:rPr>
                              </m:ctrlPr>
                            </m:naryPr>
                            <m:sub>
                              <m:r>
                                <m:rPr>
                                  <m:brk m:alnAt="23"/>
                                </m:rPr>
                                <a:rPr lang="en-US" sz="1400" i="1">
                                  <a:latin typeface="Cambria Math" panose="02040503050406030204" pitchFamily="18" charset="0"/>
                                </a:rPr>
                                <m:t>𝑖</m:t>
                              </m:r>
                              <m:r>
                                <a:rPr lang="en-US" sz="1400" i="1">
                                  <a:latin typeface="Cambria Math" panose="02040503050406030204" pitchFamily="18" charset="0"/>
                                </a:rPr>
                                <m:t>=1</m:t>
                              </m:r>
                            </m:sub>
                            <m:sup>
                              <m:r>
                                <a:rPr lang="en-US" sz="1400" i="1">
                                  <a:latin typeface="Cambria Math" panose="02040503050406030204" pitchFamily="18" charset="0"/>
                                </a:rPr>
                                <m:t>𝑛</m:t>
                              </m:r>
                            </m:sup>
                            <m:e>
                              <m:sSub>
                                <m:sSubPr>
                                  <m:ctrlPr>
                                    <a:rPr lang="en-US" sz="1400" i="1">
                                      <a:latin typeface="Cambria Math" panose="02040503050406030204" pitchFamily="18" charset="0"/>
                                    </a:rPr>
                                  </m:ctrlPr>
                                </m:sSubPr>
                                <m:e>
                                  <m:r>
                                    <a:rPr lang="en-US" sz="1400" i="1">
                                      <a:latin typeface="Cambria Math" panose="02040503050406030204" pitchFamily="18" charset="0"/>
                                    </a:rPr>
                                    <m:t>𝑋</m:t>
                                  </m:r>
                                </m:e>
                                <m:sub>
                                  <m:r>
                                    <a:rPr lang="en-US" sz="1400" i="1">
                                      <a:latin typeface="Cambria Math" panose="02040503050406030204" pitchFamily="18" charset="0"/>
                                    </a:rPr>
                                    <m:t>𝑖</m:t>
                                  </m:r>
                                </m:sub>
                              </m:sSub>
                            </m:e>
                          </m:nary>
                          <m:r>
                            <a:rPr lang="de-DE" sz="1400" i="1">
                              <a:latin typeface="Cambria Math" panose="02040503050406030204" pitchFamily="18" charset="0"/>
                            </a:rPr>
                            <m:t>,</m:t>
                          </m:r>
                          <m:nary>
                            <m:naryPr>
                              <m:chr m:val="∑"/>
                              <m:ctrlPr>
                                <a:rPr lang="en-US" sz="1400" i="1">
                                  <a:latin typeface="Cambria Math" panose="02040503050406030204" pitchFamily="18" charset="0"/>
                                </a:rPr>
                              </m:ctrlPr>
                            </m:naryPr>
                            <m:sub>
                              <m:r>
                                <a:rPr lang="en-US" sz="1400" i="1">
                                  <a:latin typeface="Cambria Math" panose="02040503050406030204" pitchFamily="18" charset="0"/>
                                </a:rPr>
                                <m:t>𝑗</m:t>
                              </m:r>
                              <m:r>
                                <a:rPr lang="en-US" sz="1400" i="1">
                                  <a:latin typeface="Cambria Math" panose="02040503050406030204" pitchFamily="18" charset="0"/>
                                </a:rPr>
                                <m:t>=1</m:t>
                              </m:r>
                            </m:sub>
                            <m:sup>
                              <m:r>
                                <a:rPr lang="en-US" sz="1400" i="1">
                                  <a:latin typeface="Cambria Math" panose="02040503050406030204" pitchFamily="18" charset="0"/>
                                </a:rPr>
                                <m:t>𝑚</m:t>
                              </m:r>
                            </m:sup>
                            <m:e>
                              <m:sSub>
                                <m:sSubPr>
                                  <m:ctrlPr>
                                    <a:rPr lang="en-US" sz="1400" i="1">
                                      <a:latin typeface="Cambria Math" panose="02040503050406030204" pitchFamily="18" charset="0"/>
                                    </a:rPr>
                                  </m:ctrlPr>
                                </m:sSubPr>
                                <m:e>
                                  <m:r>
                                    <a:rPr lang="en-US" sz="1400" i="1">
                                      <a:latin typeface="Cambria Math" panose="02040503050406030204" pitchFamily="18" charset="0"/>
                                    </a:rPr>
                                    <m:t>𝑌</m:t>
                                  </m:r>
                                </m:e>
                                <m:sub>
                                  <m:r>
                                    <a:rPr lang="en-US" sz="1400" i="1">
                                      <a:latin typeface="Cambria Math" panose="02040503050406030204" pitchFamily="18" charset="0"/>
                                    </a:rPr>
                                    <m:t>𝑗</m:t>
                                  </m:r>
                                </m:sub>
                              </m:sSub>
                            </m:e>
                          </m:nary>
                        </m:e>
                      </m:d>
                      <m:r>
                        <a:rPr lang="de-DE" sz="1400" i="1">
                          <a:latin typeface="Cambria Math" panose="02040503050406030204" pitchFamily="18" charset="0"/>
                        </a:rPr>
                        <m:t>=</m:t>
                      </m:r>
                      <m:nary>
                        <m:naryPr>
                          <m:chr m:val="∑"/>
                          <m:ctrlPr>
                            <a:rPr lang="en-US" sz="1400" i="1">
                              <a:latin typeface="Cambria Math" panose="02040503050406030204" pitchFamily="18" charset="0"/>
                            </a:rPr>
                          </m:ctrlPr>
                        </m:naryPr>
                        <m:sub>
                          <m:r>
                            <m:rPr>
                              <m:brk m:alnAt="23"/>
                            </m:rPr>
                            <a:rPr lang="en-US" sz="1400" i="1">
                              <a:latin typeface="Cambria Math" panose="02040503050406030204" pitchFamily="18" charset="0"/>
                            </a:rPr>
                            <m:t>𝑖</m:t>
                          </m:r>
                          <m:r>
                            <a:rPr lang="en-US" sz="1400" i="1">
                              <a:latin typeface="Cambria Math" panose="02040503050406030204" pitchFamily="18" charset="0"/>
                            </a:rPr>
                            <m:t>=1</m:t>
                          </m:r>
                        </m:sub>
                        <m:sup>
                          <m:r>
                            <a:rPr lang="en-US" sz="1400" i="1">
                              <a:latin typeface="Cambria Math" panose="02040503050406030204" pitchFamily="18" charset="0"/>
                            </a:rPr>
                            <m:t>𝑛</m:t>
                          </m:r>
                        </m:sup>
                        <m:e>
                          <m:r>
                            <m:rPr>
                              <m:nor/>
                            </m:rPr>
                            <a:rPr lang="de-DE" sz="1400">
                              <a:latin typeface="Cambria Math" panose="02040503050406030204" pitchFamily="18" charset="0"/>
                            </a:rPr>
                            <m:t>Cov</m:t>
                          </m:r>
                          <m:d>
                            <m:dPr>
                              <m:begChr m:val="["/>
                              <m:endChr m:val="]"/>
                              <m:ctrlPr>
                                <a:rPr lang="en-US" sz="1400" i="1">
                                  <a:latin typeface="Cambria Math" panose="02040503050406030204" pitchFamily="18" charset="0"/>
                                </a:rPr>
                              </m:ctrlPr>
                            </m:dPr>
                            <m:e>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𝑋</m:t>
                                  </m:r>
                                </m:e>
                                <m:sub>
                                  <m:r>
                                    <a:rPr lang="en-US" sz="1400" b="0" i="1" smtClean="0">
                                      <a:latin typeface="Cambria Math" panose="02040503050406030204" pitchFamily="18" charset="0"/>
                                    </a:rPr>
                                    <m:t>𝑖</m:t>
                                  </m:r>
                                </m:sub>
                              </m:sSub>
                              <m:r>
                                <a:rPr lang="de-DE" sz="1400" i="1">
                                  <a:latin typeface="Cambria Math" panose="02040503050406030204" pitchFamily="18" charset="0"/>
                                </a:rPr>
                                <m:t>,</m:t>
                              </m:r>
                              <m:nary>
                                <m:naryPr>
                                  <m:chr m:val="∑"/>
                                  <m:ctrlPr>
                                    <a:rPr lang="en-US" sz="1400" i="1">
                                      <a:latin typeface="Cambria Math" panose="02040503050406030204" pitchFamily="18" charset="0"/>
                                    </a:rPr>
                                  </m:ctrlPr>
                                </m:naryPr>
                                <m:sub>
                                  <m:r>
                                    <a:rPr lang="en-US" sz="1400" i="1">
                                      <a:latin typeface="Cambria Math" panose="02040503050406030204" pitchFamily="18" charset="0"/>
                                    </a:rPr>
                                    <m:t>𝑗</m:t>
                                  </m:r>
                                  <m:r>
                                    <a:rPr lang="en-US" sz="1400" i="1">
                                      <a:latin typeface="Cambria Math" panose="02040503050406030204" pitchFamily="18" charset="0"/>
                                    </a:rPr>
                                    <m:t>=1</m:t>
                                  </m:r>
                                </m:sub>
                                <m:sup>
                                  <m:r>
                                    <a:rPr lang="en-US" sz="1400" i="1">
                                      <a:latin typeface="Cambria Math" panose="02040503050406030204" pitchFamily="18" charset="0"/>
                                    </a:rPr>
                                    <m:t>𝑚</m:t>
                                  </m:r>
                                </m:sup>
                                <m:e>
                                  <m:sSub>
                                    <m:sSubPr>
                                      <m:ctrlPr>
                                        <a:rPr lang="en-US" sz="1400" i="1">
                                          <a:latin typeface="Cambria Math" panose="02040503050406030204" pitchFamily="18" charset="0"/>
                                        </a:rPr>
                                      </m:ctrlPr>
                                    </m:sSubPr>
                                    <m:e>
                                      <m:r>
                                        <a:rPr lang="en-US" sz="1400" i="1">
                                          <a:latin typeface="Cambria Math" panose="02040503050406030204" pitchFamily="18" charset="0"/>
                                        </a:rPr>
                                        <m:t>𝑌</m:t>
                                      </m:r>
                                    </m:e>
                                    <m:sub>
                                      <m:r>
                                        <a:rPr lang="en-US" sz="1400" i="1">
                                          <a:latin typeface="Cambria Math" panose="02040503050406030204" pitchFamily="18" charset="0"/>
                                        </a:rPr>
                                        <m:t>𝑗</m:t>
                                      </m:r>
                                    </m:sub>
                                  </m:sSub>
                                </m:e>
                              </m:nary>
                            </m:e>
                          </m:d>
                        </m:e>
                      </m:nary>
                    </m:oMath>
                  </m:oMathPara>
                </a14:m>
                <a:endParaRPr lang="de-DE" sz="1400" dirty="0"/>
              </a:p>
            </p:txBody>
          </p:sp>
        </mc:Choice>
        <mc:Fallback xmlns="">
          <p:sp>
            <p:nvSpPr>
              <p:cNvPr id="5" name="TextBox 4">
                <a:extLst>
                  <a:ext uri="{FF2B5EF4-FFF2-40B4-BE49-F238E27FC236}">
                    <a16:creationId xmlns:a16="http://schemas.microsoft.com/office/drawing/2014/main" id="{0B09E765-5C27-966E-EC20-616F6ED0EFDF}"/>
                  </a:ext>
                </a:extLst>
              </p:cNvPr>
              <p:cNvSpPr txBox="1">
                <a:spLocks noRot="1" noChangeAspect="1" noMove="1" noResize="1" noEditPoints="1" noAdjustHandles="1" noChangeArrowheads="1" noChangeShapeType="1" noTextEdit="1"/>
              </p:cNvSpPr>
              <p:nvPr/>
            </p:nvSpPr>
            <p:spPr bwMode="gray">
              <a:xfrm>
                <a:off x="611560" y="2810108"/>
                <a:ext cx="7218169" cy="777072"/>
              </a:xfrm>
              <a:prstGeom prst="rect">
                <a:avLst/>
              </a:prstGeom>
              <a:blipFill>
                <a:blip r:embed="rId4"/>
                <a:stretch>
                  <a:fillRect t="-79032" b="-127419"/>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C6270AE-4FA3-96E3-5A12-CBD4EE51F1F6}"/>
                  </a:ext>
                </a:extLst>
              </p:cNvPr>
              <p:cNvSpPr txBox="1"/>
              <p:nvPr/>
            </p:nvSpPr>
            <p:spPr bwMode="gray">
              <a:xfrm>
                <a:off x="1331640" y="3551154"/>
                <a:ext cx="7218169" cy="77707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de-DE" sz="1400" i="1">
                          <a:latin typeface="Cambria Math" panose="02040503050406030204" pitchFamily="18" charset="0"/>
                        </a:rPr>
                        <m:t>=</m:t>
                      </m:r>
                      <m:nary>
                        <m:naryPr>
                          <m:chr m:val="∑"/>
                          <m:ctrlPr>
                            <a:rPr lang="en-US" sz="1400" i="1">
                              <a:latin typeface="Cambria Math" panose="02040503050406030204" pitchFamily="18" charset="0"/>
                            </a:rPr>
                          </m:ctrlPr>
                        </m:naryPr>
                        <m:sub>
                          <m:r>
                            <m:rPr>
                              <m:brk m:alnAt="23"/>
                            </m:rPr>
                            <a:rPr lang="en-US" sz="1400" i="1">
                              <a:latin typeface="Cambria Math" panose="02040503050406030204" pitchFamily="18" charset="0"/>
                            </a:rPr>
                            <m:t>𝑖</m:t>
                          </m:r>
                          <m:r>
                            <a:rPr lang="en-US" sz="1400" i="1">
                              <a:latin typeface="Cambria Math" panose="02040503050406030204" pitchFamily="18" charset="0"/>
                            </a:rPr>
                            <m:t>=1</m:t>
                          </m:r>
                        </m:sub>
                        <m:sup>
                          <m:r>
                            <a:rPr lang="en-US" sz="1400" i="1">
                              <a:latin typeface="Cambria Math" panose="02040503050406030204" pitchFamily="18" charset="0"/>
                            </a:rPr>
                            <m:t>𝑛</m:t>
                          </m:r>
                        </m:sup>
                        <m:e>
                          <m:r>
                            <m:rPr>
                              <m:nor/>
                            </m:rPr>
                            <a:rPr lang="de-DE" sz="1400">
                              <a:latin typeface="Cambria Math" panose="02040503050406030204" pitchFamily="18" charset="0"/>
                            </a:rPr>
                            <m:t>Cov</m:t>
                          </m:r>
                          <m:d>
                            <m:dPr>
                              <m:begChr m:val="["/>
                              <m:endChr m:val="]"/>
                              <m:ctrlPr>
                                <a:rPr lang="en-US" sz="1400" i="1">
                                  <a:latin typeface="Cambria Math" panose="02040503050406030204" pitchFamily="18" charset="0"/>
                                </a:rPr>
                              </m:ctrlPr>
                            </m:dPr>
                            <m:e>
                              <m:nary>
                                <m:naryPr>
                                  <m:chr m:val="∑"/>
                                  <m:ctrlPr>
                                    <a:rPr lang="en-US" sz="1400" i="1">
                                      <a:latin typeface="Cambria Math" panose="02040503050406030204" pitchFamily="18" charset="0"/>
                                    </a:rPr>
                                  </m:ctrlPr>
                                </m:naryPr>
                                <m:sub>
                                  <m:r>
                                    <a:rPr lang="en-US" sz="1400" i="1">
                                      <a:latin typeface="Cambria Math" panose="02040503050406030204" pitchFamily="18" charset="0"/>
                                    </a:rPr>
                                    <m:t>𝑗</m:t>
                                  </m:r>
                                  <m:r>
                                    <a:rPr lang="en-US" sz="1400" i="1">
                                      <a:latin typeface="Cambria Math" panose="02040503050406030204" pitchFamily="18" charset="0"/>
                                    </a:rPr>
                                    <m:t>=1</m:t>
                                  </m:r>
                                </m:sub>
                                <m:sup>
                                  <m:r>
                                    <a:rPr lang="en-US" sz="1400" i="1">
                                      <a:latin typeface="Cambria Math" panose="02040503050406030204" pitchFamily="18" charset="0"/>
                                    </a:rPr>
                                    <m:t>𝑚</m:t>
                                  </m:r>
                                </m:sup>
                                <m:e>
                                  <m:sSub>
                                    <m:sSubPr>
                                      <m:ctrlPr>
                                        <a:rPr lang="en-US" sz="1400" i="1">
                                          <a:latin typeface="Cambria Math" panose="02040503050406030204" pitchFamily="18" charset="0"/>
                                        </a:rPr>
                                      </m:ctrlPr>
                                    </m:sSubPr>
                                    <m:e>
                                      <m:r>
                                        <a:rPr lang="en-US" sz="1400" i="1">
                                          <a:latin typeface="Cambria Math" panose="02040503050406030204" pitchFamily="18" charset="0"/>
                                        </a:rPr>
                                        <m:t>𝑌</m:t>
                                      </m:r>
                                    </m:e>
                                    <m:sub>
                                      <m:r>
                                        <a:rPr lang="en-US" sz="1400" i="1">
                                          <a:latin typeface="Cambria Math" panose="02040503050406030204" pitchFamily="18" charset="0"/>
                                        </a:rPr>
                                        <m:t>𝑗</m:t>
                                      </m:r>
                                    </m:sub>
                                  </m:sSub>
                                </m:e>
                              </m:nary>
                              <m:r>
                                <a:rPr lang="de-DE" sz="1400" i="1">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𝑋</m:t>
                                  </m:r>
                                </m:e>
                                <m:sub>
                                  <m:r>
                                    <a:rPr lang="en-US" sz="1400" i="1">
                                      <a:latin typeface="Cambria Math" panose="02040503050406030204" pitchFamily="18" charset="0"/>
                                    </a:rPr>
                                    <m:t>𝑖</m:t>
                                  </m:r>
                                </m:sub>
                              </m:sSub>
                            </m:e>
                          </m:d>
                        </m:e>
                      </m:nary>
                    </m:oMath>
                  </m:oMathPara>
                </a14:m>
                <a:endParaRPr lang="de-DE" sz="1400" dirty="0"/>
              </a:p>
            </p:txBody>
          </p:sp>
        </mc:Choice>
        <mc:Fallback xmlns="">
          <p:sp>
            <p:nvSpPr>
              <p:cNvPr id="6" name="TextBox 5">
                <a:extLst>
                  <a:ext uri="{FF2B5EF4-FFF2-40B4-BE49-F238E27FC236}">
                    <a16:creationId xmlns:a16="http://schemas.microsoft.com/office/drawing/2014/main" id="{8C6270AE-4FA3-96E3-5A12-CBD4EE51F1F6}"/>
                  </a:ext>
                </a:extLst>
              </p:cNvPr>
              <p:cNvSpPr txBox="1">
                <a:spLocks noRot="1" noChangeAspect="1" noMove="1" noResize="1" noEditPoints="1" noAdjustHandles="1" noChangeArrowheads="1" noChangeShapeType="1" noTextEdit="1"/>
              </p:cNvSpPr>
              <p:nvPr/>
            </p:nvSpPr>
            <p:spPr bwMode="gray">
              <a:xfrm>
                <a:off x="1331640" y="3551154"/>
                <a:ext cx="7218169" cy="777072"/>
              </a:xfrm>
              <a:prstGeom prst="rect">
                <a:avLst/>
              </a:prstGeom>
              <a:blipFill>
                <a:blip r:embed="rId5"/>
                <a:stretch>
                  <a:fillRect t="-79032" b="-129032"/>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2E07C413-CE03-C8C9-B258-C167B6DD28F0}"/>
                  </a:ext>
                </a:extLst>
              </p:cNvPr>
              <p:cNvSpPr txBox="1"/>
              <p:nvPr/>
            </p:nvSpPr>
            <p:spPr bwMode="gray">
              <a:xfrm>
                <a:off x="2051720" y="4292199"/>
                <a:ext cx="7218169" cy="70487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de-DE" sz="1400" i="1" smtClean="0">
                          <a:latin typeface="Cambria Math" panose="02040503050406030204" pitchFamily="18" charset="0"/>
                        </a:rPr>
                        <m:t>=</m:t>
                      </m:r>
                      <m:nary>
                        <m:naryPr>
                          <m:chr m:val="∑"/>
                          <m:ctrlPr>
                            <a:rPr lang="en-US" sz="1400" i="1">
                              <a:latin typeface="Cambria Math" panose="02040503050406030204" pitchFamily="18" charset="0"/>
                            </a:rPr>
                          </m:ctrlPr>
                        </m:naryPr>
                        <m:sub>
                          <m:r>
                            <m:rPr>
                              <m:brk m:alnAt="23"/>
                            </m:rPr>
                            <a:rPr lang="en-US" sz="1400" i="1">
                              <a:latin typeface="Cambria Math" panose="02040503050406030204" pitchFamily="18" charset="0"/>
                            </a:rPr>
                            <m:t>𝑖</m:t>
                          </m:r>
                          <m:r>
                            <a:rPr lang="en-US" sz="1400" i="1">
                              <a:latin typeface="Cambria Math" panose="02040503050406030204" pitchFamily="18" charset="0"/>
                            </a:rPr>
                            <m:t>=1</m:t>
                          </m:r>
                        </m:sub>
                        <m:sup>
                          <m:r>
                            <a:rPr lang="en-US" sz="1400" i="1">
                              <a:latin typeface="Cambria Math" panose="02040503050406030204" pitchFamily="18" charset="0"/>
                            </a:rPr>
                            <m:t>𝑛</m:t>
                          </m:r>
                        </m:sup>
                        <m:e>
                          <m:nary>
                            <m:naryPr>
                              <m:chr m:val="∑"/>
                              <m:ctrlPr>
                                <a:rPr lang="en-US" sz="1400" i="1">
                                  <a:latin typeface="Cambria Math" panose="02040503050406030204" pitchFamily="18" charset="0"/>
                                </a:rPr>
                              </m:ctrlPr>
                            </m:naryPr>
                            <m:sub>
                              <m:r>
                                <a:rPr lang="en-US" sz="1400" i="1">
                                  <a:latin typeface="Cambria Math" panose="02040503050406030204" pitchFamily="18" charset="0"/>
                                </a:rPr>
                                <m:t>𝑗</m:t>
                              </m:r>
                              <m:r>
                                <a:rPr lang="en-US" sz="1400" i="1">
                                  <a:latin typeface="Cambria Math" panose="02040503050406030204" pitchFamily="18" charset="0"/>
                                </a:rPr>
                                <m:t>=1</m:t>
                              </m:r>
                            </m:sub>
                            <m:sup>
                              <m:r>
                                <a:rPr lang="en-US" sz="1400" i="1">
                                  <a:latin typeface="Cambria Math" panose="02040503050406030204" pitchFamily="18" charset="0"/>
                                </a:rPr>
                                <m:t>𝑚</m:t>
                              </m:r>
                            </m:sup>
                            <m:e>
                              <m:r>
                                <m:rPr>
                                  <m:nor/>
                                </m:rPr>
                                <a:rPr lang="de-DE" sz="1400">
                                  <a:latin typeface="Cambria Math" panose="02040503050406030204" pitchFamily="18" charset="0"/>
                                </a:rPr>
                                <m:t>Cov</m:t>
                              </m:r>
                              <m:d>
                                <m:dPr>
                                  <m:begChr m:val="["/>
                                  <m:endChr m:val="]"/>
                                  <m:ctrlPr>
                                    <a:rPr lang="en-US" sz="1400" i="1">
                                      <a:latin typeface="Cambria Math" panose="02040503050406030204" pitchFamily="18" charset="0"/>
                                    </a:rPr>
                                  </m:ctrlPr>
                                </m:dPr>
                                <m:e>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𝑌</m:t>
                                      </m:r>
                                    </m:e>
                                    <m:sub>
                                      <m:r>
                                        <a:rPr lang="en-US" sz="1400" b="0" i="1" smtClean="0">
                                          <a:latin typeface="Cambria Math" panose="02040503050406030204" pitchFamily="18" charset="0"/>
                                        </a:rPr>
                                        <m:t>𝑗</m:t>
                                      </m:r>
                                    </m:sub>
                                  </m:sSub>
                                  <m:r>
                                    <a:rPr lang="de-DE" sz="1400" i="1">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𝑋</m:t>
                                      </m:r>
                                    </m:e>
                                    <m:sub>
                                      <m:r>
                                        <a:rPr lang="en-US" sz="1400" i="1">
                                          <a:latin typeface="Cambria Math" panose="02040503050406030204" pitchFamily="18" charset="0"/>
                                        </a:rPr>
                                        <m:t>𝑖</m:t>
                                      </m:r>
                                    </m:sub>
                                  </m:sSub>
                                </m:e>
                              </m:d>
                            </m:e>
                          </m:nary>
                        </m:e>
                      </m:nary>
                      <m:r>
                        <a:rPr lang="de-DE" sz="1400" i="1">
                          <a:latin typeface="Cambria Math" panose="02040503050406030204" pitchFamily="18" charset="0"/>
                        </a:rPr>
                        <m:t>=</m:t>
                      </m:r>
                      <m:nary>
                        <m:naryPr>
                          <m:chr m:val="∑"/>
                          <m:ctrlPr>
                            <a:rPr lang="en-US" sz="1400" i="1">
                              <a:latin typeface="Cambria Math" panose="02040503050406030204" pitchFamily="18" charset="0"/>
                            </a:rPr>
                          </m:ctrlPr>
                        </m:naryPr>
                        <m:sub>
                          <m:r>
                            <m:rPr>
                              <m:brk m:alnAt="23"/>
                            </m:rPr>
                            <a:rPr lang="en-US" sz="1400" i="1">
                              <a:latin typeface="Cambria Math" panose="02040503050406030204" pitchFamily="18" charset="0"/>
                            </a:rPr>
                            <m:t>𝑖</m:t>
                          </m:r>
                          <m:r>
                            <a:rPr lang="en-US" sz="1400" i="1">
                              <a:latin typeface="Cambria Math" panose="02040503050406030204" pitchFamily="18" charset="0"/>
                            </a:rPr>
                            <m:t>=1</m:t>
                          </m:r>
                        </m:sub>
                        <m:sup>
                          <m:r>
                            <a:rPr lang="en-US" sz="1400" i="1">
                              <a:latin typeface="Cambria Math" panose="02040503050406030204" pitchFamily="18" charset="0"/>
                            </a:rPr>
                            <m:t>𝑛</m:t>
                          </m:r>
                        </m:sup>
                        <m:e>
                          <m:nary>
                            <m:naryPr>
                              <m:chr m:val="∑"/>
                              <m:ctrlPr>
                                <a:rPr lang="en-US" sz="1400" i="1">
                                  <a:latin typeface="Cambria Math" panose="02040503050406030204" pitchFamily="18" charset="0"/>
                                </a:rPr>
                              </m:ctrlPr>
                            </m:naryPr>
                            <m:sub>
                              <m:r>
                                <a:rPr lang="en-US" sz="1400" i="1">
                                  <a:latin typeface="Cambria Math" panose="02040503050406030204" pitchFamily="18" charset="0"/>
                                </a:rPr>
                                <m:t>𝑗</m:t>
                              </m:r>
                              <m:r>
                                <a:rPr lang="en-US" sz="1400" i="1">
                                  <a:latin typeface="Cambria Math" panose="02040503050406030204" pitchFamily="18" charset="0"/>
                                </a:rPr>
                                <m:t>=1</m:t>
                              </m:r>
                            </m:sub>
                            <m:sup>
                              <m:r>
                                <a:rPr lang="en-US" sz="1400" i="1">
                                  <a:latin typeface="Cambria Math" panose="02040503050406030204" pitchFamily="18" charset="0"/>
                                </a:rPr>
                                <m:t>𝑚</m:t>
                              </m:r>
                            </m:sup>
                            <m:e>
                              <m:r>
                                <m:rPr>
                                  <m:nor/>
                                </m:rPr>
                                <a:rPr lang="de-DE" sz="1400">
                                  <a:latin typeface="Cambria Math" panose="02040503050406030204" pitchFamily="18" charset="0"/>
                                </a:rPr>
                                <m:t>Cov</m:t>
                              </m:r>
                              <m:d>
                                <m:dPr>
                                  <m:begChr m:val="["/>
                                  <m:endChr m:val="]"/>
                                  <m:ctrlPr>
                                    <a:rPr lang="en-US" sz="1400" i="1">
                                      <a:latin typeface="Cambria Math" panose="02040503050406030204" pitchFamily="18" charset="0"/>
                                    </a:rPr>
                                  </m:ctrlPr>
                                </m:dPr>
                                <m:e>
                                  <m:sSub>
                                    <m:sSubPr>
                                      <m:ctrlPr>
                                        <a:rPr lang="en-US" sz="1400" i="1">
                                          <a:latin typeface="Cambria Math" panose="02040503050406030204" pitchFamily="18" charset="0"/>
                                        </a:rPr>
                                      </m:ctrlPr>
                                    </m:sSubPr>
                                    <m:e>
                                      <m:r>
                                        <a:rPr lang="en-US" sz="1400" i="1">
                                          <a:latin typeface="Cambria Math" panose="02040503050406030204" pitchFamily="18" charset="0"/>
                                        </a:rPr>
                                        <m:t>𝑋</m:t>
                                      </m:r>
                                    </m:e>
                                    <m:sub>
                                      <m:r>
                                        <a:rPr lang="en-US" sz="1400" i="1">
                                          <a:latin typeface="Cambria Math" panose="02040503050406030204" pitchFamily="18" charset="0"/>
                                        </a:rPr>
                                        <m:t>𝑖</m:t>
                                      </m:r>
                                    </m:sub>
                                  </m:sSub>
                                  <m:r>
                                    <a:rPr lang="en-US" sz="1400" b="0" i="1" smtClean="0">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𝑌</m:t>
                                      </m:r>
                                    </m:e>
                                    <m:sub>
                                      <m:r>
                                        <a:rPr lang="en-US" sz="1400" i="1">
                                          <a:latin typeface="Cambria Math" panose="02040503050406030204" pitchFamily="18" charset="0"/>
                                        </a:rPr>
                                        <m:t>𝑗</m:t>
                                      </m:r>
                                    </m:sub>
                                  </m:sSub>
                                </m:e>
                              </m:d>
                            </m:e>
                          </m:nary>
                        </m:e>
                      </m:nary>
                    </m:oMath>
                  </m:oMathPara>
                </a14:m>
                <a:endParaRPr lang="de-DE" sz="1400" dirty="0"/>
              </a:p>
            </p:txBody>
          </p:sp>
        </mc:Choice>
        <mc:Fallback xmlns="">
          <p:sp>
            <p:nvSpPr>
              <p:cNvPr id="7" name="TextBox 6">
                <a:extLst>
                  <a:ext uri="{FF2B5EF4-FFF2-40B4-BE49-F238E27FC236}">
                    <a16:creationId xmlns:a16="http://schemas.microsoft.com/office/drawing/2014/main" id="{2E07C413-CE03-C8C9-B258-C167B6DD28F0}"/>
                  </a:ext>
                </a:extLst>
              </p:cNvPr>
              <p:cNvSpPr txBox="1">
                <a:spLocks noRot="1" noChangeAspect="1" noMove="1" noResize="1" noEditPoints="1" noAdjustHandles="1" noChangeArrowheads="1" noChangeShapeType="1" noTextEdit="1"/>
              </p:cNvSpPr>
              <p:nvPr/>
            </p:nvSpPr>
            <p:spPr bwMode="gray">
              <a:xfrm>
                <a:off x="2051720" y="4292199"/>
                <a:ext cx="7218169" cy="704873"/>
              </a:xfrm>
              <a:prstGeom prst="rect">
                <a:avLst/>
              </a:prstGeom>
              <a:blipFill>
                <a:blip r:embed="rId6"/>
                <a:stretch>
                  <a:fillRect t="-91228" b="-142105"/>
                </a:stretch>
              </a:blipFill>
            </p:spPr>
            <p:txBody>
              <a:bodyPr/>
              <a:lstStyle/>
              <a:p>
                <a:r>
                  <a:rPr lang="de-DE">
                    <a:noFill/>
                  </a:rPr>
                  <a:t> </a:t>
                </a:r>
              </a:p>
            </p:txBody>
          </p:sp>
        </mc:Fallback>
      </mc:AlternateContent>
    </p:spTree>
    <p:extLst>
      <p:ext uri="{BB962C8B-B14F-4D97-AF65-F5344CB8AC3E}">
        <p14:creationId xmlns:p14="http://schemas.microsoft.com/office/powerpoint/2010/main" val="5797401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dissolve">
                                      <p:cBhvr>
                                        <p:cTn id="7" dur="500"/>
                                        <p:tgtEl>
                                          <p:spTgt spid="2">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dissolve">
                                      <p:cBhvr>
                                        <p:cTn id="10" dur="500"/>
                                        <p:tgtEl>
                                          <p:spTgt spid="2">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dissolve">
                                      <p:cBhvr>
                                        <p:cTn id="15" dur="500"/>
                                        <p:tgtEl>
                                          <p:spTgt spid="2">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dissolve">
                                      <p:cBhvr>
                                        <p:cTn id="20" dur="500"/>
                                        <p:tgtEl>
                                          <p:spTgt spid="5"/>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dissolve">
                                      <p:cBhvr>
                                        <p:cTn id="25" dur="500"/>
                                        <p:tgtEl>
                                          <p:spTgt spid="6"/>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grpId="0" nodeType="click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dissolve">
                                      <p:cBhvr>
                                        <p:cTn id="3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prstGeom prst="rect">
            <a:avLst/>
          </a:prstGeom>
        </p:spPr>
        <p:txBody>
          <a:bodyPr/>
          <a:lstStyle/>
          <a:p>
            <a:r>
              <a:rPr lang="de-DE" dirty="0">
                <a:solidFill>
                  <a:schemeClr val="accent5"/>
                </a:solidFill>
              </a:rPr>
              <a:t>Gemeinsame Verteilung und Randverteilungen</a:t>
            </a:r>
          </a:p>
          <a:p>
            <a:r>
              <a:rPr lang="de-DE" dirty="0">
                <a:solidFill>
                  <a:schemeClr val="accent5"/>
                </a:solidFill>
              </a:rPr>
              <a:t>Unabhängigkeit von Zufallsvariablen</a:t>
            </a:r>
          </a:p>
          <a:p>
            <a:r>
              <a:rPr lang="de-DE" dirty="0">
                <a:solidFill>
                  <a:schemeClr val="accent5"/>
                </a:solidFill>
              </a:rPr>
              <a:t>Summen und andere Funktionen von Zufallsvariablen</a:t>
            </a:r>
          </a:p>
          <a:p>
            <a:r>
              <a:rPr lang="de-DE" dirty="0"/>
              <a:t>Erwartungswert</a:t>
            </a:r>
          </a:p>
          <a:p>
            <a:r>
              <a:rPr lang="de-DE" dirty="0"/>
              <a:t>Kovarianz und Korrelation</a:t>
            </a:r>
          </a:p>
        </p:txBody>
      </p:sp>
      <p:sp>
        <p:nvSpPr>
          <p:cNvPr id="4" name="Title 3"/>
          <p:cNvSpPr>
            <a:spLocks noGrp="1"/>
          </p:cNvSpPr>
          <p:nvPr>
            <p:ph type="title"/>
          </p:nvPr>
        </p:nvSpPr>
        <p:spPr/>
        <p:txBody>
          <a:bodyPr/>
          <a:lstStyle/>
          <a:p>
            <a:r>
              <a:rPr lang="de-DE"/>
              <a:t>Überblick</a:t>
            </a:r>
          </a:p>
        </p:txBody>
      </p:sp>
    </p:spTree>
    <p:extLst>
      <p:ext uri="{BB962C8B-B14F-4D97-AF65-F5344CB8AC3E}">
        <p14:creationId xmlns:p14="http://schemas.microsoft.com/office/powerpoint/2010/main" val="770105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dissolve">
                                      <p:cBhvr>
                                        <p:cTn id="7" dur="500"/>
                                        <p:tgtEl>
                                          <p:spTgt spid="6">
                                            <p:txEl>
                                              <p:pRg st="0" end="0"/>
                                            </p:txEl>
                                          </p:spTgt>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animEffect transition="in" filter="dissolve">
                                      <p:cBhvr>
                                        <p:cTn id="11" dur="500"/>
                                        <p:tgtEl>
                                          <p:spTgt spid="6">
                                            <p:txEl>
                                              <p:pRg st="1" end="1"/>
                                            </p:txEl>
                                          </p:spTgt>
                                        </p:tgtEl>
                                      </p:cBhvr>
                                    </p:animEffect>
                                  </p:childTnLst>
                                </p:cTn>
                              </p:par>
                            </p:childTnLst>
                          </p:cTn>
                        </p:par>
                        <p:par>
                          <p:cTn id="12" fill="hold">
                            <p:stCondLst>
                              <p:cond delay="1000"/>
                            </p:stCondLst>
                            <p:childTnLst>
                              <p:par>
                                <p:cTn id="13" presetID="9" presetClass="entr" presetSubtype="0" fill="hold" nodeType="after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dissolve">
                                      <p:cBhvr>
                                        <p:cTn id="15" dur="500"/>
                                        <p:tgtEl>
                                          <p:spTgt spid="6">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6">
                                            <p:txEl>
                                              <p:pRg st="3" end="3"/>
                                            </p:txEl>
                                          </p:spTgt>
                                        </p:tgtEl>
                                        <p:attrNameLst>
                                          <p:attrName>style.visibility</p:attrName>
                                        </p:attrNameLst>
                                      </p:cBhvr>
                                      <p:to>
                                        <p:strVal val="visible"/>
                                      </p:to>
                                    </p:set>
                                    <p:animEffect transition="in" filter="dissolve">
                                      <p:cBhvr>
                                        <p:cTn id="20" dur="500"/>
                                        <p:tgtEl>
                                          <p:spTgt spid="6">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6">
                                            <p:txEl>
                                              <p:pRg st="4" end="4"/>
                                            </p:txEl>
                                          </p:spTgt>
                                        </p:tgtEl>
                                        <p:attrNameLst>
                                          <p:attrName>style.visibility</p:attrName>
                                        </p:attrNameLst>
                                      </p:cBhvr>
                                      <p:to>
                                        <p:strVal val="visible"/>
                                      </p:to>
                                    </p:set>
                                    <p:animEffect transition="in" filter="dissolve">
                                      <p:cBhvr>
                                        <p:cTn id="25" dur="5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1EFA4DF9-48FC-CAED-A94A-0F30F64B664A}"/>
                  </a:ext>
                </a:extLst>
              </p:cNvPr>
              <p:cNvSpPr>
                <a:spLocks noGrp="1"/>
              </p:cNvSpPr>
              <p:nvPr>
                <p:ph type="body" sz="quarter" idx="13"/>
              </p:nvPr>
            </p:nvSpPr>
            <p:spPr/>
            <p:txBody>
              <a:bodyPr/>
              <a:lstStyle/>
              <a:p>
                <a:r>
                  <a:rPr lang="de-DE" b="1" dirty="0">
                    <a:solidFill>
                      <a:schemeClr val="accent1"/>
                    </a:solidFill>
                  </a:rPr>
                  <a:t>Satz (Varianz der Summe)</a:t>
                </a:r>
                <a:r>
                  <a:rPr lang="de-DE" dirty="0"/>
                  <a:t>. Gegeben eine Folge von </a:t>
                </a:r>
                <a14:m>
                  <m:oMath xmlns:m="http://schemas.openxmlformats.org/officeDocument/2006/math">
                    <m:r>
                      <a:rPr lang="de-DE" b="0" i="1" smtClean="0">
                        <a:latin typeface="Cambria Math" panose="02040503050406030204" pitchFamily="18" charset="0"/>
                      </a:rPr>
                      <m:t>𝑛</m:t>
                    </m:r>
                  </m:oMath>
                </a14:m>
                <a:r>
                  <a:rPr lang="de-DE" dirty="0"/>
                  <a:t> reellen Zufallsvariablen </a:t>
                </a:r>
                <a14:m>
                  <m:oMath xmlns:m="http://schemas.openxmlformats.org/officeDocument/2006/math">
                    <m:sSub>
                      <m:sSubPr>
                        <m:ctrlPr>
                          <a:rPr lang="de-DE" b="0" i="1" smtClean="0">
                            <a:latin typeface="Cambria Math" panose="02040503050406030204" pitchFamily="18" charset="0"/>
                          </a:rPr>
                        </m:ctrlPr>
                      </m:sSubPr>
                      <m:e>
                        <m:r>
                          <a:rPr lang="de-DE" b="0" i="1" smtClean="0">
                            <a:latin typeface="Cambria Math" panose="02040503050406030204" pitchFamily="18" charset="0"/>
                          </a:rPr>
                          <m:t>𝑋</m:t>
                        </m:r>
                      </m:e>
                      <m:sub>
                        <m:r>
                          <a:rPr lang="de-DE" b="0" i="1" smtClean="0">
                            <a:latin typeface="Cambria Math" panose="02040503050406030204" pitchFamily="18" charset="0"/>
                          </a:rPr>
                          <m:t>𝑖</m:t>
                        </m:r>
                      </m:sub>
                    </m:sSub>
                  </m:oMath>
                </a14:m>
                <a:r>
                  <a:rPr lang="de-DE" dirty="0"/>
                  <a:t> mit </a:t>
                </a:r>
                <a14:m>
                  <m:oMath xmlns:m="http://schemas.openxmlformats.org/officeDocument/2006/math">
                    <m:r>
                      <a:rPr lang="de-DE" b="0" i="1" smtClean="0">
                        <a:latin typeface="Cambria Math" panose="02040503050406030204" pitchFamily="18" charset="0"/>
                      </a:rPr>
                      <m:t>1≤</m:t>
                    </m:r>
                    <m:r>
                      <a:rPr lang="de-DE" b="0" i="1" smtClean="0">
                        <a:latin typeface="Cambria Math" panose="02040503050406030204" pitchFamily="18" charset="0"/>
                      </a:rPr>
                      <m:t>𝑖</m:t>
                    </m:r>
                    <m:r>
                      <a:rPr lang="de-DE" b="0" i="1" smtClean="0">
                        <a:latin typeface="Cambria Math" panose="02040503050406030204" pitchFamily="18" charset="0"/>
                      </a:rPr>
                      <m:t>≤</m:t>
                    </m:r>
                    <m:r>
                      <a:rPr lang="de-DE" b="0" i="1" smtClean="0">
                        <a:latin typeface="Cambria Math" panose="02040503050406030204" pitchFamily="18" charset="0"/>
                      </a:rPr>
                      <m:t>𝑛</m:t>
                    </m:r>
                  </m:oMath>
                </a14:m>
                <a:r>
                  <a:rPr lang="de-DE" dirty="0"/>
                  <a:t> mit Erwartungswert und Varianz. Dann gilt</a:t>
                </a:r>
              </a:p>
              <a:p>
                <a:pPr marL="0" indent="0">
                  <a:buNone/>
                </a:pPr>
                <a14:m>
                  <m:oMathPara xmlns:m="http://schemas.openxmlformats.org/officeDocument/2006/math">
                    <m:oMathParaPr>
                      <m:jc m:val="centerGroup"/>
                    </m:oMathParaPr>
                    <m:oMath xmlns:m="http://schemas.openxmlformats.org/officeDocument/2006/math">
                      <m:r>
                        <a:rPr lang="de-DE" b="0" i="1" smtClean="0">
                          <a:latin typeface="Cambria Math" panose="02040503050406030204" pitchFamily="18" charset="0"/>
                        </a:rPr>
                        <m:t>𝑉</m:t>
                      </m:r>
                      <m:d>
                        <m:dPr>
                          <m:begChr m:val="["/>
                          <m:endChr m:val="]"/>
                          <m:ctrlPr>
                            <a:rPr lang="en-US" b="0" i="1" smtClean="0">
                              <a:latin typeface="Cambria Math" panose="02040503050406030204" pitchFamily="18" charset="0"/>
                            </a:rPr>
                          </m:ctrlPr>
                        </m:dPr>
                        <m:e>
                          <m:nary>
                            <m:naryPr>
                              <m:chr m:val="∑"/>
                              <m:ctrlPr>
                                <a:rPr lang="de-DE" i="1">
                                  <a:latin typeface="Cambria Math" panose="02040503050406030204" pitchFamily="18" charset="0"/>
                                </a:rPr>
                              </m:ctrlPr>
                            </m:naryPr>
                            <m:sub>
                              <m:r>
                                <m:rPr>
                                  <m:brk m:alnAt="23"/>
                                </m:rPr>
                                <a:rPr lang="de-DE" i="1">
                                  <a:latin typeface="Cambria Math" panose="02040503050406030204" pitchFamily="18" charset="0"/>
                                </a:rPr>
                                <m:t>𝑖</m:t>
                              </m:r>
                              <m:r>
                                <a:rPr lang="de-DE" i="1">
                                  <a:latin typeface="Cambria Math" panose="02040503050406030204" pitchFamily="18" charset="0"/>
                                </a:rPr>
                                <m:t>=1</m:t>
                              </m:r>
                            </m:sub>
                            <m:sup>
                              <m:r>
                                <a:rPr lang="de-DE" i="1">
                                  <a:latin typeface="Cambria Math" panose="02040503050406030204" pitchFamily="18" charset="0"/>
                                </a:rPr>
                                <m:t>𝑛</m:t>
                              </m:r>
                            </m:sup>
                            <m:e>
                              <m:sSub>
                                <m:sSubPr>
                                  <m:ctrlPr>
                                    <a:rPr lang="de-DE" i="1">
                                      <a:latin typeface="Cambria Math" panose="02040503050406030204" pitchFamily="18" charset="0"/>
                                    </a:rPr>
                                  </m:ctrlPr>
                                </m:sSubPr>
                                <m:e>
                                  <m:r>
                                    <a:rPr lang="de-DE" i="1">
                                      <a:latin typeface="Cambria Math" panose="02040503050406030204" pitchFamily="18" charset="0"/>
                                    </a:rPr>
                                    <m:t>𝑋</m:t>
                                  </m:r>
                                </m:e>
                                <m:sub>
                                  <m:r>
                                    <a:rPr lang="de-DE" i="1">
                                      <a:latin typeface="Cambria Math" panose="02040503050406030204" pitchFamily="18" charset="0"/>
                                    </a:rPr>
                                    <m:t>𝑖</m:t>
                                  </m:r>
                                </m:sub>
                              </m:sSub>
                            </m:e>
                          </m:nary>
                        </m:e>
                      </m:d>
                      <m:r>
                        <a:rPr lang="de-DE" b="0" i="1" smtClean="0">
                          <a:latin typeface="Cambria Math" panose="02040503050406030204" pitchFamily="18" charset="0"/>
                        </a:rPr>
                        <m:t>=</m:t>
                      </m:r>
                      <m:nary>
                        <m:naryPr>
                          <m:chr m:val="∑"/>
                          <m:ctrlPr>
                            <a:rPr lang="de-DE" b="0" i="1" smtClean="0">
                              <a:latin typeface="Cambria Math" panose="02040503050406030204" pitchFamily="18" charset="0"/>
                            </a:rPr>
                          </m:ctrlPr>
                        </m:naryPr>
                        <m:sub>
                          <m:r>
                            <m:rPr>
                              <m:brk m:alnAt="23"/>
                            </m:rPr>
                            <a:rPr lang="de-DE" b="0" i="1" smtClean="0">
                              <a:latin typeface="Cambria Math" panose="02040503050406030204" pitchFamily="18" charset="0"/>
                            </a:rPr>
                            <m:t>𝑖</m:t>
                          </m:r>
                          <m:r>
                            <a:rPr lang="de-DE" b="0" i="1" smtClean="0">
                              <a:latin typeface="Cambria Math" panose="02040503050406030204" pitchFamily="18" charset="0"/>
                            </a:rPr>
                            <m:t>=1</m:t>
                          </m:r>
                        </m:sub>
                        <m:sup>
                          <m:r>
                            <a:rPr lang="de-DE" b="0" i="1" smtClean="0">
                              <a:latin typeface="Cambria Math" panose="02040503050406030204" pitchFamily="18" charset="0"/>
                            </a:rPr>
                            <m:t>𝑛</m:t>
                          </m:r>
                        </m:sup>
                        <m:e>
                          <m:r>
                            <a:rPr lang="de-DE" b="0" i="1" smtClean="0">
                              <a:latin typeface="Cambria Math" panose="02040503050406030204" pitchFamily="18" charset="0"/>
                            </a:rPr>
                            <m:t>𝑉</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𝑖</m:t>
                                  </m:r>
                                </m:sub>
                              </m:sSub>
                            </m:e>
                          </m:d>
                        </m:e>
                      </m:nary>
                      <m:r>
                        <a:rPr lang="de-DE" b="0" i="1" smtClean="0">
                          <a:latin typeface="Cambria Math" panose="02040503050406030204" pitchFamily="18" charset="0"/>
                        </a:rPr>
                        <m:t>+</m:t>
                      </m:r>
                      <m:nary>
                        <m:naryPr>
                          <m:chr m:val="∑"/>
                          <m:ctrlPr>
                            <a:rPr lang="de-DE" i="1">
                              <a:latin typeface="Cambria Math" panose="02040503050406030204" pitchFamily="18" charset="0"/>
                            </a:rPr>
                          </m:ctrlPr>
                        </m:naryPr>
                        <m:sub>
                          <m:r>
                            <m:rPr>
                              <m:brk m:alnAt="23"/>
                            </m:rPr>
                            <a:rPr lang="de-DE" i="1">
                              <a:latin typeface="Cambria Math" panose="02040503050406030204" pitchFamily="18" charset="0"/>
                            </a:rPr>
                            <m:t>𝑖</m:t>
                          </m:r>
                          <m:r>
                            <a:rPr lang="de-DE" i="1">
                              <a:latin typeface="Cambria Math" panose="02040503050406030204" pitchFamily="18" charset="0"/>
                            </a:rPr>
                            <m:t>=1</m:t>
                          </m:r>
                        </m:sub>
                        <m:sup>
                          <m:r>
                            <a:rPr lang="de-DE" i="1">
                              <a:latin typeface="Cambria Math" panose="02040503050406030204" pitchFamily="18" charset="0"/>
                            </a:rPr>
                            <m:t>𝑛</m:t>
                          </m:r>
                        </m:sup>
                        <m:e>
                          <m:nary>
                            <m:naryPr>
                              <m:chr m:val="∑"/>
                              <m:ctrlPr>
                                <a:rPr lang="de-DE" i="1">
                                  <a:latin typeface="Cambria Math" panose="02040503050406030204" pitchFamily="18" charset="0"/>
                                </a:rPr>
                              </m:ctrlPr>
                            </m:naryPr>
                            <m:sub>
                              <m:m>
                                <m:mPr>
                                  <m:mcs>
                                    <m:mc>
                                      <m:mcPr>
                                        <m:count m:val="1"/>
                                        <m:mcJc m:val="center"/>
                                      </m:mcPr>
                                    </m:mc>
                                  </m:mcs>
                                  <m:ctrlPr>
                                    <a:rPr lang="de-DE" i="1" smtClean="0">
                                      <a:latin typeface="Cambria Math" panose="02040503050406030204" pitchFamily="18" charset="0"/>
                                    </a:rPr>
                                  </m:ctrlPr>
                                </m:mPr>
                                <m:mr>
                                  <m:e>
                                    <m:r>
                                      <a:rPr lang="en-US" i="1">
                                        <a:latin typeface="Cambria Math" panose="02040503050406030204" pitchFamily="18" charset="0"/>
                                      </a:rPr>
                                      <m:t>𝑗</m:t>
                                    </m:r>
                                    <m:r>
                                      <a:rPr lang="de-DE" i="1">
                                        <a:latin typeface="Cambria Math" panose="02040503050406030204" pitchFamily="18" charset="0"/>
                                      </a:rPr>
                                      <m:t>=1</m:t>
                                    </m:r>
                                  </m:e>
                                </m:mr>
                                <m:mr>
                                  <m:e>
                                    <m:r>
                                      <a:rPr lang="en-US" b="0" i="1" smtClean="0">
                                        <a:latin typeface="Cambria Math" panose="02040503050406030204" pitchFamily="18" charset="0"/>
                                      </a:rPr>
                                      <m:t>𝑗</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𝑖</m:t>
                                    </m:r>
                                  </m:e>
                                </m:mr>
                              </m:m>
                            </m:sub>
                            <m:sup>
                              <m:r>
                                <a:rPr lang="de-DE" i="1">
                                  <a:latin typeface="Cambria Math" panose="02040503050406030204" pitchFamily="18" charset="0"/>
                                </a:rPr>
                                <m:t>𝑛</m:t>
                              </m:r>
                            </m:sup>
                            <m:e>
                              <m:r>
                                <m:rPr>
                                  <m:nor/>
                                </m:rPr>
                                <a:rPr lang="de-DE">
                                  <a:latin typeface="Cambria Math" panose="02040503050406030204" pitchFamily="18" charset="0"/>
                                </a:rPr>
                                <m:t>Cov</m:t>
                              </m:r>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𝑗</m:t>
                                      </m:r>
                                    </m:sub>
                                  </m:sSub>
                                </m:e>
                              </m:d>
                            </m:e>
                          </m:nary>
                        </m:e>
                      </m:nary>
                    </m:oMath>
                  </m:oMathPara>
                </a14:m>
                <a:endParaRPr lang="de-DE" dirty="0"/>
              </a:p>
              <a:p>
                <a:pPr marL="268287" lvl="1" indent="0">
                  <a:buNone/>
                </a:pPr>
                <a:r>
                  <a:rPr lang="de-DE" dirty="0"/>
                  <a:t>Im Spezialfall zweiter reeller Zufallsvariablen </a:t>
                </a:r>
                <a14:m>
                  <m:oMath xmlns:m="http://schemas.openxmlformats.org/officeDocument/2006/math">
                    <m:r>
                      <a:rPr lang="de-DE" b="0" i="1" smtClean="0">
                        <a:latin typeface="Cambria Math" panose="02040503050406030204" pitchFamily="18" charset="0"/>
                      </a:rPr>
                      <m:t>𝑋</m:t>
                    </m:r>
                  </m:oMath>
                </a14:m>
                <a:r>
                  <a:rPr lang="de-DE" dirty="0"/>
                  <a:t> und </a:t>
                </a:r>
                <a14:m>
                  <m:oMath xmlns:m="http://schemas.openxmlformats.org/officeDocument/2006/math">
                    <m:r>
                      <a:rPr lang="de-DE" b="0" i="1" smtClean="0">
                        <a:latin typeface="Cambria Math" panose="02040503050406030204" pitchFamily="18" charset="0"/>
                      </a:rPr>
                      <m:t>𝑌</m:t>
                    </m:r>
                  </m:oMath>
                </a14:m>
                <a:r>
                  <a:rPr lang="de-DE" dirty="0"/>
                  <a:t> gilt</a:t>
                </a:r>
              </a:p>
              <a:p>
                <a:pPr marL="0" indent="0">
                  <a:buNone/>
                </a:pPr>
                <a:endParaRPr lang="de-DE"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de-DE" b="0" i="1" smtClean="0">
                          <a:latin typeface="Cambria Math" panose="02040503050406030204" pitchFamily="18" charset="0"/>
                        </a:rPr>
                        <m:t>𝑉</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𝑋</m:t>
                          </m:r>
                          <m:r>
                            <a:rPr lang="en-US" b="0" i="1" smtClean="0">
                              <a:latin typeface="Cambria Math" panose="02040503050406030204" pitchFamily="18" charset="0"/>
                            </a:rPr>
                            <m:t>+</m:t>
                          </m:r>
                          <m:r>
                            <a:rPr lang="en-US" b="0" i="1" smtClean="0">
                              <a:latin typeface="Cambria Math" panose="02040503050406030204" pitchFamily="18" charset="0"/>
                            </a:rPr>
                            <m:t>𝑌</m:t>
                          </m:r>
                        </m:e>
                      </m:d>
                      <m:r>
                        <a:rPr lang="de-DE" b="0" i="1" smtClean="0">
                          <a:latin typeface="Cambria Math" panose="02040503050406030204" pitchFamily="18" charset="0"/>
                        </a:rPr>
                        <m:t>=</m:t>
                      </m:r>
                      <m:r>
                        <a:rPr lang="de-DE" b="0" i="1" smtClean="0">
                          <a:latin typeface="Cambria Math" panose="02040503050406030204" pitchFamily="18" charset="0"/>
                        </a:rPr>
                        <m:t>𝑉</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𝑋</m:t>
                          </m:r>
                        </m:e>
                      </m:d>
                      <m:r>
                        <a:rPr lang="de-DE" b="0" i="1" smtClean="0">
                          <a:latin typeface="Cambria Math" panose="02040503050406030204" pitchFamily="18" charset="0"/>
                        </a:rPr>
                        <m:t>+</m:t>
                      </m:r>
                      <m:r>
                        <a:rPr lang="de-DE" b="0" i="1" smtClean="0">
                          <a:latin typeface="Cambria Math" panose="02040503050406030204" pitchFamily="18" charset="0"/>
                        </a:rPr>
                        <m:t>𝑉</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𝑌</m:t>
                          </m:r>
                        </m:e>
                      </m:d>
                      <m:r>
                        <a:rPr lang="de-DE" b="0" i="1" smtClean="0">
                          <a:latin typeface="Cambria Math" panose="02040503050406030204" pitchFamily="18" charset="0"/>
                        </a:rPr>
                        <m:t>+</m:t>
                      </m:r>
                      <m:r>
                        <m:rPr>
                          <m:nor/>
                        </m:rPr>
                        <a:rPr lang="de-DE" b="0" i="0" smtClean="0">
                          <a:latin typeface="Cambria Math" panose="02040503050406030204" pitchFamily="18" charset="0"/>
                        </a:rPr>
                        <m:t>2</m:t>
                      </m:r>
                      <m:r>
                        <a:rPr lang="de-DE" b="0" i="1" smtClean="0">
                          <a:latin typeface="Cambria Math" panose="02040503050406030204" pitchFamily="18" charset="0"/>
                        </a:rPr>
                        <m:t>⋅</m:t>
                      </m:r>
                      <m:r>
                        <m:rPr>
                          <m:nor/>
                        </m:rPr>
                        <a:rPr lang="de-DE" b="0" i="0" smtClean="0">
                          <a:latin typeface="Cambria Math" panose="02040503050406030204" pitchFamily="18" charset="0"/>
                        </a:rPr>
                        <m:t>Cov</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𝑋</m:t>
                          </m:r>
                          <m:r>
                            <a:rPr lang="en-US" b="0" i="1" smtClean="0">
                              <a:latin typeface="Cambria Math" panose="02040503050406030204" pitchFamily="18" charset="0"/>
                            </a:rPr>
                            <m:t>,</m:t>
                          </m:r>
                          <m:r>
                            <a:rPr lang="en-US" b="0" i="1" smtClean="0">
                              <a:latin typeface="Cambria Math" panose="02040503050406030204" pitchFamily="18" charset="0"/>
                            </a:rPr>
                            <m:t>𝑌</m:t>
                          </m:r>
                        </m:e>
                      </m:d>
                    </m:oMath>
                  </m:oMathPara>
                </a14:m>
                <a:endParaRPr lang="de-DE" dirty="0"/>
              </a:p>
              <a:p>
                <a:pPr marL="0" indent="0">
                  <a:buNone/>
                </a:pPr>
                <a:endParaRPr lang="de-DE" dirty="0"/>
              </a:p>
              <a:p>
                <a:r>
                  <a:rPr lang="de-DE" b="1" dirty="0">
                    <a:solidFill>
                      <a:schemeClr val="accent2"/>
                    </a:solidFill>
                  </a:rPr>
                  <a:t>Bemerkungen (Varianz der Summe) </a:t>
                </a:r>
              </a:p>
              <a:p>
                <a:pPr lvl="1"/>
                <a:r>
                  <a:rPr lang="de-DE" sz="1200" dirty="0"/>
                  <a:t>Falls </a:t>
                </a:r>
                <a14:m>
                  <m:oMath xmlns:m="http://schemas.openxmlformats.org/officeDocument/2006/math">
                    <m:r>
                      <a:rPr lang="de-DE" sz="1200" b="0" i="1" smtClean="0">
                        <a:latin typeface="Cambria Math" panose="02040503050406030204" pitchFamily="18" charset="0"/>
                      </a:rPr>
                      <m:t>𝑋</m:t>
                    </m:r>
                  </m:oMath>
                </a14:m>
                <a:r>
                  <a:rPr lang="de-DE" sz="1200" dirty="0"/>
                  <a:t> und </a:t>
                </a:r>
                <a14:m>
                  <m:oMath xmlns:m="http://schemas.openxmlformats.org/officeDocument/2006/math">
                    <m:r>
                      <a:rPr lang="de-DE" sz="1200" b="0" i="1" smtClean="0">
                        <a:latin typeface="Cambria Math" panose="02040503050406030204" pitchFamily="18" charset="0"/>
                      </a:rPr>
                      <m:t>𝑌</m:t>
                    </m:r>
                  </m:oMath>
                </a14:m>
                <a:r>
                  <a:rPr lang="de-DE" sz="1200" dirty="0"/>
                  <a:t> unabhängig sind, folgt direkt </a:t>
                </a:r>
                <a14:m>
                  <m:oMath xmlns:m="http://schemas.openxmlformats.org/officeDocument/2006/math">
                    <m:r>
                      <a:rPr lang="de-DE" sz="1200" i="1">
                        <a:latin typeface="Cambria Math" panose="02040503050406030204" pitchFamily="18" charset="0"/>
                      </a:rPr>
                      <m:t>𝑉</m:t>
                    </m:r>
                    <m:d>
                      <m:dPr>
                        <m:begChr m:val="["/>
                        <m:endChr m:val="]"/>
                        <m:ctrlPr>
                          <a:rPr lang="en-US" sz="1200" b="0" i="1" smtClean="0">
                            <a:latin typeface="Cambria Math" panose="02040503050406030204" pitchFamily="18" charset="0"/>
                          </a:rPr>
                        </m:ctrlPr>
                      </m:dPr>
                      <m:e>
                        <m:r>
                          <a:rPr lang="de-DE" sz="1200" i="1">
                            <a:latin typeface="Cambria Math" panose="02040503050406030204" pitchFamily="18" charset="0"/>
                          </a:rPr>
                          <m:t>𝑋</m:t>
                        </m:r>
                        <m:r>
                          <a:rPr lang="de-DE" sz="1200" i="1">
                            <a:latin typeface="Cambria Math" panose="02040503050406030204" pitchFamily="18" charset="0"/>
                          </a:rPr>
                          <m:t>+</m:t>
                        </m:r>
                        <m:r>
                          <a:rPr lang="de-DE" sz="1200" i="1">
                            <a:latin typeface="Cambria Math" panose="02040503050406030204" pitchFamily="18" charset="0"/>
                          </a:rPr>
                          <m:t>𝑌</m:t>
                        </m:r>
                      </m:e>
                    </m:d>
                    <m:r>
                      <a:rPr lang="de-DE" sz="1200" i="1">
                        <a:latin typeface="Cambria Math" panose="02040503050406030204" pitchFamily="18" charset="0"/>
                      </a:rPr>
                      <m:t>=</m:t>
                    </m:r>
                    <m:r>
                      <a:rPr lang="de-DE" sz="1200" i="1">
                        <a:latin typeface="Cambria Math" panose="02040503050406030204" pitchFamily="18" charset="0"/>
                      </a:rPr>
                      <m:t>𝑉</m:t>
                    </m:r>
                    <m:d>
                      <m:dPr>
                        <m:begChr m:val="["/>
                        <m:endChr m:val="]"/>
                        <m:ctrlPr>
                          <a:rPr lang="en-US" sz="1200" b="0" i="1" smtClean="0">
                            <a:latin typeface="Cambria Math" panose="02040503050406030204" pitchFamily="18" charset="0"/>
                          </a:rPr>
                        </m:ctrlPr>
                      </m:dPr>
                      <m:e>
                        <m:r>
                          <a:rPr lang="en-US" sz="1200" b="0" i="1" smtClean="0">
                            <a:latin typeface="Cambria Math" panose="02040503050406030204" pitchFamily="18" charset="0"/>
                          </a:rPr>
                          <m:t>𝑋</m:t>
                        </m:r>
                      </m:e>
                    </m:d>
                    <m:r>
                      <a:rPr lang="de-DE" sz="1200" i="1">
                        <a:latin typeface="Cambria Math" panose="02040503050406030204" pitchFamily="18" charset="0"/>
                      </a:rPr>
                      <m:t>+</m:t>
                    </m:r>
                    <m:r>
                      <a:rPr lang="de-DE" sz="1200" i="1">
                        <a:latin typeface="Cambria Math" panose="02040503050406030204" pitchFamily="18" charset="0"/>
                      </a:rPr>
                      <m:t>𝑉</m:t>
                    </m:r>
                    <m:d>
                      <m:dPr>
                        <m:begChr m:val="["/>
                        <m:endChr m:val="]"/>
                        <m:ctrlPr>
                          <a:rPr lang="en-US" sz="1200" b="0" i="1" smtClean="0">
                            <a:latin typeface="Cambria Math" panose="02040503050406030204" pitchFamily="18" charset="0"/>
                          </a:rPr>
                        </m:ctrlPr>
                      </m:dPr>
                      <m:e>
                        <m:r>
                          <a:rPr lang="en-US" sz="1200" b="0" i="1" smtClean="0">
                            <a:latin typeface="Cambria Math" panose="02040503050406030204" pitchFamily="18" charset="0"/>
                          </a:rPr>
                          <m:t>𝑌</m:t>
                        </m:r>
                      </m:e>
                    </m:d>
                    <m:r>
                      <a:rPr lang="de-DE" sz="1200" i="1">
                        <a:latin typeface="Cambria Math" panose="02040503050406030204" pitchFamily="18" charset="0"/>
                      </a:rPr>
                      <m:t>.</m:t>
                    </m:r>
                  </m:oMath>
                </a14:m>
                <a:endParaRPr lang="de-DE" sz="1200" dirty="0"/>
              </a:p>
              <a:p>
                <a:pPr lvl="1"/>
                <a:r>
                  <a:rPr lang="de-DE" sz="1200" dirty="0"/>
                  <a:t>Falls alle </a:t>
                </a:r>
                <a14:m>
                  <m:oMath xmlns:m="http://schemas.openxmlformats.org/officeDocument/2006/math">
                    <m:sSub>
                      <m:sSubPr>
                        <m:ctrlPr>
                          <a:rPr lang="de-DE" sz="1200" b="0" i="1" smtClean="0">
                            <a:latin typeface="Cambria Math" panose="02040503050406030204" pitchFamily="18" charset="0"/>
                          </a:rPr>
                        </m:ctrlPr>
                      </m:sSubPr>
                      <m:e>
                        <m:r>
                          <a:rPr lang="de-DE" sz="1200" b="0" i="1" smtClean="0">
                            <a:latin typeface="Cambria Math" panose="02040503050406030204" pitchFamily="18" charset="0"/>
                          </a:rPr>
                          <m:t>𝑋</m:t>
                        </m:r>
                      </m:e>
                      <m:sub>
                        <m:r>
                          <a:rPr lang="de-DE" sz="1200" b="0" i="1" smtClean="0">
                            <a:latin typeface="Cambria Math" panose="02040503050406030204" pitchFamily="18" charset="0"/>
                          </a:rPr>
                          <m:t>𝑖</m:t>
                        </m:r>
                      </m:sub>
                    </m:sSub>
                  </m:oMath>
                </a14:m>
                <a:r>
                  <a:rPr lang="de-DE" sz="1200" dirty="0"/>
                  <a:t> paarweise unabhängig sind, folgt direkt </a:t>
                </a:r>
              </a:p>
              <a:p>
                <a:pPr marL="268287" lvl="1" indent="0">
                  <a:buNone/>
                </a:pPr>
                <a14:m>
                  <m:oMathPara xmlns:m="http://schemas.openxmlformats.org/officeDocument/2006/math">
                    <m:oMathParaPr>
                      <m:jc m:val="centerGroup"/>
                    </m:oMathParaPr>
                    <m:oMath xmlns:m="http://schemas.openxmlformats.org/officeDocument/2006/math">
                      <m:r>
                        <a:rPr lang="de-DE" sz="1200" i="1">
                          <a:latin typeface="Cambria Math" panose="02040503050406030204" pitchFamily="18" charset="0"/>
                        </a:rPr>
                        <m:t>𝑉</m:t>
                      </m:r>
                      <m:d>
                        <m:dPr>
                          <m:begChr m:val="["/>
                          <m:endChr m:val="]"/>
                          <m:ctrlPr>
                            <a:rPr lang="en-US" sz="1200" b="0" i="1" smtClean="0">
                              <a:latin typeface="Cambria Math" panose="02040503050406030204" pitchFamily="18" charset="0"/>
                            </a:rPr>
                          </m:ctrlPr>
                        </m:dPr>
                        <m:e>
                          <m:nary>
                            <m:naryPr>
                              <m:chr m:val="∑"/>
                              <m:ctrlPr>
                                <a:rPr lang="de-DE" sz="1200" i="1">
                                  <a:latin typeface="Cambria Math" panose="02040503050406030204" pitchFamily="18" charset="0"/>
                                </a:rPr>
                              </m:ctrlPr>
                            </m:naryPr>
                            <m:sub>
                              <m:r>
                                <m:rPr>
                                  <m:brk m:alnAt="23"/>
                                </m:rPr>
                                <a:rPr lang="de-DE" sz="1200" i="1">
                                  <a:latin typeface="Cambria Math" panose="02040503050406030204" pitchFamily="18" charset="0"/>
                                </a:rPr>
                                <m:t>𝑖</m:t>
                              </m:r>
                              <m:r>
                                <a:rPr lang="de-DE" sz="1200" i="1">
                                  <a:latin typeface="Cambria Math" panose="02040503050406030204" pitchFamily="18" charset="0"/>
                                </a:rPr>
                                <m:t>=1</m:t>
                              </m:r>
                            </m:sub>
                            <m:sup>
                              <m:r>
                                <a:rPr lang="de-DE" sz="1200" i="1">
                                  <a:latin typeface="Cambria Math" panose="02040503050406030204" pitchFamily="18" charset="0"/>
                                </a:rPr>
                                <m:t>𝑛</m:t>
                              </m:r>
                            </m:sup>
                            <m:e>
                              <m:sSub>
                                <m:sSubPr>
                                  <m:ctrlPr>
                                    <a:rPr lang="de-DE" sz="1200" i="1">
                                      <a:latin typeface="Cambria Math" panose="02040503050406030204" pitchFamily="18" charset="0"/>
                                    </a:rPr>
                                  </m:ctrlPr>
                                </m:sSubPr>
                                <m:e>
                                  <m:r>
                                    <a:rPr lang="de-DE" sz="1200" i="1">
                                      <a:latin typeface="Cambria Math" panose="02040503050406030204" pitchFamily="18" charset="0"/>
                                    </a:rPr>
                                    <m:t>𝑋</m:t>
                                  </m:r>
                                </m:e>
                                <m:sub>
                                  <m:r>
                                    <a:rPr lang="de-DE" sz="1200" i="1">
                                      <a:latin typeface="Cambria Math" panose="02040503050406030204" pitchFamily="18" charset="0"/>
                                    </a:rPr>
                                    <m:t>𝑖</m:t>
                                  </m:r>
                                </m:sub>
                              </m:sSub>
                            </m:e>
                          </m:nary>
                        </m:e>
                      </m:d>
                      <m:r>
                        <a:rPr lang="de-DE" sz="1200" i="1">
                          <a:latin typeface="Cambria Math" panose="02040503050406030204" pitchFamily="18" charset="0"/>
                        </a:rPr>
                        <m:t>=</m:t>
                      </m:r>
                      <m:nary>
                        <m:naryPr>
                          <m:chr m:val="∑"/>
                          <m:ctrlPr>
                            <a:rPr lang="de-DE" sz="1200" i="1">
                              <a:latin typeface="Cambria Math" panose="02040503050406030204" pitchFamily="18" charset="0"/>
                            </a:rPr>
                          </m:ctrlPr>
                        </m:naryPr>
                        <m:sub>
                          <m:r>
                            <m:rPr>
                              <m:brk m:alnAt="23"/>
                            </m:rPr>
                            <a:rPr lang="de-DE" sz="1200" i="1">
                              <a:latin typeface="Cambria Math" panose="02040503050406030204" pitchFamily="18" charset="0"/>
                            </a:rPr>
                            <m:t>𝑖</m:t>
                          </m:r>
                          <m:r>
                            <a:rPr lang="de-DE" sz="1200" i="1">
                              <a:latin typeface="Cambria Math" panose="02040503050406030204" pitchFamily="18" charset="0"/>
                            </a:rPr>
                            <m:t>=1</m:t>
                          </m:r>
                        </m:sub>
                        <m:sup>
                          <m:r>
                            <a:rPr lang="de-DE" sz="1200" i="1">
                              <a:latin typeface="Cambria Math" panose="02040503050406030204" pitchFamily="18" charset="0"/>
                            </a:rPr>
                            <m:t>𝑛</m:t>
                          </m:r>
                        </m:sup>
                        <m:e>
                          <m:r>
                            <a:rPr lang="de-DE" sz="1200" i="1">
                              <a:latin typeface="Cambria Math" panose="02040503050406030204" pitchFamily="18" charset="0"/>
                            </a:rPr>
                            <m:t>𝑉</m:t>
                          </m:r>
                          <m:d>
                            <m:dPr>
                              <m:begChr m:val="["/>
                              <m:endChr m:val="]"/>
                              <m:ctrlPr>
                                <a:rPr lang="en-US" sz="1200" b="0" i="1" smtClean="0">
                                  <a:latin typeface="Cambria Math" panose="02040503050406030204" pitchFamily="18" charset="0"/>
                                </a:rPr>
                              </m:ctrlPr>
                            </m:dPr>
                            <m:e>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𝑋</m:t>
                                  </m:r>
                                </m:e>
                                <m:sub>
                                  <m:r>
                                    <a:rPr lang="en-US" sz="1200" b="0" i="1" smtClean="0">
                                      <a:latin typeface="Cambria Math" panose="02040503050406030204" pitchFamily="18" charset="0"/>
                                    </a:rPr>
                                    <m:t>𝑖</m:t>
                                  </m:r>
                                </m:sub>
                              </m:sSub>
                            </m:e>
                          </m:d>
                        </m:e>
                      </m:nary>
                    </m:oMath>
                  </m:oMathPara>
                </a14:m>
                <a:endParaRPr lang="de-DE" sz="1200" dirty="0"/>
              </a:p>
            </p:txBody>
          </p:sp>
        </mc:Choice>
        <mc:Fallback xmlns="">
          <p:sp>
            <p:nvSpPr>
              <p:cNvPr id="2" name="Text Placeholder 1">
                <a:extLst>
                  <a:ext uri="{FF2B5EF4-FFF2-40B4-BE49-F238E27FC236}">
                    <a16:creationId xmlns:a16="http://schemas.microsoft.com/office/drawing/2014/main" id="{1EFA4DF9-48FC-CAED-A94A-0F30F64B664A}"/>
                  </a:ext>
                </a:extLst>
              </p:cNvPr>
              <p:cNvSpPr>
                <a:spLocks noGrp="1" noRot="1" noChangeAspect="1" noMove="1" noResize="1" noEditPoints="1" noAdjustHandles="1" noChangeArrowheads="1" noChangeShapeType="1" noTextEdit="1"/>
              </p:cNvSpPr>
              <p:nvPr>
                <p:ph type="body" sz="quarter" idx="13"/>
              </p:nvPr>
            </p:nvSpPr>
            <p:spPr>
              <a:blipFill>
                <a:blip r:embed="rId2"/>
                <a:stretch>
                  <a:fillRect t="-5319" b="-30851"/>
                </a:stretch>
              </a:blipFill>
            </p:spPr>
            <p:txBody>
              <a:bodyPr/>
              <a:lstStyle/>
              <a:p>
                <a:r>
                  <a:rPr lang="de-DE">
                    <a:noFill/>
                  </a:rPr>
                  <a:t> </a:t>
                </a:r>
              </a:p>
            </p:txBody>
          </p:sp>
        </mc:Fallback>
      </mc:AlternateContent>
      <p:sp>
        <p:nvSpPr>
          <p:cNvPr id="3" name="Title 2">
            <a:extLst>
              <a:ext uri="{FF2B5EF4-FFF2-40B4-BE49-F238E27FC236}">
                <a16:creationId xmlns:a16="http://schemas.microsoft.com/office/drawing/2014/main" id="{A6ACEB30-17A8-8E81-EC32-DC826F61BEB6}"/>
              </a:ext>
            </a:extLst>
          </p:cNvPr>
          <p:cNvSpPr>
            <a:spLocks noGrp="1"/>
          </p:cNvSpPr>
          <p:nvPr>
            <p:ph type="title"/>
          </p:nvPr>
        </p:nvSpPr>
        <p:spPr/>
        <p:txBody>
          <a:bodyPr/>
          <a:lstStyle/>
          <a:p>
            <a:r>
              <a:rPr lang="de-DE" dirty="0"/>
              <a:t>Varianz der Summe</a:t>
            </a:r>
          </a:p>
        </p:txBody>
      </p:sp>
    </p:spTree>
    <p:extLst>
      <p:ext uri="{BB962C8B-B14F-4D97-AF65-F5344CB8AC3E}">
        <p14:creationId xmlns:p14="http://schemas.microsoft.com/office/powerpoint/2010/main" val="30019205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dissolve">
                                      <p:cBhvr>
                                        <p:cTn id="7" dur="500"/>
                                        <p:tgtEl>
                                          <p:spTgt spid="2">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dissolve">
                                      <p:cBhvr>
                                        <p:cTn id="10" dur="500"/>
                                        <p:tgtEl>
                                          <p:spTgt spid="2">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dissolve">
                                      <p:cBhvr>
                                        <p:cTn id="15" dur="500"/>
                                        <p:tgtEl>
                                          <p:spTgt spid="2">
                                            <p:txEl>
                                              <p:pRg st="2" end="2"/>
                                            </p:txEl>
                                          </p:spTgt>
                                        </p:tgtEl>
                                      </p:cBhvr>
                                    </p:animEffect>
                                  </p:childTnLst>
                                </p:cTn>
                              </p:par>
                              <p:par>
                                <p:cTn id="16" presetID="9" presetClass="entr" presetSubtype="0" fill="hold" nodeType="withEffect">
                                  <p:stCondLst>
                                    <p:cond delay="0"/>
                                  </p:stCondLst>
                                  <p:childTnLst>
                                    <p:set>
                                      <p:cBhvr>
                                        <p:cTn id="17" dur="1" fill="hold">
                                          <p:stCondLst>
                                            <p:cond delay="0"/>
                                          </p:stCondLst>
                                        </p:cTn>
                                        <p:tgtEl>
                                          <p:spTgt spid="2">
                                            <p:txEl>
                                              <p:pRg st="4" end="4"/>
                                            </p:txEl>
                                          </p:spTgt>
                                        </p:tgtEl>
                                        <p:attrNameLst>
                                          <p:attrName>style.visibility</p:attrName>
                                        </p:attrNameLst>
                                      </p:cBhvr>
                                      <p:to>
                                        <p:strVal val="visible"/>
                                      </p:to>
                                    </p:set>
                                    <p:animEffect transition="in" filter="dissolve">
                                      <p:cBhvr>
                                        <p:cTn id="18" dur="500"/>
                                        <p:tgtEl>
                                          <p:spTgt spid="2">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animEffect transition="in" filter="dissolve">
                                      <p:cBhvr>
                                        <p:cTn id="23" dur="500"/>
                                        <p:tgtEl>
                                          <p:spTgt spid="2">
                                            <p:txEl>
                                              <p:pRg st="6" end="6"/>
                                            </p:txEl>
                                          </p:spTgt>
                                        </p:tgtEl>
                                      </p:cBhvr>
                                    </p:animEffect>
                                  </p:childTnLst>
                                </p:cTn>
                              </p:par>
                              <p:par>
                                <p:cTn id="24" presetID="9" presetClass="entr" presetSubtype="0" fill="hold" nodeType="withEffect">
                                  <p:stCondLst>
                                    <p:cond delay="0"/>
                                  </p:stCondLst>
                                  <p:childTnLst>
                                    <p:set>
                                      <p:cBhvr>
                                        <p:cTn id="25" dur="1" fill="hold">
                                          <p:stCondLst>
                                            <p:cond delay="0"/>
                                          </p:stCondLst>
                                        </p:cTn>
                                        <p:tgtEl>
                                          <p:spTgt spid="2">
                                            <p:txEl>
                                              <p:pRg st="7" end="7"/>
                                            </p:txEl>
                                          </p:spTgt>
                                        </p:tgtEl>
                                        <p:attrNameLst>
                                          <p:attrName>style.visibility</p:attrName>
                                        </p:attrNameLst>
                                      </p:cBhvr>
                                      <p:to>
                                        <p:strVal val="visible"/>
                                      </p:to>
                                    </p:set>
                                    <p:animEffect transition="in" filter="dissolve">
                                      <p:cBhvr>
                                        <p:cTn id="26" dur="500"/>
                                        <p:tgtEl>
                                          <p:spTgt spid="2">
                                            <p:txEl>
                                              <p:pRg st="7" end="7"/>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nodeType="clickEffect">
                                  <p:stCondLst>
                                    <p:cond delay="0"/>
                                  </p:stCondLst>
                                  <p:childTnLst>
                                    <p:set>
                                      <p:cBhvr>
                                        <p:cTn id="30" dur="1" fill="hold">
                                          <p:stCondLst>
                                            <p:cond delay="0"/>
                                          </p:stCondLst>
                                        </p:cTn>
                                        <p:tgtEl>
                                          <p:spTgt spid="2">
                                            <p:txEl>
                                              <p:pRg st="8" end="8"/>
                                            </p:txEl>
                                          </p:spTgt>
                                        </p:tgtEl>
                                        <p:attrNameLst>
                                          <p:attrName>style.visibility</p:attrName>
                                        </p:attrNameLst>
                                      </p:cBhvr>
                                      <p:to>
                                        <p:strVal val="visible"/>
                                      </p:to>
                                    </p:set>
                                    <p:animEffect transition="in" filter="dissolve">
                                      <p:cBhvr>
                                        <p:cTn id="31" dur="500"/>
                                        <p:tgtEl>
                                          <p:spTgt spid="2">
                                            <p:txEl>
                                              <p:pRg st="8" end="8"/>
                                            </p:txEl>
                                          </p:spTgt>
                                        </p:tgtEl>
                                      </p:cBhvr>
                                    </p:animEffect>
                                  </p:childTnLst>
                                </p:cTn>
                              </p:par>
                              <p:par>
                                <p:cTn id="32" presetID="9" presetClass="entr" presetSubtype="0" fill="hold" nodeType="withEffect">
                                  <p:stCondLst>
                                    <p:cond delay="0"/>
                                  </p:stCondLst>
                                  <p:childTnLst>
                                    <p:set>
                                      <p:cBhvr>
                                        <p:cTn id="33" dur="1" fill="hold">
                                          <p:stCondLst>
                                            <p:cond delay="0"/>
                                          </p:stCondLst>
                                        </p:cTn>
                                        <p:tgtEl>
                                          <p:spTgt spid="2">
                                            <p:txEl>
                                              <p:pRg st="9" end="9"/>
                                            </p:txEl>
                                          </p:spTgt>
                                        </p:tgtEl>
                                        <p:attrNameLst>
                                          <p:attrName>style.visibility</p:attrName>
                                        </p:attrNameLst>
                                      </p:cBhvr>
                                      <p:to>
                                        <p:strVal val="visible"/>
                                      </p:to>
                                    </p:set>
                                    <p:animEffect transition="in" filter="dissolve">
                                      <p:cBhvr>
                                        <p:cTn id="34" dur="500"/>
                                        <p:tgtEl>
                                          <p:spTgt spid="2">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1EFA4DF9-48FC-CAED-A94A-0F30F64B664A}"/>
                  </a:ext>
                </a:extLst>
              </p:cNvPr>
              <p:cNvSpPr>
                <a:spLocks noGrp="1"/>
              </p:cNvSpPr>
              <p:nvPr>
                <p:ph type="body" sz="quarter" idx="13"/>
              </p:nvPr>
            </p:nvSpPr>
            <p:spPr>
              <a:xfrm>
                <a:off x="358776" y="1239837"/>
                <a:ext cx="6877051" cy="467817"/>
              </a:xfrm>
            </p:spPr>
            <p:txBody>
              <a:bodyPr/>
              <a:lstStyle/>
              <a:p>
                <a:r>
                  <a:rPr lang="de-DE" b="1" dirty="0"/>
                  <a:t>Beweis</a:t>
                </a:r>
                <a:r>
                  <a:rPr lang="de-DE" dirty="0"/>
                  <a:t>: Wir benutzen dass </a:t>
                </a:r>
                <a14:m>
                  <m:oMath xmlns:m="http://schemas.openxmlformats.org/officeDocument/2006/math">
                    <m:r>
                      <a:rPr lang="en-US" b="0" i="1" smtClean="0">
                        <a:latin typeface="Cambria Math" panose="02040503050406030204" pitchFamily="18" charset="0"/>
                      </a:rPr>
                      <m:t>𝑉</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𝑍</m:t>
                        </m:r>
                      </m:e>
                    </m:d>
                    <m:r>
                      <a:rPr lang="en-US" b="0" i="1" smtClean="0">
                        <a:latin typeface="Cambria Math" panose="02040503050406030204" pitchFamily="18" charset="0"/>
                      </a:rPr>
                      <m:t>=</m:t>
                    </m:r>
                    <m:r>
                      <m:rPr>
                        <m:sty m:val="p"/>
                      </m:rPr>
                      <a:rPr lang="en-US" b="0" i="0" smtClean="0">
                        <a:latin typeface="Cambria Math" panose="02040503050406030204" pitchFamily="18" charset="0"/>
                      </a:rPr>
                      <m:t>Cov</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𝑍</m:t>
                        </m:r>
                        <m:r>
                          <a:rPr lang="en-US" b="0" i="1" smtClean="0">
                            <a:latin typeface="Cambria Math" panose="02040503050406030204" pitchFamily="18" charset="0"/>
                          </a:rPr>
                          <m:t>,</m:t>
                        </m:r>
                        <m:r>
                          <a:rPr lang="en-US" b="0" i="1" smtClean="0">
                            <a:latin typeface="Cambria Math" panose="02040503050406030204" pitchFamily="18" charset="0"/>
                          </a:rPr>
                          <m:t>𝑍</m:t>
                        </m:r>
                      </m:e>
                    </m:d>
                  </m:oMath>
                </a14:m>
                <a:endParaRPr lang="en-US" b="0" dirty="0"/>
              </a:p>
              <a:p>
                <a:pPr marL="268287" lvl="1" indent="0">
                  <a:buNone/>
                </a:pPr>
                <a:endParaRPr lang="de-DE" dirty="0"/>
              </a:p>
              <a:p>
                <a:pPr marL="268287" lvl="1" indent="0">
                  <a:buNone/>
                </a:pPr>
                <a:endParaRPr lang="de-DE" sz="1200" dirty="0"/>
              </a:p>
            </p:txBody>
          </p:sp>
        </mc:Choice>
        <mc:Fallback xmlns="">
          <p:sp>
            <p:nvSpPr>
              <p:cNvPr id="2" name="Text Placeholder 1">
                <a:extLst>
                  <a:ext uri="{FF2B5EF4-FFF2-40B4-BE49-F238E27FC236}">
                    <a16:creationId xmlns:a16="http://schemas.microsoft.com/office/drawing/2014/main" id="{1EFA4DF9-48FC-CAED-A94A-0F30F64B664A}"/>
                  </a:ext>
                </a:extLst>
              </p:cNvPr>
              <p:cNvSpPr>
                <a:spLocks noGrp="1" noRot="1" noChangeAspect="1" noMove="1" noResize="1" noEditPoints="1" noAdjustHandles="1" noChangeArrowheads="1" noChangeShapeType="1" noTextEdit="1"/>
              </p:cNvSpPr>
              <p:nvPr>
                <p:ph type="body" sz="quarter" idx="13"/>
              </p:nvPr>
            </p:nvSpPr>
            <p:spPr>
              <a:xfrm>
                <a:off x="358776" y="1239837"/>
                <a:ext cx="6877051" cy="467817"/>
              </a:xfrm>
              <a:blipFill>
                <a:blip r:embed="rId2"/>
                <a:stretch>
                  <a:fillRect t="-2632"/>
                </a:stretch>
              </a:blipFill>
            </p:spPr>
            <p:txBody>
              <a:bodyPr/>
              <a:lstStyle/>
              <a:p>
                <a:r>
                  <a:rPr lang="de-DE">
                    <a:noFill/>
                  </a:rPr>
                  <a:t> </a:t>
                </a:r>
              </a:p>
            </p:txBody>
          </p:sp>
        </mc:Fallback>
      </mc:AlternateContent>
      <p:sp>
        <p:nvSpPr>
          <p:cNvPr id="3" name="Title 2">
            <a:extLst>
              <a:ext uri="{FF2B5EF4-FFF2-40B4-BE49-F238E27FC236}">
                <a16:creationId xmlns:a16="http://schemas.microsoft.com/office/drawing/2014/main" id="{A6ACEB30-17A8-8E81-EC32-DC826F61BEB6}"/>
              </a:ext>
            </a:extLst>
          </p:cNvPr>
          <p:cNvSpPr>
            <a:spLocks noGrp="1"/>
          </p:cNvSpPr>
          <p:nvPr>
            <p:ph type="title"/>
          </p:nvPr>
        </p:nvSpPr>
        <p:spPr/>
        <p:txBody>
          <a:bodyPr/>
          <a:lstStyle/>
          <a:p>
            <a:r>
              <a:rPr lang="de-DE" dirty="0"/>
              <a:t>Varianz der Summe: Beweis</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01CC032F-F788-88D4-1485-913664B60E5A}"/>
                  </a:ext>
                </a:extLst>
              </p:cNvPr>
              <p:cNvSpPr txBox="1"/>
              <p:nvPr/>
            </p:nvSpPr>
            <p:spPr bwMode="gray">
              <a:xfrm>
                <a:off x="827584" y="1523366"/>
                <a:ext cx="6210057" cy="77707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𝑉</m:t>
                      </m:r>
                      <m:d>
                        <m:dPr>
                          <m:begChr m:val="["/>
                          <m:endChr m:val="]"/>
                          <m:ctrlPr>
                            <a:rPr lang="en-US" sz="1400" b="0" i="1" smtClean="0">
                              <a:latin typeface="Cambria Math" panose="02040503050406030204" pitchFamily="18" charset="0"/>
                            </a:rPr>
                          </m:ctrlPr>
                        </m:dPr>
                        <m:e>
                          <m:nary>
                            <m:naryPr>
                              <m:chr m:val="∑"/>
                              <m:ctrlPr>
                                <a:rPr lang="en-US" sz="1400" i="1">
                                  <a:latin typeface="Cambria Math" panose="02040503050406030204" pitchFamily="18" charset="0"/>
                                </a:rPr>
                              </m:ctrlPr>
                            </m:naryPr>
                            <m:sub>
                              <m:r>
                                <m:rPr>
                                  <m:brk m:alnAt="23"/>
                                </m:rPr>
                                <a:rPr lang="en-US" sz="1400" i="1">
                                  <a:latin typeface="Cambria Math" panose="02040503050406030204" pitchFamily="18" charset="0"/>
                                </a:rPr>
                                <m:t>𝑖</m:t>
                              </m:r>
                              <m:r>
                                <a:rPr lang="en-US" sz="1400" i="1">
                                  <a:latin typeface="Cambria Math" panose="02040503050406030204" pitchFamily="18" charset="0"/>
                                </a:rPr>
                                <m:t>=1</m:t>
                              </m:r>
                            </m:sub>
                            <m:sup>
                              <m:r>
                                <a:rPr lang="en-US" sz="1400" i="1">
                                  <a:latin typeface="Cambria Math" panose="02040503050406030204" pitchFamily="18" charset="0"/>
                                </a:rPr>
                                <m:t>𝑛</m:t>
                              </m:r>
                            </m:sup>
                            <m:e>
                              <m:sSub>
                                <m:sSubPr>
                                  <m:ctrlPr>
                                    <a:rPr lang="en-US" sz="1400" i="1">
                                      <a:latin typeface="Cambria Math" panose="02040503050406030204" pitchFamily="18" charset="0"/>
                                    </a:rPr>
                                  </m:ctrlPr>
                                </m:sSubPr>
                                <m:e>
                                  <m:r>
                                    <a:rPr lang="en-US" sz="1400" i="1">
                                      <a:latin typeface="Cambria Math" panose="02040503050406030204" pitchFamily="18" charset="0"/>
                                    </a:rPr>
                                    <m:t>𝑋</m:t>
                                  </m:r>
                                </m:e>
                                <m:sub>
                                  <m:r>
                                    <a:rPr lang="en-US" sz="1400" i="1">
                                      <a:latin typeface="Cambria Math" panose="02040503050406030204" pitchFamily="18" charset="0"/>
                                    </a:rPr>
                                    <m:t>𝑖</m:t>
                                  </m:r>
                                </m:sub>
                              </m:sSub>
                            </m:e>
                          </m:nary>
                        </m:e>
                      </m:d>
                      <m:r>
                        <a:rPr lang="de-DE" sz="1400" i="1">
                          <a:latin typeface="Cambria Math" panose="02040503050406030204" pitchFamily="18" charset="0"/>
                        </a:rPr>
                        <m:t>=</m:t>
                      </m:r>
                      <m:r>
                        <m:rPr>
                          <m:sty m:val="p"/>
                        </m:rPr>
                        <a:rPr lang="en-US" sz="1400" b="0" i="0" smtClean="0">
                          <a:latin typeface="Cambria Math" panose="02040503050406030204" pitchFamily="18" charset="0"/>
                        </a:rPr>
                        <m:t>Cov</m:t>
                      </m:r>
                      <m:d>
                        <m:dPr>
                          <m:begChr m:val="["/>
                          <m:endChr m:val="]"/>
                          <m:ctrlPr>
                            <a:rPr lang="en-US" sz="1400" i="1">
                              <a:latin typeface="Cambria Math" panose="02040503050406030204" pitchFamily="18" charset="0"/>
                            </a:rPr>
                          </m:ctrlPr>
                        </m:dPr>
                        <m:e>
                          <m:nary>
                            <m:naryPr>
                              <m:chr m:val="∑"/>
                              <m:ctrlPr>
                                <a:rPr lang="en-US" sz="1400" i="1">
                                  <a:latin typeface="Cambria Math" panose="02040503050406030204" pitchFamily="18" charset="0"/>
                                </a:rPr>
                              </m:ctrlPr>
                            </m:naryPr>
                            <m:sub>
                              <m:r>
                                <m:rPr>
                                  <m:brk m:alnAt="23"/>
                                </m:rPr>
                                <a:rPr lang="en-US" sz="1400" i="1">
                                  <a:latin typeface="Cambria Math" panose="02040503050406030204" pitchFamily="18" charset="0"/>
                                </a:rPr>
                                <m:t>𝑖</m:t>
                              </m:r>
                              <m:r>
                                <a:rPr lang="en-US" sz="1400" i="1">
                                  <a:latin typeface="Cambria Math" panose="02040503050406030204" pitchFamily="18" charset="0"/>
                                </a:rPr>
                                <m:t>=1</m:t>
                              </m:r>
                            </m:sub>
                            <m:sup>
                              <m:r>
                                <a:rPr lang="en-US" sz="1400" i="1">
                                  <a:latin typeface="Cambria Math" panose="02040503050406030204" pitchFamily="18" charset="0"/>
                                </a:rPr>
                                <m:t>𝑛</m:t>
                              </m:r>
                            </m:sup>
                            <m:e>
                              <m:sSub>
                                <m:sSubPr>
                                  <m:ctrlPr>
                                    <a:rPr lang="en-US" sz="1400" i="1">
                                      <a:latin typeface="Cambria Math" panose="02040503050406030204" pitchFamily="18" charset="0"/>
                                    </a:rPr>
                                  </m:ctrlPr>
                                </m:sSubPr>
                                <m:e>
                                  <m:r>
                                    <a:rPr lang="en-US" sz="1400" i="1">
                                      <a:latin typeface="Cambria Math" panose="02040503050406030204" pitchFamily="18" charset="0"/>
                                    </a:rPr>
                                    <m:t>𝑋</m:t>
                                  </m:r>
                                </m:e>
                                <m:sub>
                                  <m:r>
                                    <a:rPr lang="en-US" sz="1400" i="1">
                                      <a:latin typeface="Cambria Math" panose="02040503050406030204" pitchFamily="18" charset="0"/>
                                    </a:rPr>
                                    <m:t>𝑖</m:t>
                                  </m:r>
                                </m:sub>
                              </m:sSub>
                            </m:e>
                          </m:nary>
                          <m:r>
                            <a:rPr lang="en-US" sz="1400" b="0" i="1" smtClean="0">
                              <a:latin typeface="Cambria Math" panose="02040503050406030204" pitchFamily="18" charset="0"/>
                            </a:rPr>
                            <m:t>,</m:t>
                          </m:r>
                          <m:nary>
                            <m:naryPr>
                              <m:chr m:val="∑"/>
                              <m:ctrlPr>
                                <a:rPr lang="en-US" sz="1400" i="1">
                                  <a:latin typeface="Cambria Math" panose="02040503050406030204" pitchFamily="18" charset="0"/>
                                </a:rPr>
                              </m:ctrlPr>
                            </m:naryPr>
                            <m:sub>
                              <m:r>
                                <a:rPr lang="en-US" sz="1400" b="0" i="1" smtClean="0">
                                  <a:latin typeface="Cambria Math" panose="02040503050406030204" pitchFamily="18" charset="0"/>
                                </a:rPr>
                                <m:t>𝑗</m:t>
                              </m:r>
                              <m:r>
                                <a:rPr lang="en-US" sz="1400" i="1">
                                  <a:latin typeface="Cambria Math" panose="02040503050406030204" pitchFamily="18" charset="0"/>
                                </a:rPr>
                                <m:t>=1</m:t>
                              </m:r>
                            </m:sub>
                            <m:sup>
                              <m:r>
                                <a:rPr lang="en-US" sz="1400" i="1">
                                  <a:latin typeface="Cambria Math" panose="02040503050406030204" pitchFamily="18" charset="0"/>
                                </a:rPr>
                                <m:t>𝑛</m:t>
                              </m:r>
                            </m:sup>
                            <m:e>
                              <m:sSub>
                                <m:sSubPr>
                                  <m:ctrlPr>
                                    <a:rPr lang="en-US" sz="1400" i="1">
                                      <a:latin typeface="Cambria Math" panose="02040503050406030204" pitchFamily="18" charset="0"/>
                                    </a:rPr>
                                  </m:ctrlPr>
                                </m:sSubPr>
                                <m:e>
                                  <m:r>
                                    <a:rPr lang="en-US" sz="1400" i="1">
                                      <a:latin typeface="Cambria Math" panose="02040503050406030204" pitchFamily="18" charset="0"/>
                                    </a:rPr>
                                    <m:t>𝑋</m:t>
                                  </m:r>
                                </m:e>
                                <m:sub>
                                  <m:r>
                                    <a:rPr lang="en-US" sz="1400" b="0" i="1" smtClean="0">
                                      <a:latin typeface="Cambria Math" panose="02040503050406030204" pitchFamily="18" charset="0"/>
                                    </a:rPr>
                                    <m:t>𝑗</m:t>
                                  </m:r>
                                </m:sub>
                              </m:sSub>
                            </m:e>
                          </m:nary>
                        </m:e>
                      </m:d>
                    </m:oMath>
                  </m:oMathPara>
                </a14:m>
                <a:endParaRPr lang="de-DE" sz="1400" dirty="0"/>
              </a:p>
            </p:txBody>
          </p:sp>
        </mc:Choice>
        <mc:Fallback xmlns="">
          <p:sp>
            <p:nvSpPr>
              <p:cNvPr id="5" name="TextBox 4">
                <a:extLst>
                  <a:ext uri="{FF2B5EF4-FFF2-40B4-BE49-F238E27FC236}">
                    <a16:creationId xmlns:a16="http://schemas.microsoft.com/office/drawing/2014/main" id="{01CC032F-F788-88D4-1485-913664B60E5A}"/>
                  </a:ext>
                </a:extLst>
              </p:cNvPr>
              <p:cNvSpPr txBox="1">
                <a:spLocks noRot="1" noChangeAspect="1" noMove="1" noResize="1" noEditPoints="1" noAdjustHandles="1" noChangeArrowheads="1" noChangeShapeType="1" noTextEdit="1"/>
              </p:cNvSpPr>
              <p:nvPr/>
            </p:nvSpPr>
            <p:spPr bwMode="gray">
              <a:xfrm>
                <a:off x="827584" y="1523366"/>
                <a:ext cx="6210057" cy="777072"/>
              </a:xfrm>
              <a:prstGeom prst="rect">
                <a:avLst/>
              </a:prstGeom>
              <a:blipFill>
                <a:blip r:embed="rId3"/>
                <a:stretch>
                  <a:fillRect t="-80328" b="-131148"/>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26AF167-3000-DA1E-3AA2-F6087583976A}"/>
                  </a:ext>
                </a:extLst>
              </p:cNvPr>
              <p:cNvSpPr txBox="1"/>
              <p:nvPr/>
            </p:nvSpPr>
            <p:spPr bwMode="gray">
              <a:xfrm>
                <a:off x="1187624" y="2219313"/>
                <a:ext cx="6210057" cy="70487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de-DE" sz="1400" i="1" smtClean="0">
                          <a:latin typeface="Cambria Math" panose="02040503050406030204" pitchFamily="18" charset="0"/>
                        </a:rPr>
                        <m:t>=</m:t>
                      </m:r>
                      <m:nary>
                        <m:naryPr>
                          <m:chr m:val="∑"/>
                          <m:ctrlPr>
                            <a:rPr lang="en-US" sz="1400" i="1">
                              <a:latin typeface="Cambria Math" panose="02040503050406030204" pitchFamily="18" charset="0"/>
                            </a:rPr>
                          </m:ctrlPr>
                        </m:naryPr>
                        <m:sub>
                          <m:r>
                            <m:rPr>
                              <m:brk m:alnAt="23"/>
                            </m:rPr>
                            <a:rPr lang="en-US" sz="1400" i="1">
                              <a:latin typeface="Cambria Math" panose="02040503050406030204" pitchFamily="18" charset="0"/>
                            </a:rPr>
                            <m:t>𝑖</m:t>
                          </m:r>
                          <m:r>
                            <a:rPr lang="en-US" sz="1400" i="1">
                              <a:latin typeface="Cambria Math" panose="02040503050406030204" pitchFamily="18" charset="0"/>
                            </a:rPr>
                            <m:t>=1</m:t>
                          </m:r>
                        </m:sub>
                        <m:sup>
                          <m:r>
                            <a:rPr lang="en-US" sz="1400" i="1">
                              <a:latin typeface="Cambria Math" panose="02040503050406030204" pitchFamily="18" charset="0"/>
                            </a:rPr>
                            <m:t>𝑛</m:t>
                          </m:r>
                        </m:sup>
                        <m:e>
                          <m:nary>
                            <m:naryPr>
                              <m:chr m:val="∑"/>
                              <m:ctrlPr>
                                <a:rPr lang="en-US" sz="1400" i="1">
                                  <a:latin typeface="Cambria Math" panose="02040503050406030204" pitchFamily="18" charset="0"/>
                                </a:rPr>
                              </m:ctrlPr>
                            </m:naryPr>
                            <m:sub>
                              <m:r>
                                <a:rPr lang="en-US" sz="1400" i="1">
                                  <a:latin typeface="Cambria Math" panose="02040503050406030204" pitchFamily="18" charset="0"/>
                                </a:rPr>
                                <m:t>𝑗</m:t>
                              </m:r>
                              <m:r>
                                <a:rPr lang="en-US" sz="1400" i="1">
                                  <a:latin typeface="Cambria Math" panose="02040503050406030204" pitchFamily="18" charset="0"/>
                                </a:rPr>
                                <m:t>=1</m:t>
                              </m:r>
                            </m:sub>
                            <m:sup>
                              <m:r>
                                <a:rPr lang="en-US" sz="1400" i="1">
                                  <a:latin typeface="Cambria Math" panose="02040503050406030204" pitchFamily="18" charset="0"/>
                                </a:rPr>
                                <m:t>𝑛</m:t>
                              </m:r>
                            </m:sup>
                            <m:e>
                              <m:r>
                                <m:rPr>
                                  <m:sty m:val="p"/>
                                </m:rPr>
                                <a:rPr lang="en-US" sz="1400">
                                  <a:latin typeface="Cambria Math" panose="02040503050406030204" pitchFamily="18" charset="0"/>
                                </a:rPr>
                                <m:t>Cov</m:t>
                              </m:r>
                              <m:d>
                                <m:dPr>
                                  <m:begChr m:val="["/>
                                  <m:endChr m:val="]"/>
                                  <m:ctrlPr>
                                    <a:rPr lang="en-US" sz="1400" i="1">
                                      <a:latin typeface="Cambria Math" panose="02040503050406030204" pitchFamily="18" charset="0"/>
                                    </a:rPr>
                                  </m:ctrlPr>
                                </m:dPr>
                                <m:e>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𝑋</m:t>
                                      </m:r>
                                    </m:e>
                                    <m:sub>
                                      <m:r>
                                        <a:rPr lang="en-US" sz="1400" b="0" i="1" smtClean="0">
                                          <a:latin typeface="Cambria Math" panose="02040503050406030204" pitchFamily="18" charset="0"/>
                                        </a:rPr>
                                        <m:t>𝑖</m:t>
                                      </m:r>
                                    </m:sub>
                                  </m:sSub>
                                  <m:r>
                                    <a:rPr lang="en-US" sz="1400" i="1">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𝑋</m:t>
                                      </m:r>
                                    </m:e>
                                    <m:sub>
                                      <m:r>
                                        <a:rPr lang="en-US" sz="1400" b="0" i="1" smtClean="0">
                                          <a:latin typeface="Cambria Math" panose="02040503050406030204" pitchFamily="18" charset="0"/>
                                        </a:rPr>
                                        <m:t>𝑗</m:t>
                                      </m:r>
                                    </m:sub>
                                  </m:sSub>
                                </m:e>
                              </m:d>
                            </m:e>
                          </m:nary>
                        </m:e>
                      </m:nary>
                    </m:oMath>
                  </m:oMathPara>
                </a14:m>
                <a:endParaRPr lang="de-DE" sz="1400" dirty="0"/>
              </a:p>
            </p:txBody>
          </p:sp>
        </mc:Choice>
        <mc:Fallback xmlns="">
          <p:sp>
            <p:nvSpPr>
              <p:cNvPr id="6" name="TextBox 5">
                <a:extLst>
                  <a:ext uri="{FF2B5EF4-FFF2-40B4-BE49-F238E27FC236}">
                    <a16:creationId xmlns:a16="http://schemas.microsoft.com/office/drawing/2014/main" id="{F26AF167-3000-DA1E-3AA2-F6087583976A}"/>
                  </a:ext>
                </a:extLst>
              </p:cNvPr>
              <p:cNvSpPr txBox="1">
                <a:spLocks noRot="1" noChangeAspect="1" noMove="1" noResize="1" noEditPoints="1" noAdjustHandles="1" noChangeArrowheads="1" noChangeShapeType="1" noTextEdit="1"/>
              </p:cNvSpPr>
              <p:nvPr/>
            </p:nvSpPr>
            <p:spPr bwMode="gray">
              <a:xfrm>
                <a:off x="1187624" y="2219313"/>
                <a:ext cx="6210057" cy="704873"/>
              </a:xfrm>
              <a:prstGeom prst="rect">
                <a:avLst/>
              </a:prstGeom>
              <a:blipFill>
                <a:blip r:embed="rId4"/>
                <a:stretch>
                  <a:fillRect t="-92982" b="-142105"/>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44571071-6025-03EA-8722-470877710799}"/>
                  </a:ext>
                </a:extLst>
              </p:cNvPr>
              <p:cNvSpPr txBox="1"/>
              <p:nvPr/>
            </p:nvSpPr>
            <p:spPr bwMode="gray">
              <a:xfrm>
                <a:off x="1835696" y="2891378"/>
                <a:ext cx="6210057" cy="85606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de-DE" sz="1400" i="1" smtClean="0">
                          <a:latin typeface="Cambria Math" panose="02040503050406030204" pitchFamily="18" charset="0"/>
                        </a:rPr>
                        <m:t>=</m:t>
                      </m:r>
                      <m:nary>
                        <m:naryPr>
                          <m:chr m:val="∑"/>
                          <m:ctrlPr>
                            <a:rPr lang="en-US" sz="1400" i="1">
                              <a:latin typeface="Cambria Math" panose="02040503050406030204" pitchFamily="18" charset="0"/>
                            </a:rPr>
                          </m:ctrlPr>
                        </m:naryPr>
                        <m:sub>
                          <m:r>
                            <m:rPr>
                              <m:brk m:alnAt="23"/>
                            </m:rPr>
                            <a:rPr lang="en-US" sz="1400" i="1">
                              <a:latin typeface="Cambria Math" panose="02040503050406030204" pitchFamily="18" charset="0"/>
                            </a:rPr>
                            <m:t>𝑖</m:t>
                          </m:r>
                          <m:r>
                            <a:rPr lang="en-US" sz="1400" i="1">
                              <a:latin typeface="Cambria Math" panose="02040503050406030204" pitchFamily="18" charset="0"/>
                            </a:rPr>
                            <m:t>=1</m:t>
                          </m:r>
                        </m:sub>
                        <m:sup>
                          <m:r>
                            <a:rPr lang="en-US" sz="1400" i="1">
                              <a:latin typeface="Cambria Math" panose="02040503050406030204" pitchFamily="18" charset="0"/>
                            </a:rPr>
                            <m:t>𝑛</m:t>
                          </m:r>
                        </m:sup>
                        <m:e>
                          <m:d>
                            <m:dPr>
                              <m:ctrlPr>
                                <a:rPr lang="en-US" sz="1400" b="0" i="1" smtClean="0">
                                  <a:latin typeface="Cambria Math" panose="02040503050406030204" pitchFamily="18" charset="0"/>
                                </a:rPr>
                              </m:ctrlPr>
                            </m:dPr>
                            <m:e>
                              <m:nary>
                                <m:naryPr>
                                  <m:chr m:val="∑"/>
                                  <m:ctrlPr>
                                    <a:rPr lang="en-US" sz="1400" i="1">
                                      <a:latin typeface="Cambria Math" panose="02040503050406030204" pitchFamily="18" charset="0"/>
                                    </a:rPr>
                                  </m:ctrlPr>
                                </m:naryPr>
                                <m:sub>
                                  <m:m>
                                    <m:mPr>
                                      <m:mcs>
                                        <m:mc>
                                          <m:mcPr>
                                            <m:count m:val="1"/>
                                            <m:mcJc m:val="center"/>
                                          </m:mcPr>
                                        </m:mc>
                                      </m:mcs>
                                      <m:ctrlPr>
                                        <a:rPr lang="en-US" sz="1400" i="1" smtClean="0">
                                          <a:latin typeface="Cambria Math" panose="02040503050406030204" pitchFamily="18" charset="0"/>
                                        </a:rPr>
                                      </m:ctrlPr>
                                    </m:mPr>
                                    <m:mr>
                                      <m:e>
                                        <m:r>
                                          <a:rPr lang="en-US" sz="1400" i="1">
                                            <a:latin typeface="Cambria Math" panose="02040503050406030204" pitchFamily="18" charset="0"/>
                                          </a:rPr>
                                          <m:t>𝑗</m:t>
                                        </m:r>
                                        <m:r>
                                          <a:rPr lang="en-US" sz="1400" i="1">
                                            <a:latin typeface="Cambria Math" panose="02040503050406030204" pitchFamily="18" charset="0"/>
                                          </a:rPr>
                                          <m:t>=1</m:t>
                                        </m:r>
                                      </m:e>
                                    </m:mr>
                                    <m:mr>
                                      <m:e>
                                        <m:r>
                                          <a:rPr lang="en-US" sz="1400" b="0" i="1" smtClean="0">
                                            <a:latin typeface="Cambria Math" panose="02040503050406030204" pitchFamily="18" charset="0"/>
                                          </a:rPr>
                                          <m:t>𝑗</m:t>
                                        </m:r>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𝑖</m:t>
                                        </m:r>
                                      </m:e>
                                    </m:mr>
                                  </m:m>
                                </m:sub>
                                <m:sup>
                                  <m:r>
                                    <a:rPr lang="en-US" sz="1400" i="1">
                                      <a:latin typeface="Cambria Math" panose="02040503050406030204" pitchFamily="18" charset="0"/>
                                    </a:rPr>
                                    <m:t>𝑛</m:t>
                                  </m:r>
                                </m:sup>
                                <m:e>
                                  <m:r>
                                    <m:rPr>
                                      <m:sty m:val="p"/>
                                    </m:rPr>
                                    <a:rPr lang="en-US" sz="1400">
                                      <a:latin typeface="Cambria Math" panose="02040503050406030204" pitchFamily="18" charset="0"/>
                                    </a:rPr>
                                    <m:t>Cov</m:t>
                                  </m:r>
                                  <m:d>
                                    <m:dPr>
                                      <m:begChr m:val="["/>
                                      <m:endChr m:val="]"/>
                                      <m:ctrlPr>
                                        <a:rPr lang="en-US" sz="1400" i="1">
                                          <a:latin typeface="Cambria Math" panose="02040503050406030204" pitchFamily="18" charset="0"/>
                                        </a:rPr>
                                      </m:ctrlPr>
                                    </m:dPr>
                                    <m:e>
                                      <m:sSub>
                                        <m:sSubPr>
                                          <m:ctrlPr>
                                            <a:rPr lang="en-US" sz="1400" i="1">
                                              <a:latin typeface="Cambria Math" panose="02040503050406030204" pitchFamily="18" charset="0"/>
                                            </a:rPr>
                                          </m:ctrlPr>
                                        </m:sSubPr>
                                        <m:e>
                                          <m:r>
                                            <a:rPr lang="en-US" sz="1400" i="1">
                                              <a:latin typeface="Cambria Math" panose="02040503050406030204" pitchFamily="18" charset="0"/>
                                            </a:rPr>
                                            <m:t>𝑋</m:t>
                                          </m:r>
                                        </m:e>
                                        <m:sub>
                                          <m:r>
                                            <a:rPr lang="en-US" sz="1400" i="1">
                                              <a:latin typeface="Cambria Math" panose="02040503050406030204" pitchFamily="18" charset="0"/>
                                            </a:rPr>
                                            <m:t>𝑖</m:t>
                                          </m:r>
                                        </m:sub>
                                      </m:sSub>
                                      <m:r>
                                        <a:rPr lang="en-US" sz="1400" i="1">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𝑋</m:t>
                                          </m:r>
                                        </m:e>
                                        <m:sub>
                                          <m:r>
                                            <a:rPr lang="en-US" sz="1400" i="1">
                                              <a:latin typeface="Cambria Math" panose="02040503050406030204" pitchFamily="18" charset="0"/>
                                            </a:rPr>
                                            <m:t>𝑗</m:t>
                                          </m:r>
                                        </m:sub>
                                      </m:sSub>
                                    </m:e>
                                  </m:d>
                                  <m:r>
                                    <a:rPr lang="en-US" sz="1400" b="0" i="1" smtClean="0">
                                      <a:latin typeface="Cambria Math" panose="02040503050406030204" pitchFamily="18" charset="0"/>
                                    </a:rPr>
                                    <m:t>+</m:t>
                                  </m:r>
                                  <m:r>
                                    <m:rPr>
                                      <m:sty m:val="p"/>
                                    </m:rPr>
                                    <a:rPr lang="en-US" sz="1400" b="0" i="0" smtClean="0">
                                      <a:latin typeface="Cambria Math" panose="02040503050406030204" pitchFamily="18" charset="0"/>
                                    </a:rPr>
                                    <m:t>Cov</m:t>
                                  </m:r>
                                  <m:d>
                                    <m:dPr>
                                      <m:begChr m:val="["/>
                                      <m:endChr m:val="]"/>
                                      <m:ctrlPr>
                                        <a:rPr lang="en-US" sz="1400" b="0" i="1" smtClean="0">
                                          <a:latin typeface="Cambria Math" panose="02040503050406030204" pitchFamily="18" charset="0"/>
                                        </a:rPr>
                                      </m:ctrlPr>
                                    </m:dPr>
                                    <m:e>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𝑋</m:t>
                                          </m:r>
                                        </m:e>
                                        <m:sub>
                                          <m:r>
                                            <a:rPr lang="en-US" sz="1400" b="0" i="1" smtClean="0">
                                              <a:latin typeface="Cambria Math" panose="02040503050406030204" pitchFamily="18" charset="0"/>
                                            </a:rPr>
                                            <m:t>𝑖</m:t>
                                          </m:r>
                                        </m:sub>
                                      </m:sSub>
                                      <m:r>
                                        <a:rPr lang="en-US" sz="1400" b="0" i="1" smtClean="0">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𝑋</m:t>
                                          </m:r>
                                        </m:e>
                                        <m:sub>
                                          <m:r>
                                            <a:rPr lang="en-US" sz="1400" b="0" i="1" smtClean="0">
                                              <a:latin typeface="Cambria Math" panose="02040503050406030204" pitchFamily="18" charset="0"/>
                                            </a:rPr>
                                            <m:t>𝑖</m:t>
                                          </m:r>
                                        </m:sub>
                                      </m:sSub>
                                    </m:e>
                                  </m:d>
                                </m:e>
                              </m:nary>
                            </m:e>
                          </m:d>
                        </m:e>
                      </m:nary>
                    </m:oMath>
                  </m:oMathPara>
                </a14:m>
                <a:endParaRPr lang="de-DE" sz="1400" dirty="0"/>
              </a:p>
            </p:txBody>
          </p:sp>
        </mc:Choice>
        <mc:Fallback xmlns="">
          <p:sp>
            <p:nvSpPr>
              <p:cNvPr id="7" name="TextBox 6">
                <a:extLst>
                  <a:ext uri="{FF2B5EF4-FFF2-40B4-BE49-F238E27FC236}">
                    <a16:creationId xmlns:a16="http://schemas.microsoft.com/office/drawing/2014/main" id="{44571071-6025-03EA-8722-470877710799}"/>
                  </a:ext>
                </a:extLst>
              </p:cNvPr>
              <p:cNvSpPr txBox="1">
                <a:spLocks noRot="1" noChangeAspect="1" noMove="1" noResize="1" noEditPoints="1" noAdjustHandles="1" noChangeArrowheads="1" noChangeShapeType="1" noTextEdit="1"/>
              </p:cNvSpPr>
              <p:nvPr/>
            </p:nvSpPr>
            <p:spPr bwMode="gray">
              <a:xfrm>
                <a:off x="1835696" y="2891378"/>
                <a:ext cx="6210057" cy="856068"/>
              </a:xfrm>
              <a:prstGeom prst="rect">
                <a:avLst/>
              </a:prstGeom>
              <a:blipFill>
                <a:blip r:embed="rId5"/>
                <a:stretch>
                  <a:fillRect t="-75362" b="-100000"/>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8BA45663-47BE-A949-2C6F-056038080BDA}"/>
                  </a:ext>
                </a:extLst>
              </p:cNvPr>
              <p:cNvSpPr txBox="1"/>
              <p:nvPr/>
            </p:nvSpPr>
            <p:spPr bwMode="gray">
              <a:xfrm>
                <a:off x="1691680" y="3679876"/>
                <a:ext cx="6210057" cy="85606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de-DE" sz="1400" i="1" smtClean="0">
                          <a:latin typeface="Cambria Math" panose="02040503050406030204" pitchFamily="18" charset="0"/>
                        </a:rPr>
                        <m:t>=</m:t>
                      </m:r>
                      <m:nary>
                        <m:naryPr>
                          <m:chr m:val="∑"/>
                          <m:ctrlPr>
                            <a:rPr lang="de-DE" sz="1400" i="1">
                              <a:latin typeface="Cambria Math" panose="02040503050406030204" pitchFamily="18" charset="0"/>
                            </a:rPr>
                          </m:ctrlPr>
                        </m:naryPr>
                        <m:sub>
                          <m:r>
                            <m:rPr>
                              <m:brk m:alnAt="23"/>
                            </m:rPr>
                            <a:rPr lang="de-DE" sz="1400" i="1">
                              <a:latin typeface="Cambria Math" panose="02040503050406030204" pitchFamily="18" charset="0"/>
                            </a:rPr>
                            <m:t>𝑖</m:t>
                          </m:r>
                          <m:r>
                            <a:rPr lang="de-DE" sz="1400" i="1">
                              <a:latin typeface="Cambria Math" panose="02040503050406030204" pitchFamily="18" charset="0"/>
                            </a:rPr>
                            <m:t>=1</m:t>
                          </m:r>
                        </m:sub>
                        <m:sup>
                          <m:r>
                            <a:rPr lang="de-DE" sz="1400" i="1">
                              <a:latin typeface="Cambria Math" panose="02040503050406030204" pitchFamily="18" charset="0"/>
                            </a:rPr>
                            <m:t>𝑛</m:t>
                          </m:r>
                        </m:sup>
                        <m:e>
                          <m:nary>
                            <m:naryPr>
                              <m:chr m:val="∑"/>
                              <m:ctrlPr>
                                <a:rPr lang="de-DE" sz="1400" i="1">
                                  <a:latin typeface="Cambria Math" panose="02040503050406030204" pitchFamily="18" charset="0"/>
                                </a:rPr>
                              </m:ctrlPr>
                            </m:naryPr>
                            <m:sub>
                              <m:m>
                                <m:mPr>
                                  <m:mcs>
                                    <m:mc>
                                      <m:mcPr>
                                        <m:count m:val="1"/>
                                        <m:mcJc m:val="center"/>
                                      </m:mcPr>
                                    </m:mc>
                                  </m:mcs>
                                  <m:ctrlPr>
                                    <a:rPr lang="de-DE" sz="1400" i="1">
                                      <a:latin typeface="Cambria Math" panose="02040503050406030204" pitchFamily="18" charset="0"/>
                                    </a:rPr>
                                  </m:ctrlPr>
                                </m:mPr>
                                <m:mr>
                                  <m:e>
                                    <m:r>
                                      <a:rPr lang="en-US" sz="1400" i="1">
                                        <a:latin typeface="Cambria Math" panose="02040503050406030204" pitchFamily="18" charset="0"/>
                                      </a:rPr>
                                      <m:t>𝑗</m:t>
                                    </m:r>
                                    <m:r>
                                      <a:rPr lang="de-DE" sz="1400" i="1">
                                        <a:latin typeface="Cambria Math" panose="02040503050406030204" pitchFamily="18" charset="0"/>
                                      </a:rPr>
                                      <m:t>=1</m:t>
                                    </m:r>
                                  </m:e>
                                </m:mr>
                                <m:mr>
                                  <m:e>
                                    <m:r>
                                      <a:rPr lang="en-US" sz="1400" i="1">
                                        <a:latin typeface="Cambria Math" panose="02040503050406030204" pitchFamily="18" charset="0"/>
                                      </a:rPr>
                                      <m:t>𝑗</m:t>
                                    </m:r>
                                    <m:r>
                                      <a:rPr lang="en-US" sz="1400" i="1">
                                        <a:latin typeface="Cambria Math" panose="02040503050406030204" pitchFamily="18" charset="0"/>
                                        <a:ea typeface="Cambria Math" panose="02040503050406030204" pitchFamily="18" charset="0"/>
                                      </a:rPr>
                                      <m:t>≠</m:t>
                                    </m:r>
                                    <m:r>
                                      <a:rPr lang="en-US" sz="1400" i="1">
                                        <a:latin typeface="Cambria Math" panose="02040503050406030204" pitchFamily="18" charset="0"/>
                                        <a:ea typeface="Cambria Math" panose="02040503050406030204" pitchFamily="18" charset="0"/>
                                      </a:rPr>
                                      <m:t>𝑖</m:t>
                                    </m:r>
                                  </m:e>
                                </m:mr>
                              </m:m>
                            </m:sub>
                            <m:sup>
                              <m:r>
                                <a:rPr lang="de-DE" sz="1400" i="1">
                                  <a:latin typeface="Cambria Math" panose="02040503050406030204" pitchFamily="18" charset="0"/>
                                </a:rPr>
                                <m:t>𝑛</m:t>
                              </m:r>
                            </m:sup>
                            <m:e>
                              <m:r>
                                <m:rPr>
                                  <m:nor/>
                                </m:rPr>
                                <a:rPr lang="de-DE" sz="1400">
                                  <a:latin typeface="Cambria Math" panose="02040503050406030204" pitchFamily="18" charset="0"/>
                                </a:rPr>
                                <m:t>Cov</m:t>
                              </m:r>
                              <m:d>
                                <m:dPr>
                                  <m:begChr m:val="["/>
                                  <m:endChr m:val="]"/>
                                  <m:ctrlPr>
                                    <a:rPr lang="en-US" sz="1400" i="1">
                                      <a:latin typeface="Cambria Math" panose="02040503050406030204" pitchFamily="18" charset="0"/>
                                    </a:rPr>
                                  </m:ctrlPr>
                                </m:dPr>
                                <m:e>
                                  <m:sSub>
                                    <m:sSubPr>
                                      <m:ctrlPr>
                                        <a:rPr lang="en-US" sz="1400" i="1">
                                          <a:latin typeface="Cambria Math" panose="02040503050406030204" pitchFamily="18" charset="0"/>
                                        </a:rPr>
                                      </m:ctrlPr>
                                    </m:sSubPr>
                                    <m:e>
                                      <m:r>
                                        <a:rPr lang="en-US" sz="1400" i="1">
                                          <a:latin typeface="Cambria Math" panose="02040503050406030204" pitchFamily="18" charset="0"/>
                                        </a:rPr>
                                        <m:t>𝑋</m:t>
                                      </m:r>
                                    </m:e>
                                    <m:sub>
                                      <m:r>
                                        <a:rPr lang="en-US" sz="1400" i="1">
                                          <a:latin typeface="Cambria Math" panose="02040503050406030204" pitchFamily="18" charset="0"/>
                                        </a:rPr>
                                        <m:t>𝑖</m:t>
                                      </m:r>
                                    </m:sub>
                                  </m:sSub>
                                  <m:r>
                                    <a:rPr lang="en-US" sz="1400" i="1">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𝑋</m:t>
                                      </m:r>
                                    </m:e>
                                    <m:sub>
                                      <m:r>
                                        <a:rPr lang="en-US" sz="1400" i="1">
                                          <a:latin typeface="Cambria Math" panose="02040503050406030204" pitchFamily="18" charset="0"/>
                                        </a:rPr>
                                        <m:t>𝑗</m:t>
                                      </m:r>
                                    </m:sub>
                                  </m:sSub>
                                </m:e>
                              </m:d>
                            </m:e>
                          </m:nary>
                        </m:e>
                      </m:nary>
                      <m:r>
                        <a:rPr lang="en-US" sz="1400" b="0" i="1" smtClean="0">
                          <a:latin typeface="Cambria Math" panose="02040503050406030204" pitchFamily="18" charset="0"/>
                        </a:rPr>
                        <m:t>+</m:t>
                      </m:r>
                      <m:nary>
                        <m:naryPr>
                          <m:chr m:val="∑"/>
                          <m:ctrlPr>
                            <a:rPr lang="de-DE" sz="1400" i="1">
                              <a:latin typeface="Cambria Math" panose="02040503050406030204" pitchFamily="18" charset="0"/>
                            </a:rPr>
                          </m:ctrlPr>
                        </m:naryPr>
                        <m:sub>
                          <m:r>
                            <m:rPr>
                              <m:brk m:alnAt="23"/>
                            </m:rPr>
                            <a:rPr lang="de-DE" sz="1400" i="1">
                              <a:latin typeface="Cambria Math" panose="02040503050406030204" pitchFamily="18" charset="0"/>
                            </a:rPr>
                            <m:t>𝑖</m:t>
                          </m:r>
                          <m:r>
                            <a:rPr lang="de-DE" sz="1400" i="1">
                              <a:latin typeface="Cambria Math" panose="02040503050406030204" pitchFamily="18" charset="0"/>
                            </a:rPr>
                            <m:t>=1</m:t>
                          </m:r>
                        </m:sub>
                        <m:sup>
                          <m:r>
                            <a:rPr lang="de-DE" sz="1400" i="1">
                              <a:latin typeface="Cambria Math" panose="02040503050406030204" pitchFamily="18" charset="0"/>
                            </a:rPr>
                            <m:t>𝑛</m:t>
                          </m:r>
                        </m:sup>
                        <m:e>
                          <m:r>
                            <a:rPr lang="de-DE" sz="1400" i="1">
                              <a:latin typeface="Cambria Math" panose="02040503050406030204" pitchFamily="18" charset="0"/>
                            </a:rPr>
                            <m:t>𝑉</m:t>
                          </m:r>
                          <m:d>
                            <m:dPr>
                              <m:begChr m:val="["/>
                              <m:endChr m:val="]"/>
                              <m:ctrlPr>
                                <a:rPr lang="en-US" sz="1400" i="1">
                                  <a:latin typeface="Cambria Math" panose="02040503050406030204" pitchFamily="18" charset="0"/>
                                </a:rPr>
                              </m:ctrlPr>
                            </m:dPr>
                            <m:e>
                              <m:sSub>
                                <m:sSubPr>
                                  <m:ctrlPr>
                                    <a:rPr lang="en-US" sz="1400" i="1">
                                      <a:latin typeface="Cambria Math" panose="02040503050406030204" pitchFamily="18" charset="0"/>
                                    </a:rPr>
                                  </m:ctrlPr>
                                </m:sSubPr>
                                <m:e>
                                  <m:r>
                                    <a:rPr lang="en-US" sz="1400" i="1">
                                      <a:latin typeface="Cambria Math" panose="02040503050406030204" pitchFamily="18" charset="0"/>
                                    </a:rPr>
                                    <m:t>𝑋</m:t>
                                  </m:r>
                                </m:e>
                                <m:sub>
                                  <m:r>
                                    <a:rPr lang="en-US" sz="1400" i="1">
                                      <a:latin typeface="Cambria Math" panose="02040503050406030204" pitchFamily="18" charset="0"/>
                                    </a:rPr>
                                    <m:t>𝑖</m:t>
                                  </m:r>
                                </m:sub>
                              </m:sSub>
                            </m:e>
                          </m:d>
                        </m:e>
                      </m:nary>
                    </m:oMath>
                  </m:oMathPara>
                </a14:m>
                <a:endParaRPr lang="de-DE" sz="1400" dirty="0"/>
              </a:p>
            </p:txBody>
          </p:sp>
        </mc:Choice>
        <mc:Fallback xmlns="">
          <p:sp>
            <p:nvSpPr>
              <p:cNvPr id="8" name="TextBox 7">
                <a:extLst>
                  <a:ext uri="{FF2B5EF4-FFF2-40B4-BE49-F238E27FC236}">
                    <a16:creationId xmlns:a16="http://schemas.microsoft.com/office/drawing/2014/main" id="{8BA45663-47BE-A949-2C6F-056038080BDA}"/>
                  </a:ext>
                </a:extLst>
              </p:cNvPr>
              <p:cNvSpPr txBox="1">
                <a:spLocks noRot="1" noChangeAspect="1" noMove="1" noResize="1" noEditPoints="1" noAdjustHandles="1" noChangeArrowheads="1" noChangeShapeType="1" noTextEdit="1"/>
              </p:cNvSpPr>
              <p:nvPr/>
            </p:nvSpPr>
            <p:spPr bwMode="gray">
              <a:xfrm>
                <a:off x="1691680" y="3679876"/>
                <a:ext cx="6210057" cy="856068"/>
              </a:xfrm>
              <a:prstGeom prst="rect">
                <a:avLst/>
              </a:prstGeom>
              <a:blipFill>
                <a:blip r:embed="rId6"/>
                <a:stretch>
                  <a:fillRect t="-75362" b="-100000"/>
                </a:stretch>
              </a:blipFill>
            </p:spPr>
            <p:txBody>
              <a:bodyPr/>
              <a:lstStyle/>
              <a:p>
                <a:r>
                  <a:rPr lang="de-DE">
                    <a:noFill/>
                  </a:rPr>
                  <a:t> </a:t>
                </a:r>
              </a:p>
            </p:txBody>
          </p:sp>
        </mc:Fallback>
      </mc:AlternateContent>
      <p:sp>
        <p:nvSpPr>
          <p:cNvPr id="9" name="Rounded Rectangle 8">
            <a:extLst>
              <a:ext uri="{FF2B5EF4-FFF2-40B4-BE49-F238E27FC236}">
                <a16:creationId xmlns:a16="http://schemas.microsoft.com/office/drawing/2014/main" id="{CE3DEE83-2E9E-1736-58D6-4AF183335528}"/>
              </a:ext>
            </a:extLst>
          </p:cNvPr>
          <p:cNvSpPr/>
          <p:nvPr/>
        </p:nvSpPr>
        <p:spPr bwMode="gray">
          <a:xfrm>
            <a:off x="5364089" y="3072540"/>
            <a:ext cx="864096" cy="307777"/>
          </a:xfrm>
          <a:prstGeom prst="roundRect">
            <a:avLst/>
          </a:prstGeom>
          <a:solidFill>
            <a:srgbClr val="B1063A">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p:cxnSp>
        <p:nvCxnSpPr>
          <p:cNvPr id="10" name="Straight Arrow Connector 9">
            <a:extLst>
              <a:ext uri="{FF2B5EF4-FFF2-40B4-BE49-F238E27FC236}">
                <a16:creationId xmlns:a16="http://schemas.microsoft.com/office/drawing/2014/main" id="{E4349D55-8C2E-06EB-5928-5C581DEFCCE2}"/>
              </a:ext>
            </a:extLst>
          </p:cNvPr>
          <p:cNvCxnSpPr>
            <a:cxnSpLocks/>
            <a:endCxn id="11" idx="0"/>
          </p:cNvCxnSpPr>
          <p:nvPr/>
        </p:nvCxnSpPr>
        <p:spPr bwMode="gray">
          <a:xfrm>
            <a:off x="5796136" y="3380317"/>
            <a:ext cx="0" cy="474582"/>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1" name="Rounded Rectangle 10">
            <a:extLst>
              <a:ext uri="{FF2B5EF4-FFF2-40B4-BE49-F238E27FC236}">
                <a16:creationId xmlns:a16="http://schemas.microsoft.com/office/drawing/2014/main" id="{FC9D49E8-775B-BB1B-B147-D799DD648FE1}"/>
              </a:ext>
            </a:extLst>
          </p:cNvPr>
          <p:cNvSpPr/>
          <p:nvPr/>
        </p:nvSpPr>
        <p:spPr bwMode="gray">
          <a:xfrm>
            <a:off x="5580112" y="3854899"/>
            <a:ext cx="432048" cy="307777"/>
          </a:xfrm>
          <a:prstGeom prst="roundRect">
            <a:avLst/>
          </a:prstGeom>
          <a:solidFill>
            <a:srgbClr val="B1063A">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p:spTree>
    <p:extLst>
      <p:ext uri="{BB962C8B-B14F-4D97-AF65-F5344CB8AC3E}">
        <p14:creationId xmlns:p14="http://schemas.microsoft.com/office/powerpoint/2010/main" val="29248423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dissolv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dissolv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dissolv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dissolve">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dissolve">
                                      <p:cBhvr>
                                        <p:cTn id="32" dur="500"/>
                                        <p:tgtEl>
                                          <p:spTgt spid="9"/>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dissolve">
                                      <p:cBhvr>
                                        <p:cTn id="35" dur="500"/>
                                        <p:tgtEl>
                                          <p:spTgt spid="11"/>
                                        </p:tgtEl>
                                      </p:cBhvr>
                                    </p:animEffect>
                                  </p:childTnLst>
                                </p:cTn>
                              </p:par>
                              <p:par>
                                <p:cTn id="36" presetID="22" presetClass="entr" presetSubtype="1" fill="hold" nodeType="with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wipe(up)">
                                      <p:cBhvr>
                                        <p:cTn id="3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9" grpId="0" animBg="1"/>
      <p:bldP spid="11"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5384D6AF-5754-27C1-94FD-05A2F7BB38A6}"/>
                  </a:ext>
                </a:extLst>
              </p:cNvPr>
              <p:cNvSpPr>
                <a:spLocks noGrp="1"/>
              </p:cNvSpPr>
              <p:nvPr>
                <p:ph type="body" sz="quarter" idx="13"/>
              </p:nvPr>
            </p:nvSpPr>
            <p:spPr/>
            <p:txBody>
              <a:bodyPr/>
              <a:lstStyle/>
              <a:p>
                <a:r>
                  <a:rPr lang="de-DE" b="1" dirty="0">
                    <a:solidFill>
                      <a:schemeClr val="accent4"/>
                    </a:solidFill>
                  </a:rPr>
                  <a:t>Beispiel (Varianz der Summe)</a:t>
                </a:r>
                <a:r>
                  <a:rPr lang="de-DE" dirty="0"/>
                  <a:t>. Wir werfen einen Würfel 10-mal hintereinander. Welche Varianz hat die Summe der Augenzahlen?</a:t>
                </a:r>
              </a:p>
              <a:p>
                <a:r>
                  <a:rPr lang="de-DE" b="1" dirty="0"/>
                  <a:t>Lösung</a:t>
                </a:r>
                <a:r>
                  <a:rPr lang="de-DE" dirty="0"/>
                  <a:t>: Wenn wir die Augenzahl des </a:t>
                </a:r>
                <a14:m>
                  <m:oMath xmlns:m="http://schemas.openxmlformats.org/officeDocument/2006/math">
                    <m:r>
                      <a:rPr lang="en-US" b="0" i="1" smtClean="0">
                        <a:latin typeface="Cambria Math" panose="02040503050406030204" pitchFamily="18" charset="0"/>
                      </a:rPr>
                      <m:t>𝑖</m:t>
                    </m:r>
                  </m:oMath>
                </a14:m>
                <a:r>
                  <a:rPr lang="de-DE" dirty="0" err="1"/>
                  <a:t>ten</a:t>
                </a:r>
                <a:r>
                  <a:rPr lang="de-DE" dirty="0"/>
                  <a:t> Wurfs mit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𝑖</m:t>
                        </m:r>
                      </m:sub>
                    </m:sSub>
                  </m:oMath>
                </a14:m>
                <a:r>
                  <a:rPr lang="de-DE" dirty="0"/>
                  <a:t> bezeichnen, dann wissen wir für die Varianz </a:t>
                </a:r>
                <a14:m>
                  <m:oMath xmlns:m="http://schemas.openxmlformats.org/officeDocument/2006/math">
                    <m:r>
                      <a:rPr lang="en-US" i="1">
                        <a:latin typeface="Cambria Math" panose="02040503050406030204" pitchFamily="18" charset="0"/>
                      </a:rPr>
                      <m:t>𝑉</m:t>
                    </m:r>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𝑖</m:t>
                            </m:r>
                          </m:sub>
                        </m:sSub>
                      </m:e>
                    </m:d>
                    <m:r>
                      <a:rPr lang="en-US" i="1">
                        <a:latin typeface="Cambria Math" panose="02040503050406030204" pitchFamily="18" charset="0"/>
                      </a:rPr>
                      <m:t> </m:t>
                    </m:r>
                  </m:oMath>
                </a14:m>
                <a:r>
                  <a:rPr lang="de-DE" dirty="0"/>
                  <a:t>von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𝑖</m:t>
                        </m:r>
                      </m:sub>
                    </m:sSub>
                  </m:oMath>
                </a14:m>
                <a:endParaRPr lang="de-DE"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𝑖</m:t>
                              </m:r>
                            </m:sub>
                          </m:sSub>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6</m:t>
                          </m:r>
                        </m:den>
                      </m:f>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1+4+9+16+25+36</m:t>
                          </m:r>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1+2+3+4+5+6</m:t>
                                  </m:r>
                                </m:num>
                                <m:den>
                                  <m:r>
                                    <a:rPr lang="en-US" i="1">
                                      <a:latin typeface="Cambria Math" panose="02040503050406030204" pitchFamily="18" charset="0"/>
                                    </a:rPr>
                                    <m:t>6</m:t>
                                  </m:r>
                                </m:den>
                              </m:f>
                            </m:e>
                          </m:d>
                        </m:e>
                        <m:sup>
                          <m:r>
                            <a:rPr lang="en-US" b="0" i="1" smtClean="0">
                              <a:latin typeface="Cambria Math" panose="02040503050406030204" pitchFamily="18" charset="0"/>
                            </a:rPr>
                            <m:t>2</m:t>
                          </m:r>
                        </m:sup>
                      </m:sSup>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35</m:t>
                          </m:r>
                        </m:num>
                        <m:den>
                          <m:r>
                            <a:rPr lang="en-US" b="0" i="1" smtClean="0">
                              <a:latin typeface="Cambria Math" panose="02040503050406030204" pitchFamily="18" charset="0"/>
                            </a:rPr>
                            <m:t>12</m:t>
                          </m:r>
                        </m:den>
                      </m:f>
                    </m:oMath>
                  </m:oMathPara>
                </a14:m>
                <a:endParaRPr lang="de-DE" dirty="0"/>
              </a:p>
              <a:p>
                <a:pPr marL="268287" lvl="1" indent="0">
                  <a:buNone/>
                </a:pPr>
                <a:r>
                  <a:rPr lang="de-DE" dirty="0"/>
                  <a:t>Da die Würfe unabhängig voneinander sind, gilt </a:t>
                </a:r>
              </a:p>
              <a:p>
                <a:pPr marL="268287" lvl="1"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m:t>
                      </m:r>
                      <m:d>
                        <m:dPr>
                          <m:begChr m:val="["/>
                          <m:endChr m:val="]"/>
                          <m:ctrlPr>
                            <a:rPr lang="en-US" b="0" i="1" smtClean="0">
                              <a:latin typeface="Cambria Math" panose="02040503050406030204" pitchFamily="18" charset="0"/>
                            </a:rPr>
                          </m:ctrlPr>
                        </m:dPr>
                        <m:e>
                          <m:nary>
                            <m:naryPr>
                              <m:chr m:val="∑"/>
                              <m:ctrlPr>
                                <a:rPr lang="de-DE"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10</m:t>
                              </m:r>
                            </m:sup>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𝑖</m:t>
                                  </m:r>
                                </m:sub>
                              </m:sSub>
                            </m:e>
                          </m:nary>
                        </m:e>
                      </m:d>
                      <m:r>
                        <a:rPr lang="en-US" b="0" i="1" smtClean="0">
                          <a:latin typeface="Cambria Math" panose="02040503050406030204" pitchFamily="18" charset="0"/>
                        </a:rPr>
                        <m:t>=</m:t>
                      </m:r>
                      <m:nary>
                        <m:naryPr>
                          <m:chr m:val="∑"/>
                          <m:ctrlPr>
                            <a:rPr lang="de-DE"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10</m:t>
                          </m:r>
                        </m:sup>
                        <m:e>
                          <m:r>
                            <a:rPr lang="en-US" b="0" i="1" smtClean="0">
                              <a:latin typeface="Cambria Math" panose="02040503050406030204" pitchFamily="18" charset="0"/>
                            </a:rPr>
                            <m:t>𝑉</m:t>
                          </m:r>
                          <m:d>
                            <m:dPr>
                              <m:begChr m:val="["/>
                              <m:endChr m:val="]"/>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𝑖</m:t>
                                  </m:r>
                                </m:sub>
                              </m:sSub>
                            </m:e>
                          </m:d>
                        </m:e>
                      </m:nary>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10⋅35</m:t>
                          </m:r>
                        </m:num>
                        <m:den>
                          <m:r>
                            <a:rPr lang="en-US" b="0" i="1" smtClean="0">
                              <a:latin typeface="Cambria Math" panose="02040503050406030204" pitchFamily="18" charset="0"/>
                            </a:rPr>
                            <m:t>12</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175</m:t>
                          </m:r>
                        </m:num>
                        <m:den>
                          <m:r>
                            <a:rPr lang="en-US" b="0" i="1" smtClean="0">
                              <a:latin typeface="Cambria Math" panose="02040503050406030204" pitchFamily="18" charset="0"/>
                            </a:rPr>
                            <m:t>6</m:t>
                          </m:r>
                        </m:den>
                      </m:f>
                      <m:r>
                        <a:rPr lang="en-US" b="0" i="1" smtClean="0">
                          <a:latin typeface="Cambria Math" panose="02040503050406030204" pitchFamily="18" charset="0"/>
                        </a:rPr>
                        <m:t>≈29.2</m:t>
                      </m:r>
                    </m:oMath>
                  </m:oMathPara>
                </a14:m>
                <a:endParaRPr lang="de-DE" dirty="0"/>
              </a:p>
            </p:txBody>
          </p:sp>
        </mc:Choice>
        <mc:Fallback xmlns="">
          <p:sp>
            <p:nvSpPr>
              <p:cNvPr id="2" name="Text Placeholder 1">
                <a:extLst>
                  <a:ext uri="{FF2B5EF4-FFF2-40B4-BE49-F238E27FC236}">
                    <a16:creationId xmlns:a16="http://schemas.microsoft.com/office/drawing/2014/main" id="{5384D6AF-5754-27C1-94FD-05A2F7BB38A6}"/>
                  </a:ext>
                </a:extLst>
              </p:cNvPr>
              <p:cNvSpPr>
                <a:spLocks noGrp="1" noRot="1" noChangeAspect="1" noMove="1" noResize="1" noEditPoints="1" noAdjustHandles="1" noChangeArrowheads="1" noChangeShapeType="1" noTextEdit="1"/>
              </p:cNvSpPr>
              <p:nvPr>
                <p:ph type="body" sz="quarter" idx="13"/>
              </p:nvPr>
            </p:nvSpPr>
            <p:spPr>
              <a:blipFill>
                <a:blip r:embed="rId2"/>
                <a:stretch>
                  <a:fillRect t="-355"/>
                </a:stretch>
              </a:blipFill>
            </p:spPr>
            <p:txBody>
              <a:bodyPr/>
              <a:lstStyle/>
              <a:p>
                <a:r>
                  <a:rPr lang="de-DE">
                    <a:noFill/>
                  </a:rPr>
                  <a:t> </a:t>
                </a:r>
              </a:p>
            </p:txBody>
          </p:sp>
        </mc:Fallback>
      </mc:AlternateContent>
      <p:sp>
        <p:nvSpPr>
          <p:cNvPr id="3" name="Title 2">
            <a:extLst>
              <a:ext uri="{FF2B5EF4-FFF2-40B4-BE49-F238E27FC236}">
                <a16:creationId xmlns:a16="http://schemas.microsoft.com/office/drawing/2014/main" id="{06E0C78E-6287-A97D-9889-F2B3FB08A04A}"/>
              </a:ext>
            </a:extLst>
          </p:cNvPr>
          <p:cNvSpPr>
            <a:spLocks noGrp="1"/>
          </p:cNvSpPr>
          <p:nvPr>
            <p:ph type="title"/>
          </p:nvPr>
        </p:nvSpPr>
        <p:spPr/>
        <p:txBody>
          <a:bodyPr/>
          <a:lstStyle/>
          <a:p>
            <a:r>
              <a:rPr lang="de-DE" dirty="0"/>
              <a:t>Beispiel: Varianz der Summe</a:t>
            </a:r>
          </a:p>
        </p:txBody>
      </p:sp>
      <p:pic>
        <p:nvPicPr>
          <p:cNvPr id="4" name="Picture 2" descr="Two white falling dice  on white. casino gambling template concept.">
            <a:extLst>
              <a:ext uri="{FF2B5EF4-FFF2-40B4-BE49-F238E27FC236}">
                <a16:creationId xmlns:a16="http://schemas.microsoft.com/office/drawing/2014/main" id="{593633D5-86E0-FAC6-FA1A-F912D383FE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65602" y="1419622"/>
            <a:ext cx="1419622" cy="14196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76126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dissolve">
                                      <p:cBhvr>
                                        <p:cTn id="7" dur="500"/>
                                        <p:tgtEl>
                                          <p:spTgt spid="2">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dissolv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2">
                                            <p:txEl>
                                              <p:pRg st="1" end="1"/>
                                            </p:txEl>
                                          </p:spTgt>
                                        </p:tgtEl>
                                        <p:attrNameLst>
                                          <p:attrName>style.visibility</p:attrName>
                                        </p:attrNameLst>
                                      </p:cBhvr>
                                      <p:to>
                                        <p:strVal val="visible"/>
                                      </p:to>
                                    </p:set>
                                    <p:animEffect transition="in" filter="dissolve">
                                      <p:cBhvr>
                                        <p:cTn id="15" dur="500"/>
                                        <p:tgtEl>
                                          <p:spTgt spid="2">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2">
                                            <p:txEl>
                                              <p:pRg st="2" end="2"/>
                                            </p:txEl>
                                          </p:spTgt>
                                        </p:tgtEl>
                                        <p:attrNameLst>
                                          <p:attrName>style.visibility</p:attrName>
                                        </p:attrNameLst>
                                      </p:cBhvr>
                                      <p:to>
                                        <p:strVal val="visible"/>
                                      </p:to>
                                    </p:set>
                                    <p:animEffect transition="in" filter="dissolve">
                                      <p:cBhvr>
                                        <p:cTn id="20" dur="500"/>
                                        <p:tgtEl>
                                          <p:spTgt spid="2">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2">
                                            <p:txEl>
                                              <p:pRg st="3" end="3"/>
                                            </p:txEl>
                                          </p:spTgt>
                                        </p:tgtEl>
                                        <p:attrNameLst>
                                          <p:attrName>style.visibility</p:attrName>
                                        </p:attrNameLst>
                                      </p:cBhvr>
                                      <p:to>
                                        <p:strVal val="visible"/>
                                      </p:to>
                                    </p:set>
                                    <p:animEffect transition="in" filter="dissolve">
                                      <p:cBhvr>
                                        <p:cTn id="25" dur="500"/>
                                        <p:tgtEl>
                                          <p:spTgt spid="2">
                                            <p:txEl>
                                              <p:pRg st="3" end="3"/>
                                            </p:txEl>
                                          </p:spTgt>
                                        </p:tgtEl>
                                      </p:cBhvr>
                                    </p:animEffect>
                                  </p:childTnLst>
                                </p:cTn>
                              </p:par>
                              <p:par>
                                <p:cTn id="26" presetID="9" presetClass="entr" presetSubtype="0" fill="hold" nodeType="withEffect">
                                  <p:stCondLst>
                                    <p:cond delay="0"/>
                                  </p:stCondLst>
                                  <p:childTnLst>
                                    <p:set>
                                      <p:cBhvr>
                                        <p:cTn id="27" dur="1" fill="hold">
                                          <p:stCondLst>
                                            <p:cond delay="0"/>
                                          </p:stCondLst>
                                        </p:cTn>
                                        <p:tgtEl>
                                          <p:spTgt spid="2">
                                            <p:txEl>
                                              <p:pRg st="4" end="4"/>
                                            </p:txEl>
                                          </p:spTgt>
                                        </p:tgtEl>
                                        <p:attrNameLst>
                                          <p:attrName>style.visibility</p:attrName>
                                        </p:attrNameLst>
                                      </p:cBhvr>
                                      <p:to>
                                        <p:strVal val="visible"/>
                                      </p:to>
                                    </p:set>
                                    <p:animEffect transition="in" filter="dissolve">
                                      <p:cBhvr>
                                        <p:cTn id="28" dur="500"/>
                                        <p:tgtEl>
                                          <p:spTgt spid="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295A78-AF1F-9919-6BD3-B514AC01C648}"/>
              </a:ext>
            </a:extLst>
          </p:cNvPr>
          <p:cNvSpPr>
            <a:spLocks noGrp="1"/>
          </p:cNvSpPr>
          <p:nvPr>
            <p:ph type="ctrTitle"/>
          </p:nvPr>
        </p:nvSpPr>
        <p:spPr/>
        <p:txBody>
          <a:bodyPr/>
          <a:lstStyle/>
          <a:p>
            <a:r>
              <a:rPr lang="de-DE" dirty="0"/>
              <a:t>Viel Spaß bis zur nächsten Vorlesung!</a:t>
            </a:r>
          </a:p>
        </p:txBody>
      </p:sp>
    </p:spTree>
    <p:extLst>
      <p:ext uri="{BB962C8B-B14F-4D97-AF65-F5344CB8AC3E}">
        <p14:creationId xmlns:p14="http://schemas.microsoft.com/office/powerpoint/2010/main" val="2254199682"/>
      </p:ext>
    </p:extLst>
  </p:cSld>
  <p:clrMapOvr>
    <a:masterClrMapping/>
  </p:clrMapOvr>
  <p:transition spd="slow">
    <p:wipe dir="d"/>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prstGeom prst="rect">
            <a:avLst/>
          </a:prstGeom>
        </p:spPr>
        <p:txBody>
          <a:bodyPr/>
          <a:lstStyle/>
          <a:p>
            <a:r>
              <a:rPr lang="de-DE" dirty="0">
                <a:solidFill>
                  <a:schemeClr val="accent5"/>
                </a:solidFill>
              </a:rPr>
              <a:t>Gemeinsame Verteilung und Randverteilungen</a:t>
            </a:r>
          </a:p>
          <a:p>
            <a:r>
              <a:rPr lang="de-DE" dirty="0">
                <a:solidFill>
                  <a:schemeClr val="accent5"/>
                </a:solidFill>
              </a:rPr>
              <a:t>Unabhängigkeit von Zufallsvariablen</a:t>
            </a:r>
          </a:p>
          <a:p>
            <a:r>
              <a:rPr lang="de-DE" dirty="0">
                <a:solidFill>
                  <a:schemeClr val="accent5"/>
                </a:solidFill>
              </a:rPr>
              <a:t>Summen und andere Funktionen von Zufallsvariablen</a:t>
            </a:r>
          </a:p>
          <a:p>
            <a:r>
              <a:rPr lang="de-DE" b="1" dirty="0"/>
              <a:t>Erwartungswert</a:t>
            </a:r>
          </a:p>
          <a:p>
            <a:r>
              <a:rPr lang="de-DE" dirty="0"/>
              <a:t>Kovarianz und Korrelation</a:t>
            </a:r>
          </a:p>
        </p:txBody>
      </p:sp>
      <p:sp>
        <p:nvSpPr>
          <p:cNvPr id="4" name="Title 3"/>
          <p:cNvSpPr>
            <a:spLocks noGrp="1"/>
          </p:cNvSpPr>
          <p:nvPr>
            <p:ph type="title"/>
          </p:nvPr>
        </p:nvSpPr>
        <p:spPr/>
        <p:txBody>
          <a:bodyPr/>
          <a:lstStyle/>
          <a:p>
            <a:r>
              <a:rPr lang="de-DE"/>
              <a:t>Überblick</a:t>
            </a:r>
          </a:p>
        </p:txBody>
      </p:sp>
    </p:spTree>
    <p:extLst>
      <p:ext uri="{BB962C8B-B14F-4D97-AF65-F5344CB8AC3E}">
        <p14:creationId xmlns:p14="http://schemas.microsoft.com/office/powerpoint/2010/main" val="2916205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114A380B-2761-4969-ECD0-0EBD52E19411}"/>
                  </a:ext>
                </a:extLst>
              </p:cNvPr>
              <p:cNvSpPr>
                <a:spLocks noGrp="1"/>
              </p:cNvSpPr>
              <p:nvPr>
                <p:ph type="body" sz="quarter" idx="13"/>
              </p:nvPr>
            </p:nvSpPr>
            <p:spPr/>
            <p:txBody>
              <a:bodyPr/>
              <a:lstStyle/>
              <a:p>
                <a:r>
                  <a:rPr lang="de-DE" b="1" dirty="0">
                    <a:solidFill>
                      <a:schemeClr val="accent1"/>
                    </a:solidFill>
                  </a:rPr>
                  <a:t>Definition (Erwartungswert)</a:t>
                </a:r>
                <a:r>
                  <a:rPr lang="de-DE" dirty="0"/>
                  <a:t>. Gegeben zwei reelle Zufallsvariablen  </a:t>
                </a:r>
                <a14:m>
                  <m:oMath xmlns:m="http://schemas.openxmlformats.org/officeDocument/2006/math">
                    <m:r>
                      <a:rPr lang="de-DE" i="1">
                        <a:latin typeface="Cambria Math" panose="02040503050406030204" pitchFamily="18" charset="0"/>
                      </a:rPr>
                      <m:t>𝑋</m:t>
                    </m:r>
                  </m:oMath>
                </a14:m>
                <a:r>
                  <a:rPr lang="de-DE" dirty="0"/>
                  <a:t> und </a:t>
                </a:r>
                <a14:m>
                  <m:oMath xmlns:m="http://schemas.openxmlformats.org/officeDocument/2006/math">
                    <m:r>
                      <a:rPr lang="de-DE" i="1">
                        <a:latin typeface="Cambria Math" panose="02040503050406030204" pitchFamily="18" charset="0"/>
                      </a:rPr>
                      <m:t>𝑌</m:t>
                    </m:r>
                  </m:oMath>
                </a14:m>
                <a:r>
                  <a:rPr lang="de-DE" dirty="0"/>
                  <a:t> und eine Funktion </a:t>
                </a:r>
                <a14:m>
                  <m:oMath xmlns:m="http://schemas.openxmlformats.org/officeDocument/2006/math">
                    <m:r>
                      <a:rPr lang="en-US" b="0" i="1" smtClean="0">
                        <a:latin typeface="Cambria Math" panose="02040503050406030204" pitchFamily="18" charset="0"/>
                      </a:rPr>
                      <m:t>𝑔</m:t>
                    </m:r>
                    <m:r>
                      <a:rPr lang="en-US" b="0" i="1" smtClean="0">
                        <a:latin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ℝ</m:t>
                        </m:r>
                      </m:e>
                      <m:sup>
                        <m:r>
                          <a:rPr lang="en-US" b="0" i="1" smtClean="0">
                            <a:latin typeface="Cambria Math" panose="02040503050406030204" pitchFamily="18" charset="0"/>
                            <a:ea typeface="Cambria Math" panose="02040503050406030204" pitchFamily="18" charset="0"/>
                          </a:rPr>
                          <m:t>2</m:t>
                        </m:r>
                      </m:sup>
                    </m:sSup>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ℝ</m:t>
                    </m:r>
                  </m:oMath>
                </a14:m>
                <a:r>
                  <a:rPr lang="de-DE" dirty="0"/>
                  <a:t>. Dann ist der Erwartungswert von </a:t>
                </a:r>
                <a14:m>
                  <m:oMath xmlns:m="http://schemas.openxmlformats.org/officeDocument/2006/math">
                    <m:r>
                      <a:rPr lang="en-US" i="1">
                        <a:latin typeface="Cambria Math" panose="02040503050406030204" pitchFamily="18" charset="0"/>
                      </a:rPr>
                      <m:t>𝑔</m:t>
                    </m:r>
                  </m:oMath>
                </a14:m>
                <a:r>
                  <a:rPr lang="de-DE" dirty="0"/>
                  <a:t> definiert als </a:t>
                </a:r>
              </a:p>
              <a:p>
                <a:endParaRPr lang="de-DE" b="1" dirty="0">
                  <a:solidFill>
                    <a:schemeClr val="accent1"/>
                  </a:solidFill>
                </a:endParaRPr>
              </a:p>
              <a:p>
                <a:endParaRPr lang="de-DE" b="1" dirty="0">
                  <a:solidFill>
                    <a:schemeClr val="accent1"/>
                  </a:solidFill>
                </a:endParaRPr>
              </a:p>
              <a:p>
                <a:endParaRPr lang="de-DE" b="1" dirty="0">
                  <a:solidFill>
                    <a:schemeClr val="accent1"/>
                  </a:solidFill>
                </a:endParaRPr>
              </a:p>
              <a:p>
                <a:endParaRPr lang="de-DE" b="1" dirty="0">
                  <a:solidFill>
                    <a:schemeClr val="accent1"/>
                  </a:solidFill>
                </a:endParaRPr>
              </a:p>
              <a:p>
                <a:r>
                  <a:rPr lang="de-DE" b="1" dirty="0">
                    <a:solidFill>
                      <a:schemeClr val="accent1"/>
                    </a:solidFill>
                  </a:rPr>
                  <a:t>Satz (Linearität des Erwartungswertes)</a:t>
                </a:r>
                <a:r>
                  <a:rPr lang="de-DE" dirty="0"/>
                  <a:t>. Seien </a:t>
                </a:r>
                <a14:m>
                  <m:oMath xmlns:m="http://schemas.openxmlformats.org/officeDocument/2006/math">
                    <m:r>
                      <a:rPr lang="de-DE" b="0" i="1" smtClean="0">
                        <a:latin typeface="Cambria Math" panose="02040503050406030204" pitchFamily="18" charset="0"/>
                      </a:rPr>
                      <m:t>𝑋</m:t>
                    </m:r>
                  </m:oMath>
                </a14:m>
                <a:r>
                  <a:rPr lang="de-DE" dirty="0"/>
                  <a:t> und </a:t>
                </a:r>
                <a14:m>
                  <m:oMath xmlns:m="http://schemas.openxmlformats.org/officeDocument/2006/math">
                    <m:r>
                      <a:rPr lang="de-DE" b="0" i="1" smtClean="0">
                        <a:latin typeface="Cambria Math" panose="02040503050406030204" pitchFamily="18" charset="0"/>
                      </a:rPr>
                      <m:t>𝑌</m:t>
                    </m:r>
                  </m:oMath>
                </a14:m>
                <a:r>
                  <a:rPr lang="de-DE" dirty="0"/>
                  <a:t> reelle Zufallsvariablen mit je einem existierenden Erwartungswert. Seien außerdem </a:t>
                </a:r>
                <a14:m>
                  <m:oMath xmlns:m="http://schemas.openxmlformats.org/officeDocument/2006/math">
                    <m:r>
                      <a:rPr lang="de-DE" b="0" i="1" smtClean="0">
                        <a:latin typeface="Cambria Math" panose="02040503050406030204" pitchFamily="18" charset="0"/>
                      </a:rPr>
                      <m:t>𝑎</m:t>
                    </m:r>
                    <m:r>
                      <a:rPr lang="de-DE" b="0" i="1" smtClean="0">
                        <a:latin typeface="Cambria Math" panose="02040503050406030204" pitchFamily="18" charset="0"/>
                      </a:rPr>
                      <m:t>,</m:t>
                    </m:r>
                    <m:r>
                      <a:rPr lang="de-DE" b="0" i="1" smtClean="0">
                        <a:latin typeface="Cambria Math" panose="02040503050406030204" pitchFamily="18" charset="0"/>
                      </a:rPr>
                      <m:t>𝑏</m:t>
                    </m:r>
                    <m:r>
                      <a:rPr lang="de-DE" b="0" i="1" smtClean="0">
                        <a:latin typeface="Cambria Math" panose="02040503050406030204" pitchFamily="18" charset="0"/>
                      </a:rPr>
                      <m:t>,</m:t>
                    </m:r>
                    <m:r>
                      <a:rPr lang="de-DE" b="0" i="1" smtClean="0">
                        <a:latin typeface="Cambria Math" panose="02040503050406030204" pitchFamily="18" charset="0"/>
                      </a:rPr>
                      <m:t>𝑐</m:t>
                    </m:r>
                    <m:r>
                      <a:rPr lang="de-DE" b="0" i="1" smtClean="0">
                        <a:latin typeface="Cambria Math" panose="02040503050406030204" pitchFamily="18" charset="0"/>
                      </a:rPr>
                      <m:t>∈</m:t>
                    </m:r>
                    <m:r>
                      <a:rPr lang="de-DE" b="0" i="1" smtClean="0">
                        <a:latin typeface="Cambria Math" panose="02040503050406030204" pitchFamily="18" charset="0"/>
                      </a:rPr>
                      <m:t>ℝ</m:t>
                    </m:r>
                  </m:oMath>
                </a14:m>
                <a:r>
                  <a:rPr lang="de-DE" dirty="0"/>
                  <a:t>. Dann gilt</a:t>
                </a:r>
              </a:p>
              <a:p>
                <a:pPr marL="0" indent="0">
                  <a:buNone/>
                </a:pPr>
                <a14:m>
                  <m:oMathPara xmlns:m="http://schemas.openxmlformats.org/officeDocument/2006/math">
                    <m:oMathParaPr>
                      <m:jc m:val="centerGroup"/>
                    </m:oMathParaPr>
                    <m:oMath xmlns:m="http://schemas.openxmlformats.org/officeDocument/2006/math">
                      <m:r>
                        <a:rPr lang="de-DE" b="0" i="1" smtClean="0">
                          <a:latin typeface="Cambria Math" panose="02040503050406030204" pitchFamily="18" charset="0"/>
                        </a:rPr>
                        <m:t>𝐸</m:t>
                      </m:r>
                      <m:d>
                        <m:dPr>
                          <m:begChr m:val="["/>
                          <m:endChr m:val="]"/>
                          <m:ctrlPr>
                            <a:rPr lang="en-US" b="0" i="1" smtClean="0">
                              <a:latin typeface="Cambria Math" panose="02040503050406030204" pitchFamily="18" charset="0"/>
                            </a:rPr>
                          </m:ctrlPr>
                        </m:dPr>
                        <m:e>
                          <m:r>
                            <a:rPr lang="de-DE" i="1">
                              <a:latin typeface="Cambria Math" panose="02040503050406030204" pitchFamily="18" charset="0"/>
                            </a:rPr>
                            <m:t>𝑎</m:t>
                          </m:r>
                          <m:r>
                            <a:rPr lang="de-DE" i="1">
                              <a:latin typeface="Cambria Math" panose="02040503050406030204" pitchFamily="18" charset="0"/>
                            </a:rPr>
                            <m:t>⋅</m:t>
                          </m:r>
                          <m:r>
                            <a:rPr lang="de-DE" i="1">
                              <a:latin typeface="Cambria Math" panose="02040503050406030204" pitchFamily="18" charset="0"/>
                            </a:rPr>
                            <m:t>𝑋</m:t>
                          </m:r>
                          <m:r>
                            <a:rPr lang="de-DE" i="1">
                              <a:latin typeface="Cambria Math" panose="02040503050406030204" pitchFamily="18" charset="0"/>
                            </a:rPr>
                            <m:t>+</m:t>
                          </m:r>
                          <m:r>
                            <a:rPr lang="de-DE" i="1">
                              <a:latin typeface="Cambria Math" panose="02040503050406030204" pitchFamily="18" charset="0"/>
                            </a:rPr>
                            <m:t>𝑏</m:t>
                          </m:r>
                          <m:r>
                            <a:rPr lang="de-DE" i="1">
                              <a:latin typeface="Cambria Math" panose="02040503050406030204" pitchFamily="18" charset="0"/>
                            </a:rPr>
                            <m:t>⋅</m:t>
                          </m:r>
                          <m:r>
                            <a:rPr lang="de-DE" i="1">
                              <a:latin typeface="Cambria Math" panose="02040503050406030204" pitchFamily="18" charset="0"/>
                            </a:rPr>
                            <m:t>𝑌</m:t>
                          </m:r>
                          <m:r>
                            <a:rPr lang="de-DE" i="1">
                              <a:latin typeface="Cambria Math" panose="02040503050406030204" pitchFamily="18" charset="0"/>
                            </a:rPr>
                            <m:t>+</m:t>
                          </m:r>
                          <m:r>
                            <a:rPr lang="de-DE" i="1">
                              <a:latin typeface="Cambria Math" panose="02040503050406030204" pitchFamily="18" charset="0"/>
                            </a:rPr>
                            <m:t>𝑐</m:t>
                          </m:r>
                        </m:e>
                      </m:d>
                      <m:r>
                        <a:rPr lang="de-DE" b="0" i="1" smtClean="0">
                          <a:latin typeface="Cambria Math" panose="02040503050406030204" pitchFamily="18" charset="0"/>
                        </a:rPr>
                        <m:t>=</m:t>
                      </m:r>
                      <m:r>
                        <a:rPr lang="de-DE" b="0" i="1" smtClean="0">
                          <a:latin typeface="Cambria Math" panose="02040503050406030204" pitchFamily="18" charset="0"/>
                        </a:rPr>
                        <m:t>𝑎</m:t>
                      </m:r>
                      <m:r>
                        <a:rPr lang="de-DE" b="0" i="1" smtClean="0">
                          <a:latin typeface="Cambria Math" panose="02040503050406030204" pitchFamily="18" charset="0"/>
                        </a:rPr>
                        <m:t>⋅</m:t>
                      </m:r>
                      <m:r>
                        <a:rPr lang="de-DE" b="0" i="1" smtClean="0">
                          <a:latin typeface="Cambria Math" panose="02040503050406030204" pitchFamily="18" charset="0"/>
                        </a:rPr>
                        <m:t>𝐸</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𝑋</m:t>
                          </m:r>
                        </m:e>
                      </m:d>
                      <m:r>
                        <a:rPr lang="de-DE" b="0" i="1" smtClean="0">
                          <a:latin typeface="Cambria Math" panose="02040503050406030204" pitchFamily="18" charset="0"/>
                        </a:rPr>
                        <m:t>+</m:t>
                      </m:r>
                      <m:r>
                        <a:rPr lang="de-DE" b="0" i="1" smtClean="0">
                          <a:latin typeface="Cambria Math" panose="02040503050406030204" pitchFamily="18" charset="0"/>
                        </a:rPr>
                        <m:t>𝑏</m:t>
                      </m:r>
                      <m:r>
                        <a:rPr lang="de-DE" b="0" i="1" smtClean="0">
                          <a:latin typeface="Cambria Math" panose="02040503050406030204" pitchFamily="18" charset="0"/>
                        </a:rPr>
                        <m:t>⋅</m:t>
                      </m:r>
                      <m:r>
                        <a:rPr lang="de-DE" b="0" i="1" smtClean="0">
                          <a:latin typeface="Cambria Math" panose="02040503050406030204" pitchFamily="18" charset="0"/>
                        </a:rPr>
                        <m:t>𝐸</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𝑌</m:t>
                          </m:r>
                        </m:e>
                      </m:d>
                      <m:r>
                        <a:rPr lang="de-DE" b="0" i="1" smtClean="0">
                          <a:latin typeface="Cambria Math" panose="02040503050406030204" pitchFamily="18" charset="0"/>
                        </a:rPr>
                        <m:t>+</m:t>
                      </m:r>
                      <m:r>
                        <a:rPr lang="de-DE" b="0" i="1" smtClean="0">
                          <a:latin typeface="Cambria Math" panose="02040503050406030204" pitchFamily="18" charset="0"/>
                        </a:rPr>
                        <m:t>𝑐</m:t>
                      </m:r>
                      <m:r>
                        <a:rPr lang="de-DE" b="0" i="1" smtClean="0">
                          <a:latin typeface="Cambria Math" panose="02040503050406030204" pitchFamily="18" charset="0"/>
                        </a:rPr>
                        <m:t>.</m:t>
                      </m:r>
                    </m:oMath>
                  </m:oMathPara>
                </a14:m>
                <a:endParaRPr lang="de-DE" b="0" dirty="0"/>
              </a:p>
              <a:p>
                <a:pPr lvl="1"/>
                <a:r>
                  <a:rPr lang="de-DE" sz="1200" b="1" dirty="0"/>
                  <a:t>Beweis</a:t>
                </a:r>
                <a:r>
                  <a:rPr lang="de-DE" sz="1200" dirty="0"/>
                  <a:t>: Folgt direkt aus der Definition des Erwartungswertes</a:t>
                </a:r>
              </a:p>
              <a:p>
                <a:endParaRPr lang="de-DE" dirty="0"/>
              </a:p>
              <a:p>
                <a:endParaRPr lang="de-DE" dirty="0"/>
              </a:p>
            </p:txBody>
          </p:sp>
        </mc:Choice>
        <mc:Fallback xmlns="">
          <p:sp>
            <p:nvSpPr>
              <p:cNvPr id="2" name="Text Placeholder 1">
                <a:extLst>
                  <a:ext uri="{FF2B5EF4-FFF2-40B4-BE49-F238E27FC236}">
                    <a16:creationId xmlns:a16="http://schemas.microsoft.com/office/drawing/2014/main" id="{114A380B-2761-4969-ECD0-0EBD52E19411}"/>
                  </a:ext>
                </a:extLst>
              </p:cNvPr>
              <p:cNvSpPr>
                <a:spLocks noGrp="1" noRot="1" noChangeAspect="1" noMove="1" noResize="1" noEditPoints="1" noAdjustHandles="1" noChangeArrowheads="1" noChangeShapeType="1" noTextEdit="1"/>
              </p:cNvSpPr>
              <p:nvPr>
                <p:ph type="body" sz="quarter" idx="13"/>
              </p:nvPr>
            </p:nvSpPr>
            <p:spPr>
              <a:blipFill>
                <a:blip r:embed="rId2"/>
                <a:stretch>
                  <a:fillRect t="-355" r="-185"/>
                </a:stretch>
              </a:blipFill>
            </p:spPr>
            <p:txBody>
              <a:bodyPr/>
              <a:lstStyle/>
              <a:p>
                <a:r>
                  <a:rPr lang="de-DE">
                    <a:noFill/>
                  </a:rPr>
                  <a:t> </a:t>
                </a:r>
              </a:p>
            </p:txBody>
          </p:sp>
        </mc:Fallback>
      </mc:AlternateContent>
      <p:sp>
        <p:nvSpPr>
          <p:cNvPr id="3" name="Title 2">
            <a:extLst>
              <a:ext uri="{FF2B5EF4-FFF2-40B4-BE49-F238E27FC236}">
                <a16:creationId xmlns:a16="http://schemas.microsoft.com/office/drawing/2014/main" id="{12EF58DF-F22C-658D-9F39-1B12B51905CE}"/>
              </a:ext>
            </a:extLst>
          </p:cNvPr>
          <p:cNvSpPr>
            <a:spLocks noGrp="1"/>
          </p:cNvSpPr>
          <p:nvPr>
            <p:ph type="title"/>
          </p:nvPr>
        </p:nvSpPr>
        <p:spPr/>
        <p:txBody>
          <a:bodyPr/>
          <a:lstStyle/>
          <a:p>
            <a:r>
              <a:rPr lang="de-DE" dirty="0"/>
              <a:t>Erwartungswert von mehreren Zufallsvariablen</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B16A769C-31DB-C626-1EC5-4465402548A5}"/>
                  </a:ext>
                </a:extLst>
              </p:cNvPr>
              <p:cNvSpPr txBox="1"/>
              <p:nvPr/>
            </p:nvSpPr>
            <p:spPr bwMode="gray">
              <a:xfrm>
                <a:off x="1547664" y="1635646"/>
                <a:ext cx="4684222" cy="742639"/>
              </a:xfrm>
              <a:prstGeom prst="rect">
                <a:avLst/>
              </a:prstGeom>
              <a:noFill/>
            </p:spPr>
            <p:txBody>
              <a:bodyPr wrap="square">
                <a:spAutoFit/>
              </a:bodyPr>
              <a:lstStyle/>
              <a:p>
                <a:pPr marL="0" indent="0">
                  <a:buNone/>
                </a:pPr>
                <a14:m>
                  <m:oMathPara xmlns:m="http://schemas.openxmlformats.org/officeDocument/2006/math">
                    <m:oMathParaPr>
                      <m:jc m:val="centerGroup"/>
                    </m:oMathParaPr>
                    <m:oMath xmlns:m="http://schemas.openxmlformats.org/officeDocument/2006/math">
                      <m:r>
                        <a:rPr lang="de-DE" sz="1400" b="0" i="1" smtClean="0">
                          <a:latin typeface="Cambria Math" panose="02040503050406030204" pitchFamily="18" charset="0"/>
                        </a:rPr>
                        <m:t>𝐸</m:t>
                      </m:r>
                      <m:d>
                        <m:dPr>
                          <m:begChr m:val="["/>
                          <m:endChr m:val="]"/>
                          <m:ctrlPr>
                            <a:rPr lang="en-US" sz="1400" b="0" i="1" smtClean="0">
                              <a:latin typeface="Cambria Math" panose="02040503050406030204" pitchFamily="18" charset="0"/>
                            </a:rPr>
                          </m:ctrlPr>
                        </m:dPr>
                        <m:e>
                          <m:r>
                            <a:rPr lang="en-US" sz="1400" b="0" i="1" smtClean="0">
                              <a:latin typeface="Cambria Math" panose="02040503050406030204" pitchFamily="18" charset="0"/>
                            </a:rPr>
                            <m:t>𝑔</m:t>
                          </m:r>
                          <m:d>
                            <m:dPr>
                              <m:ctrlPr>
                                <a:rPr lang="en-US" sz="1400" b="0" i="1" smtClean="0">
                                  <a:latin typeface="Cambria Math" panose="02040503050406030204" pitchFamily="18" charset="0"/>
                                </a:rPr>
                              </m:ctrlPr>
                            </m:dPr>
                            <m:e>
                              <m:r>
                                <a:rPr lang="en-US" sz="1400" b="0" i="1" smtClean="0">
                                  <a:latin typeface="Cambria Math" panose="02040503050406030204" pitchFamily="18" charset="0"/>
                                </a:rPr>
                                <m:t>𝑋</m:t>
                              </m:r>
                              <m:r>
                                <a:rPr lang="en-US" sz="1400" b="0" i="1" smtClean="0">
                                  <a:latin typeface="Cambria Math" panose="02040503050406030204" pitchFamily="18" charset="0"/>
                                </a:rPr>
                                <m:t>,</m:t>
                              </m:r>
                              <m:r>
                                <a:rPr lang="en-US" sz="1400" b="0" i="1" smtClean="0">
                                  <a:latin typeface="Cambria Math" panose="02040503050406030204" pitchFamily="18" charset="0"/>
                                </a:rPr>
                                <m:t>𝑌</m:t>
                              </m:r>
                            </m:e>
                          </m:d>
                        </m:e>
                      </m:d>
                      <m:r>
                        <a:rPr lang="de-DE" sz="1400" b="0" i="1" smtClean="0">
                          <a:latin typeface="Cambria Math" panose="02040503050406030204" pitchFamily="18" charset="0"/>
                        </a:rPr>
                        <m:t>=</m:t>
                      </m:r>
                      <m:nary>
                        <m:naryPr>
                          <m:chr m:val="∑"/>
                          <m:ctrlPr>
                            <a:rPr lang="de-DE" sz="1400" b="0" i="1" smtClean="0">
                              <a:latin typeface="Cambria Math" panose="02040503050406030204" pitchFamily="18" charset="0"/>
                            </a:rPr>
                          </m:ctrlPr>
                        </m:naryPr>
                        <m:sub>
                          <m:r>
                            <m:rPr>
                              <m:brk m:alnAt="23"/>
                            </m:rPr>
                            <a:rPr lang="en-US" sz="1400" b="0" i="1" smtClean="0">
                              <a:latin typeface="Cambria Math" panose="02040503050406030204" pitchFamily="18" charset="0"/>
                            </a:rPr>
                            <m:t>𝑥</m:t>
                          </m:r>
                          <m:r>
                            <a:rPr lang="en-US" sz="1400" b="0" i="1" smtClean="0">
                              <a:latin typeface="Cambria Math" panose="02040503050406030204" pitchFamily="18" charset="0"/>
                            </a:rPr>
                            <m:t>∈</m:t>
                          </m:r>
                          <m:sSub>
                            <m:sSubPr>
                              <m:ctrlPr>
                                <a:rPr lang="en-US" sz="1400" b="0" i="1" smtClean="0">
                                  <a:latin typeface="Cambria Math" panose="02040503050406030204" pitchFamily="18" charset="0"/>
                                </a:rPr>
                              </m:ctrlPr>
                            </m:sSubPr>
                            <m:e>
                              <m:r>
                                <m:rPr>
                                  <m:sty m:val="p"/>
                                </m:rPr>
                                <a:rPr lang="en-US" sz="1400" b="0" i="0" smtClean="0">
                                  <a:latin typeface="Cambria Math" panose="02040503050406030204" pitchFamily="18" charset="0"/>
                                </a:rPr>
                                <m:t>Ω</m:t>
                              </m:r>
                            </m:e>
                            <m:sub>
                              <m:r>
                                <a:rPr lang="en-US" sz="1400" b="0" i="1" smtClean="0">
                                  <a:latin typeface="Cambria Math" panose="02040503050406030204" pitchFamily="18" charset="0"/>
                                </a:rPr>
                                <m:t>𝑋</m:t>
                              </m:r>
                            </m:sub>
                          </m:sSub>
                        </m:sub>
                        <m:sup/>
                        <m:e>
                          <m:nary>
                            <m:naryPr>
                              <m:chr m:val="∑"/>
                              <m:ctrlPr>
                                <a:rPr lang="de-DE" sz="1400" i="1">
                                  <a:latin typeface="Cambria Math" panose="02040503050406030204" pitchFamily="18" charset="0"/>
                                </a:rPr>
                              </m:ctrlPr>
                            </m:naryPr>
                            <m:sub>
                              <m:r>
                                <a:rPr lang="en-US" sz="1400" b="0" i="1" smtClean="0">
                                  <a:latin typeface="Cambria Math" panose="02040503050406030204" pitchFamily="18" charset="0"/>
                                </a:rPr>
                                <m:t>𝑦</m:t>
                              </m:r>
                              <m:r>
                                <a:rPr lang="en-US" sz="1400" i="1">
                                  <a:latin typeface="Cambria Math" panose="02040503050406030204" pitchFamily="18" charset="0"/>
                                </a:rPr>
                                <m:t>∈</m:t>
                              </m:r>
                              <m:sSub>
                                <m:sSubPr>
                                  <m:ctrlPr>
                                    <a:rPr lang="en-US" sz="1400" i="1">
                                      <a:latin typeface="Cambria Math" panose="02040503050406030204" pitchFamily="18" charset="0"/>
                                    </a:rPr>
                                  </m:ctrlPr>
                                </m:sSubPr>
                                <m:e>
                                  <m:r>
                                    <m:rPr>
                                      <m:sty m:val="p"/>
                                    </m:rPr>
                                    <a:rPr lang="en-US" sz="1400">
                                      <a:latin typeface="Cambria Math" panose="02040503050406030204" pitchFamily="18" charset="0"/>
                                    </a:rPr>
                                    <m:t>Ω</m:t>
                                  </m:r>
                                </m:e>
                                <m:sub>
                                  <m:r>
                                    <a:rPr lang="en-US" sz="1400" b="0" i="1" smtClean="0">
                                      <a:latin typeface="Cambria Math" panose="02040503050406030204" pitchFamily="18" charset="0"/>
                                    </a:rPr>
                                    <m:t>𝑌</m:t>
                                  </m:r>
                                </m:sub>
                              </m:sSub>
                            </m:sub>
                            <m:sup/>
                            <m:e>
                              <m:r>
                                <a:rPr lang="en-US" sz="1400" b="0" i="1" smtClean="0">
                                  <a:latin typeface="Cambria Math" panose="02040503050406030204" pitchFamily="18" charset="0"/>
                                </a:rPr>
                                <m:t>𝑔</m:t>
                              </m:r>
                              <m:d>
                                <m:dPr>
                                  <m:ctrlPr>
                                    <a:rPr lang="en-US" sz="1400" b="0" i="1" smtClean="0">
                                      <a:latin typeface="Cambria Math" panose="02040503050406030204" pitchFamily="18" charset="0"/>
                                    </a:rPr>
                                  </m:ctrlPr>
                                </m:dPr>
                                <m:e>
                                  <m:r>
                                    <a:rPr lang="en-US" sz="1400" b="0" i="1" smtClean="0">
                                      <a:latin typeface="Cambria Math" panose="02040503050406030204" pitchFamily="18" charset="0"/>
                                    </a:rPr>
                                    <m:t>𝑥</m:t>
                                  </m:r>
                                  <m:r>
                                    <a:rPr lang="en-US" sz="1400" b="0" i="1" smtClean="0">
                                      <a:latin typeface="Cambria Math" panose="02040503050406030204" pitchFamily="18" charset="0"/>
                                    </a:rPr>
                                    <m:t>,</m:t>
                                  </m:r>
                                  <m:r>
                                    <a:rPr lang="en-US" sz="1400" b="0" i="1" smtClean="0">
                                      <a:latin typeface="Cambria Math" panose="02040503050406030204" pitchFamily="18" charset="0"/>
                                    </a:rPr>
                                    <m:t>𝑦</m:t>
                                  </m:r>
                                </m:e>
                              </m:d>
                              <m:r>
                                <a:rPr lang="en-US" sz="1400" b="0" i="1" smtClean="0">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𝑝</m:t>
                                  </m:r>
                                </m:e>
                                <m:sub>
                                  <m:r>
                                    <a:rPr lang="en-US" sz="1400" b="0" i="1" smtClean="0">
                                      <a:latin typeface="Cambria Math" panose="02040503050406030204" pitchFamily="18" charset="0"/>
                                    </a:rPr>
                                    <m:t>𝑋</m:t>
                                  </m:r>
                                  <m:r>
                                    <a:rPr lang="en-US" sz="1400" b="0" i="1" smtClean="0">
                                      <a:latin typeface="Cambria Math" panose="02040503050406030204" pitchFamily="18" charset="0"/>
                                    </a:rPr>
                                    <m:t>,</m:t>
                                  </m:r>
                                  <m:r>
                                    <a:rPr lang="en-US" sz="1400" b="0" i="1" smtClean="0">
                                      <a:latin typeface="Cambria Math" panose="02040503050406030204" pitchFamily="18" charset="0"/>
                                    </a:rPr>
                                    <m:t>𝑌</m:t>
                                  </m:r>
                                </m:sub>
                              </m:sSub>
                              <m:d>
                                <m:dPr>
                                  <m:ctrlPr>
                                    <a:rPr lang="en-US" sz="1400" b="0" i="1" smtClean="0">
                                      <a:latin typeface="Cambria Math" panose="02040503050406030204" pitchFamily="18" charset="0"/>
                                    </a:rPr>
                                  </m:ctrlPr>
                                </m:dPr>
                                <m:e>
                                  <m:r>
                                    <a:rPr lang="en-US" sz="1400" b="0" i="1" smtClean="0">
                                      <a:latin typeface="Cambria Math" panose="02040503050406030204" pitchFamily="18" charset="0"/>
                                    </a:rPr>
                                    <m:t>𝑥</m:t>
                                  </m:r>
                                  <m:r>
                                    <a:rPr lang="en-US" sz="1400" b="0" i="1" smtClean="0">
                                      <a:latin typeface="Cambria Math" panose="02040503050406030204" pitchFamily="18" charset="0"/>
                                    </a:rPr>
                                    <m:t>,</m:t>
                                  </m:r>
                                  <m:r>
                                    <a:rPr lang="en-US" sz="1400" b="0" i="1" smtClean="0">
                                      <a:latin typeface="Cambria Math" panose="02040503050406030204" pitchFamily="18" charset="0"/>
                                    </a:rPr>
                                    <m:t>𝑦</m:t>
                                  </m:r>
                                </m:e>
                              </m:d>
                            </m:e>
                          </m:nary>
                        </m:e>
                      </m:nary>
                    </m:oMath>
                  </m:oMathPara>
                </a14:m>
                <a:endParaRPr lang="de-DE" b="1" dirty="0">
                  <a:solidFill>
                    <a:schemeClr val="accent1"/>
                  </a:solidFill>
                </a:endParaRPr>
              </a:p>
            </p:txBody>
          </p:sp>
        </mc:Choice>
        <mc:Fallback xmlns="">
          <p:sp>
            <p:nvSpPr>
              <p:cNvPr id="5" name="TextBox 4">
                <a:extLst>
                  <a:ext uri="{FF2B5EF4-FFF2-40B4-BE49-F238E27FC236}">
                    <a16:creationId xmlns:a16="http://schemas.microsoft.com/office/drawing/2014/main" id="{B16A769C-31DB-C626-1EC5-4465402548A5}"/>
                  </a:ext>
                </a:extLst>
              </p:cNvPr>
              <p:cNvSpPr txBox="1">
                <a:spLocks noRot="1" noChangeAspect="1" noMove="1" noResize="1" noEditPoints="1" noAdjustHandles="1" noChangeArrowheads="1" noChangeShapeType="1" noTextEdit="1"/>
              </p:cNvSpPr>
              <p:nvPr/>
            </p:nvSpPr>
            <p:spPr bwMode="gray">
              <a:xfrm>
                <a:off x="1547664" y="1635646"/>
                <a:ext cx="4684222" cy="742639"/>
              </a:xfrm>
              <a:prstGeom prst="rect">
                <a:avLst/>
              </a:prstGeom>
              <a:blipFill>
                <a:blip r:embed="rId3"/>
                <a:stretch>
                  <a:fillRect t="-81667" b="-135000"/>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DC709AD-30BB-B92C-4A49-DED4D1686B6D}"/>
                  </a:ext>
                </a:extLst>
              </p:cNvPr>
              <p:cNvSpPr txBox="1"/>
              <p:nvPr/>
            </p:nvSpPr>
            <p:spPr bwMode="gray">
              <a:xfrm>
                <a:off x="2049635" y="2339207"/>
                <a:ext cx="4684222" cy="59445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de-DE" sz="1400" b="0" i="1" smtClean="0">
                          <a:latin typeface="Cambria Math" panose="02040503050406030204" pitchFamily="18" charset="0"/>
                        </a:rPr>
                        <m:t>=</m:t>
                      </m:r>
                      <m:nary>
                        <m:naryPr>
                          <m:ctrlPr>
                            <a:rPr lang="de-DE" sz="1400" b="0" i="1" smtClean="0">
                              <a:latin typeface="Cambria Math" panose="02040503050406030204" pitchFamily="18" charset="0"/>
                            </a:rPr>
                          </m:ctrlPr>
                        </m:naryPr>
                        <m:sub>
                          <m:r>
                            <m:rPr>
                              <m:brk m:alnAt="23"/>
                            </m:rPr>
                            <a:rPr lang="de-DE" sz="1400" b="0" i="1" smtClean="0">
                              <a:latin typeface="Cambria Math" panose="02040503050406030204" pitchFamily="18" charset="0"/>
                              <a:ea typeface="Cambria Math" panose="02040503050406030204" pitchFamily="18" charset="0"/>
                            </a:rPr>
                            <m:t>ℝ</m:t>
                          </m:r>
                        </m:sub>
                        <m:sup/>
                        <m:e>
                          <m:nary>
                            <m:naryPr>
                              <m:ctrlPr>
                                <a:rPr lang="de-DE" sz="1400" i="1">
                                  <a:latin typeface="Cambria Math" panose="02040503050406030204" pitchFamily="18" charset="0"/>
                                </a:rPr>
                              </m:ctrlPr>
                            </m:naryPr>
                            <m:sub>
                              <m:r>
                                <m:rPr>
                                  <m:brk m:alnAt="23"/>
                                </m:rPr>
                                <a:rPr lang="de-DE" sz="1400" i="1">
                                  <a:latin typeface="Cambria Math" panose="02040503050406030204" pitchFamily="18" charset="0"/>
                                  <a:ea typeface="Cambria Math" panose="02040503050406030204" pitchFamily="18" charset="0"/>
                                </a:rPr>
                                <m:t>ℝ</m:t>
                              </m:r>
                            </m:sub>
                            <m:sup/>
                            <m:e>
                              <m:r>
                                <a:rPr lang="en-US" sz="1400" b="0" i="1" smtClean="0">
                                  <a:latin typeface="Cambria Math" panose="02040503050406030204" pitchFamily="18" charset="0"/>
                                  <a:ea typeface="Cambria Math" panose="02040503050406030204" pitchFamily="18" charset="0"/>
                                </a:rPr>
                                <m:t>𝑔</m:t>
                              </m:r>
                              <m:d>
                                <m:dPr>
                                  <m:ctrlPr>
                                    <a:rPr lang="en-US" sz="1400" b="0" i="1" smtClean="0">
                                      <a:latin typeface="Cambria Math" panose="02040503050406030204" pitchFamily="18" charset="0"/>
                                      <a:ea typeface="Cambria Math" panose="02040503050406030204" pitchFamily="18" charset="0"/>
                                    </a:rPr>
                                  </m:ctrlPr>
                                </m:dPr>
                                <m:e>
                                  <m:r>
                                    <a:rPr lang="en-US" sz="1400" b="0" i="1" smtClean="0">
                                      <a:latin typeface="Cambria Math" panose="02040503050406030204" pitchFamily="18" charset="0"/>
                                      <a:ea typeface="Cambria Math" panose="02040503050406030204" pitchFamily="18" charset="0"/>
                                    </a:rPr>
                                    <m:t>𝑥</m:t>
                                  </m:r>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𝑦</m:t>
                                  </m:r>
                                </m:e>
                              </m:d>
                              <m:r>
                                <a:rPr lang="en-US" sz="1400" b="0" i="1" smtClean="0">
                                  <a:latin typeface="Cambria Math" panose="02040503050406030204" pitchFamily="18" charset="0"/>
                                  <a:ea typeface="Cambria Math" panose="02040503050406030204" pitchFamily="18" charset="0"/>
                                </a:rPr>
                                <m:t>⋅</m:t>
                              </m:r>
                              <m:sSub>
                                <m:sSubPr>
                                  <m:ctrlPr>
                                    <a:rPr lang="en-US" sz="1400" b="0" i="1" smtClean="0">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rPr>
                                    <m:t>𝑝</m:t>
                                  </m:r>
                                </m:e>
                                <m:sub>
                                  <m:r>
                                    <a:rPr lang="en-US" sz="1400" b="0" i="1" smtClean="0">
                                      <a:latin typeface="Cambria Math" panose="02040503050406030204" pitchFamily="18" charset="0"/>
                                      <a:ea typeface="Cambria Math" panose="02040503050406030204" pitchFamily="18" charset="0"/>
                                    </a:rPr>
                                    <m:t>𝑋</m:t>
                                  </m:r>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𝑌</m:t>
                                  </m:r>
                                </m:sub>
                              </m:sSub>
                              <m:d>
                                <m:dPr>
                                  <m:ctrlPr>
                                    <a:rPr lang="en-US" sz="1400" b="0" i="1" smtClean="0">
                                      <a:latin typeface="Cambria Math" panose="02040503050406030204" pitchFamily="18" charset="0"/>
                                      <a:ea typeface="Cambria Math" panose="02040503050406030204" pitchFamily="18" charset="0"/>
                                    </a:rPr>
                                  </m:ctrlPr>
                                </m:dPr>
                                <m:e>
                                  <m:r>
                                    <a:rPr lang="en-US" sz="1400" b="0" i="1" smtClean="0">
                                      <a:latin typeface="Cambria Math" panose="02040503050406030204" pitchFamily="18" charset="0"/>
                                      <a:ea typeface="Cambria Math" panose="02040503050406030204" pitchFamily="18" charset="0"/>
                                    </a:rPr>
                                    <m:t>𝑥</m:t>
                                  </m:r>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𝑦</m:t>
                                  </m:r>
                                </m:e>
                              </m:d>
                              <m:r>
                                <a:rPr lang="en-US" sz="1400" b="0" i="1" smtClean="0">
                                  <a:latin typeface="Cambria Math" panose="02040503050406030204" pitchFamily="18" charset="0"/>
                                  <a:ea typeface="Cambria Math" panose="02040503050406030204" pitchFamily="18" charset="0"/>
                                </a:rPr>
                                <m:t> </m:t>
                              </m:r>
                              <m:r>
                                <a:rPr lang="en-US" sz="1400" b="0" i="1" smtClean="0">
                                  <a:latin typeface="Cambria Math" panose="02040503050406030204" pitchFamily="18" charset="0"/>
                                  <a:ea typeface="Cambria Math" panose="02040503050406030204" pitchFamily="18" charset="0"/>
                                </a:rPr>
                                <m:t>𝑑𝑥𝑑𝑦</m:t>
                              </m:r>
                            </m:e>
                          </m:nary>
                        </m:e>
                      </m:nary>
                    </m:oMath>
                  </m:oMathPara>
                </a14:m>
                <a:endParaRPr lang="de-DE" b="1" dirty="0">
                  <a:solidFill>
                    <a:schemeClr val="accent1"/>
                  </a:solidFill>
                </a:endParaRPr>
              </a:p>
            </p:txBody>
          </p:sp>
        </mc:Choice>
        <mc:Fallback xmlns="">
          <p:sp>
            <p:nvSpPr>
              <p:cNvPr id="6" name="TextBox 5">
                <a:extLst>
                  <a:ext uri="{FF2B5EF4-FFF2-40B4-BE49-F238E27FC236}">
                    <a16:creationId xmlns:a16="http://schemas.microsoft.com/office/drawing/2014/main" id="{DDC709AD-30BB-B92C-4A49-DED4D1686B6D}"/>
                  </a:ext>
                </a:extLst>
              </p:cNvPr>
              <p:cNvSpPr txBox="1">
                <a:spLocks noRot="1" noChangeAspect="1" noMove="1" noResize="1" noEditPoints="1" noAdjustHandles="1" noChangeArrowheads="1" noChangeShapeType="1" noTextEdit="1"/>
              </p:cNvSpPr>
              <p:nvPr/>
            </p:nvSpPr>
            <p:spPr bwMode="gray">
              <a:xfrm>
                <a:off x="2049635" y="2339207"/>
                <a:ext cx="4684222" cy="594458"/>
              </a:xfrm>
              <a:prstGeom prst="rect">
                <a:avLst/>
              </a:prstGeom>
              <a:blipFill>
                <a:blip r:embed="rId4"/>
                <a:stretch>
                  <a:fillRect t="-138298" b="-210638"/>
                </a:stretch>
              </a:blipFill>
            </p:spPr>
            <p:txBody>
              <a:bodyPr/>
              <a:lstStyle/>
              <a:p>
                <a:r>
                  <a:rPr lang="en-DE">
                    <a:noFill/>
                  </a:rPr>
                  <a:t> </a:t>
                </a:r>
              </a:p>
            </p:txBody>
          </p:sp>
        </mc:Fallback>
      </mc:AlternateContent>
      <p:cxnSp>
        <p:nvCxnSpPr>
          <p:cNvPr id="8" name="Straight Arrow Connector 7">
            <a:extLst>
              <a:ext uri="{FF2B5EF4-FFF2-40B4-BE49-F238E27FC236}">
                <a16:creationId xmlns:a16="http://schemas.microsoft.com/office/drawing/2014/main" id="{A090CD52-0598-F6B4-4B22-181F4E94925B}"/>
              </a:ext>
            </a:extLst>
          </p:cNvPr>
          <p:cNvCxnSpPr>
            <a:cxnSpLocks/>
            <a:stCxn id="13" idx="1"/>
          </p:cNvCxnSpPr>
          <p:nvPr/>
        </p:nvCxnSpPr>
        <p:spPr bwMode="gray">
          <a:xfrm flipH="1">
            <a:off x="5900785" y="2031379"/>
            <a:ext cx="1081737" cy="0"/>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97E9C6A6-B7DF-C862-1364-758DB6C7186B}"/>
              </a:ext>
            </a:extLst>
          </p:cNvPr>
          <p:cNvSpPr txBox="1"/>
          <p:nvPr/>
        </p:nvSpPr>
        <p:spPr bwMode="gray">
          <a:xfrm>
            <a:off x="6982522" y="1851359"/>
            <a:ext cx="1510551" cy="360040"/>
          </a:xfrm>
          <a:prstGeom prst="rect">
            <a:avLst/>
          </a:prstGeom>
          <a:noFill/>
        </p:spPr>
        <p:txBody>
          <a:bodyPr wrap="square" lIns="0" tIns="0" rIns="0" bIns="0" rtlCol="0" anchor="ctr">
            <a:noAutofit/>
          </a:bodyPr>
          <a:lstStyle/>
          <a:p>
            <a:pPr>
              <a:spcBef>
                <a:spcPts val="300"/>
              </a:spcBef>
              <a:spcAft>
                <a:spcPts val="300"/>
              </a:spcAft>
              <a:buClr>
                <a:schemeClr val="accent1"/>
              </a:buClr>
              <a:buSzPct val="90000"/>
            </a:pPr>
            <a:r>
              <a:rPr lang="de-DE" sz="1200" dirty="0">
                <a:solidFill>
                  <a:srgbClr val="C00000"/>
                </a:solidFill>
              </a:rPr>
              <a:t>  Im diskreten Fall</a:t>
            </a:r>
          </a:p>
        </p:txBody>
      </p:sp>
      <p:cxnSp>
        <p:nvCxnSpPr>
          <p:cNvPr id="17" name="Straight Arrow Connector 16">
            <a:extLst>
              <a:ext uri="{FF2B5EF4-FFF2-40B4-BE49-F238E27FC236}">
                <a16:creationId xmlns:a16="http://schemas.microsoft.com/office/drawing/2014/main" id="{EFF1830D-1FA2-3B93-AF58-0DB8D394A389}"/>
              </a:ext>
            </a:extLst>
          </p:cNvPr>
          <p:cNvCxnSpPr>
            <a:cxnSpLocks/>
            <a:stCxn id="18" idx="1"/>
          </p:cNvCxnSpPr>
          <p:nvPr/>
        </p:nvCxnSpPr>
        <p:spPr bwMode="gray">
          <a:xfrm flipH="1">
            <a:off x="5907601" y="2596716"/>
            <a:ext cx="1081737" cy="0"/>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1FD5A7D6-2BAB-D53C-91C6-303C8E1634D5}"/>
              </a:ext>
            </a:extLst>
          </p:cNvPr>
          <p:cNvSpPr txBox="1"/>
          <p:nvPr/>
        </p:nvSpPr>
        <p:spPr bwMode="gray">
          <a:xfrm>
            <a:off x="6989338" y="2416696"/>
            <a:ext cx="1510551" cy="360040"/>
          </a:xfrm>
          <a:prstGeom prst="rect">
            <a:avLst/>
          </a:prstGeom>
          <a:noFill/>
        </p:spPr>
        <p:txBody>
          <a:bodyPr wrap="square" lIns="0" tIns="0" rIns="0" bIns="0" rtlCol="0" anchor="ctr">
            <a:noAutofit/>
          </a:bodyPr>
          <a:lstStyle/>
          <a:p>
            <a:pPr>
              <a:spcBef>
                <a:spcPts val="300"/>
              </a:spcBef>
              <a:spcAft>
                <a:spcPts val="300"/>
              </a:spcAft>
              <a:buClr>
                <a:schemeClr val="accent1"/>
              </a:buClr>
              <a:buSzPct val="90000"/>
            </a:pPr>
            <a:r>
              <a:rPr lang="de-DE" sz="1200" dirty="0">
                <a:solidFill>
                  <a:srgbClr val="C00000"/>
                </a:solidFill>
              </a:rPr>
              <a:t>  Im stetigen Fall</a:t>
            </a: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EA31900-54CC-3623-52C0-52BDE077DDAB}"/>
                  </a:ext>
                </a:extLst>
              </p:cNvPr>
              <p:cNvSpPr txBox="1"/>
              <p:nvPr/>
            </p:nvSpPr>
            <p:spPr bwMode="gray">
              <a:xfrm>
                <a:off x="683568" y="3939902"/>
                <a:ext cx="4684222" cy="649793"/>
              </a:xfrm>
              <a:prstGeom prst="rect">
                <a:avLst/>
              </a:prstGeom>
              <a:noFill/>
            </p:spPr>
            <p:txBody>
              <a:bodyPr wrap="square">
                <a:spAutoFit/>
              </a:bodyPr>
              <a:lstStyle/>
              <a:p>
                <a:pPr marL="0" indent="0">
                  <a:buNone/>
                </a:pPr>
                <a14:m>
                  <m:oMathPara xmlns:m="http://schemas.openxmlformats.org/officeDocument/2006/math">
                    <m:oMathParaPr>
                      <m:jc m:val="centerGroup"/>
                    </m:oMathParaPr>
                    <m:oMath xmlns:m="http://schemas.openxmlformats.org/officeDocument/2006/math">
                      <m:r>
                        <a:rPr lang="de-DE" sz="1200" b="0" i="1" smtClean="0">
                          <a:latin typeface="Cambria Math" panose="02040503050406030204" pitchFamily="18" charset="0"/>
                        </a:rPr>
                        <m:t>𝐸</m:t>
                      </m:r>
                      <m:d>
                        <m:dPr>
                          <m:begChr m:val="["/>
                          <m:endChr m:val="]"/>
                          <m:ctrlPr>
                            <a:rPr lang="en-US" sz="1200" b="0" i="1" smtClean="0">
                              <a:latin typeface="Cambria Math" panose="02040503050406030204" pitchFamily="18" charset="0"/>
                            </a:rPr>
                          </m:ctrlPr>
                        </m:dPr>
                        <m:e>
                          <m:r>
                            <a:rPr lang="en-US" sz="1200" b="0" i="1" smtClean="0">
                              <a:latin typeface="Cambria Math" panose="02040503050406030204" pitchFamily="18" charset="0"/>
                            </a:rPr>
                            <m:t>𝑎</m:t>
                          </m:r>
                          <m:r>
                            <a:rPr lang="en-US" sz="1200" b="0" i="1" smtClean="0">
                              <a:latin typeface="Cambria Math" panose="02040503050406030204" pitchFamily="18" charset="0"/>
                            </a:rPr>
                            <m:t>⋅</m:t>
                          </m:r>
                          <m:r>
                            <a:rPr lang="en-US" sz="1200" b="0" i="1" smtClean="0">
                              <a:latin typeface="Cambria Math" panose="02040503050406030204" pitchFamily="18" charset="0"/>
                            </a:rPr>
                            <m:t>𝑋</m:t>
                          </m:r>
                          <m:r>
                            <a:rPr lang="en-US" sz="1200" b="0" i="1" smtClean="0">
                              <a:latin typeface="Cambria Math" panose="02040503050406030204" pitchFamily="18" charset="0"/>
                            </a:rPr>
                            <m:t>+</m:t>
                          </m:r>
                          <m:r>
                            <a:rPr lang="en-US" sz="1200" b="0" i="1" smtClean="0">
                              <a:latin typeface="Cambria Math" panose="02040503050406030204" pitchFamily="18" charset="0"/>
                            </a:rPr>
                            <m:t>𝑏</m:t>
                          </m:r>
                          <m:r>
                            <a:rPr lang="en-US" sz="1200" b="0" i="1" smtClean="0">
                              <a:latin typeface="Cambria Math" panose="02040503050406030204" pitchFamily="18" charset="0"/>
                            </a:rPr>
                            <m:t>⋅</m:t>
                          </m:r>
                          <m:r>
                            <a:rPr lang="en-US" sz="1200" b="0" i="1" smtClean="0">
                              <a:latin typeface="Cambria Math" panose="02040503050406030204" pitchFamily="18" charset="0"/>
                            </a:rPr>
                            <m:t>𝑌</m:t>
                          </m:r>
                          <m:r>
                            <a:rPr lang="en-US" sz="1200" b="0" i="1" smtClean="0">
                              <a:latin typeface="Cambria Math" panose="02040503050406030204" pitchFamily="18" charset="0"/>
                            </a:rPr>
                            <m:t>+</m:t>
                          </m:r>
                          <m:r>
                            <a:rPr lang="en-US" sz="1200" b="0" i="1" smtClean="0">
                              <a:latin typeface="Cambria Math" panose="02040503050406030204" pitchFamily="18" charset="0"/>
                            </a:rPr>
                            <m:t>𝑐</m:t>
                          </m:r>
                        </m:e>
                      </m:d>
                      <m:r>
                        <a:rPr lang="de-DE" sz="1200" b="0" i="1" smtClean="0">
                          <a:latin typeface="Cambria Math" panose="02040503050406030204" pitchFamily="18" charset="0"/>
                        </a:rPr>
                        <m:t>=</m:t>
                      </m:r>
                      <m:nary>
                        <m:naryPr>
                          <m:chr m:val="∑"/>
                          <m:ctrlPr>
                            <a:rPr lang="de-DE" sz="1200" b="0" i="1" smtClean="0">
                              <a:latin typeface="Cambria Math" panose="02040503050406030204" pitchFamily="18" charset="0"/>
                            </a:rPr>
                          </m:ctrlPr>
                        </m:naryPr>
                        <m:sub>
                          <m:r>
                            <m:rPr>
                              <m:brk m:alnAt="23"/>
                            </m:rPr>
                            <a:rPr lang="en-US" sz="1200" b="0" i="1" smtClean="0">
                              <a:latin typeface="Cambria Math" panose="02040503050406030204" pitchFamily="18" charset="0"/>
                            </a:rPr>
                            <m:t>𝑥</m:t>
                          </m:r>
                          <m:r>
                            <a:rPr lang="en-US" sz="1200" b="0" i="1" smtClean="0">
                              <a:latin typeface="Cambria Math" panose="02040503050406030204" pitchFamily="18" charset="0"/>
                            </a:rPr>
                            <m:t>∈</m:t>
                          </m:r>
                          <m:sSub>
                            <m:sSubPr>
                              <m:ctrlPr>
                                <a:rPr lang="en-US" sz="1200" b="0" i="1" smtClean="0">
                                  <a:latin typeface="Cambria Math" panose="02040503050406030204" pitchFamily="18" charset="0"/>
                                </a:rPr>
                              </m:ctrlPr>
                            </m:sSubPr>
                            <m:e>
                              <m:r>
                                <m:rPr>
                                  <m:sty m:val="p"/>
                                </m:rPr>
                                <a:rPr lang="en-US" sz="1200" b="0" i="0" smtClean="0">
                                  <a:latin typeface="Cambria Math" panose="02040503050406030204" pitchFamily="18" charset="0"/>
                                </a:rPr>
                                <m:t>Ω</m:t>
                              </m:r>
                            </m:e>
                            <m:sub>
                              <m:r>
                                <a:rPr lang="en-US" sz="1200" b="0" i="1" smtClean="0">
                                  <a:latin typeface="Cambria Math" panose="02040503050406030204" pitchFamily="18" charset="0"/>
                                </a:rPr>
                                <m:t>𝑋</m:t>
                              </m:r>
                            </m:sub>
                          </m:sSub>
                        </m:sub>
                        <m:sup/>
                        <m:e>
                          <m:nary>
                            <m:naryPr>
                              <m:chr m:val="∑"/>
                              <m:ctrlPr>
                                <a:rPr lang="de-DE" sz="1200" i="1">
                                  <a:latin typeface="Cambria Math" panose="02040503050406030204" pitchFamily="18" charset="0"/>
                                </a:rPr>
                              </m:ctrlPr>
                            </m:naryPr>
                            <m:sub>
                              <m:r>
                                <a:rPr lang="en-US" sz="1200" b="0" i="1" smtClean="0">
                                  <a:latin typeface="Cambria Math" panose="02040503050406030204" pitchFamily="18" charset="0"/>
                                </a:rPr>
                                <m:t>𝑦</m:t>
                              </m:r>
                              <m:r>
                                <a:rPr lang="en-US" sz="1200" i="1">
                                  <a:latin typeface="Cambria Math" panose="02040503050406030204" pitchFamily="18" charset="0"/>
                                </a:rPr>
                                <m:t>∈</m:t>
                              </m:r>
                              <m:sSub>
                                <m:sSubPr>
                                  <m:ctrlPr>
                                    <a:rPr lang="en-US" sz="1200" i="1">
                                      <a:latin typeface="Cambria Math" panose="02040503050406030204" pitchFamily="18" charset="0"/>
                                    </a:rPr>
                                  </m:ctrlPr>
                                </m:sSubPr>
                                <m:e>
                                  <m:r>
                                    <m:rPr>
                                      <m:sty m:val="p"/>
                                    </m:rPr>
                                    <a:rPr lang="en-US" sz="1200">
                                      <a:latin typeface="Cambria Math" panose="02040503050406030204" pitchFamily="18" charset="0"/>
                                    </a:rPr>
                                    <m:t>Ω</m:t>
                                  </m:r>
                                </m:e>
                                <m:sub>
                                  <m:r>
                                    <a:rPr lang="en-US" sz="1200" b="0" i="1" smtClean="0">
                                      <a:latin typeface="Cambria Math" panose="02040503050406030204" pitchFamily="18" charset="0"/>
                                    </a:rPr>
                                    <m:t>𝑌</m:t>
                                  </m:r>
                                </m:sub>
                              </m:sSub>
                            </m:sub>
                            <m:sup/>
                            <m:e>
                              <m:d>
                                <m:dPr>
                                  <m:ctrlPr>
                                    <a:rPr lang="en-US" sz="1200" b="0" i="1" smtClean="0">
                                      <a:latin typeface="Cambria Math" panose="02040503050406030204" pitchFamily="18" charset="0"/>
                                    </a:rPr>
                                  </m:ctrlPr>
                                </m:dPr>
                                <m:e>
                                  <m:r>
                                    <a:rPr lang="en-US" sz="1200" b="0" i="1" smtClean="0">
                                      <a:latin typeface="Cambria Math" panose="02040503050406030204" pitchFamily="18" charset="0"/>
                                    </a:rPr>
                                    <m:t>𝑎</m:t>
                                  </m:r>
                                  <m:r>
                                    <a:rPr lang="en-US" sz="1200" b="0" i="1" smtClean="0">
                                      <a:latin typeface="Cambria Math" panose="02040503050406030204" pitchFamily="18" charset="0"/>
                                    </a:rPr>
                                    <m:t>⋅</m:t>
                                  </m:r>
                                  <m:r>
                                    <a:rPr lang="en-US" sz="1200" b="0" i="1" smtClean="0">
                                      <a:latin typeface="Cambria Math" panose="02040503050406030204" pitchFamily="18" charset="0"/>
                                    </a:rPr>
                                    <m:t>𝑥</m:t>
                                  </m:r>
                                  <m:r>
                                    <a:rPr lang="en-US" sz="1200" b="0" i="1" smtClean="0">
                                      <a:latin typeface="Cambria Math" panose="02040503050406030204" pitchFamily="18" charset="0"/>
                                    </a:rPr>
                                    <m:t>+</m:t>
                                  </m:r>
                                  <m:r>
                                    <a:rPr lang="en-US" sz="1200" b="0" i="1" smtClean="0">
                                      <a:latin typeface="Cambria Math" panose="02040503050406030204" pitchFamily="18" charset="0"/>
                                    </a:rPr>
                                    <m:t>𝑏</m:t>
                                  </m:r>
                                  <m:r>
                                    <a:rPr lang="en-US" sz="1200" b="0" i="1" smtClean="0">
                                      <a:latin typeface="Cambria Math" panose="02040503050406030204" pitchFamily="18" charset="0"/>
                                    </a:rPr>
                                    <m:t>⋅</m:t>
                                  </m:r>
                                  <m:r>
                                    <a:rPr lang="en-US" sz="1200" b="0" i="1" smtClean="0">
                                      <a:latin typeface="Cambria Math" panose="02040503050406030204" pitchFamily="18" charset="0"/>
                                    </a:rPr>
                                    <m:t>𝑦</m:t>
                                  </m:r>
                                  <m:r>
                                    <a:rPr lang="en-US" sz="1200" b="0" i="1" smtClean="0">
                                      <a:latin typeface="Cambria Math" panose="02040503050406030204" pitchFamily="18" charset="0"/>
                                    </a:rPr>
                                    <m:t>+</m:t>
                                  </m:r>
                                  <m:r>
                                    <a:rPr lang="en-US" sz="1200" b="0" i="1" smtClean="0">
                                      <a:latin typeface="Cambria Math" panose="02040503050406030204" pitchFamily="18" charset="0"/>
                                    </a:rPr>
                                    <m:t>𝑐</m:t>
                                  </m:r>
                                </m:e>
                              </m:d>
                              <m:r>
                                <a:rPr lang="en-US" sz="1200" b="0" i="1" smtClean="0">
                                  <a:latin typeface="Cambria Math" panose="02040503050406030204" pitchFamily="18" charset="0"/>
                                </a:rPr>
                                <m:t>⋅</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𝑝</m:t>
                                  </m:r>
                                </m:e>
                                <m:sub>
                                  <m:r>
                                    <a:rPr lang="en-US" sz="1200" b="0" i="1" smtClean="0">
                                      <a:latin typeface="Cambria Math" panose="02040503050406030204" pitchFamily="18" charset="0"/>
                                    </a:rPr>
                                    <m:t>𝑋</m:t>
                                  </m:r>
                                  <m:r>
                                    <a:rPr lang="en-US" sz="1200" b="0" i="1" smtClean="0">
                                      <a:latin typeface="Cambria Math" panose="02040503050406030204" pitchFamily="18" charset="0"/>
                                    </a:rPr>
                                    <m:t>,</m:t>
                                  </m:r>
                                  <m:r>
                                    <a:rPr lang="en-US" sz="1200" b="0" i="1" smtClean="0">
                                      <a:latin typeface="Cambria Math" panose="02040503050406030204" pitchFamily="18" charset="0"/>
                                    </a:rPr>
                                    <m:t>𝑌</m:t>
                                  </m:r>
                                </m:sub>
                              </m:sSub>
                              <m:d>
                                <m:dPr>
                                  <m:ctrlPr>
                                    <a:rPr lang="en-US" sz="1200" b="0" i="1" smtClean="0">
                                      <a:latin typeface="Cambria Math" panose="02040503050406030204" pitchFamily="18" charset="0"/>
                                    </a:rPr>
                                  </m:ctrlPr>
                                </m:dPr>
                                <m:e>
                                  <m:r>
                                    <a:rPr lang="en-US" sz="1200" b="0" i="1" smtClean="0">
                                      <a:latin typeface="Cambria Math" panose="02040503050406030204" pitchFamily="18" charset="0"/>
                                    </a:rPr>
                                    <m:t>𝑥</m:t>
                                  </m:r>
                                  <m:r>
                                    <a:rPr lang="en-US" sz="1200" b="0" i="1" smtClean="0">
                                      <a:latin typeface="Cambria Math" panose="02040503050406030204" pitchFamily="18" charset="0"/>
                                    </a:rPr>
                                    <m:t>,</m:t>
                                  </m:r>
                                  <m:r>
                                    <a:rPr lang="en-US" sz="1200" b="0" i="1" smtClean="0">
                                      <a:latin typeface="Cambria Math" panose="02040503050406030204" pitchFamily="18" charset="0"/>
                                    </a:rPr>
                                    <m:t>𝑦</m:t>
                                  </m:r>
                                </m:e>
                              </m:d>
                            </m:e>
                          </m:nary>
                        </m:e>
                      </m:nary>
                    </m:oMath>
                  </m:oMathPara>
                </a14:m>
                <a:endParaRPr lang="de-DE" sz="1600" b="1" dirty="0">
                  <a:solidFill>
                    <a:schemeClr val="accent1"/>
                  </a:solidFill>
                </a:endParaRPr>
              </a:p>
            </p:txBody>
          </p:sp>
        </mc:Choice>
        <mc:Fallback xmlns="">
          <p:sp>
            <p:nvSpPr>
              <p:cNvPr id="19" name="TextBox 18">
                <a:extLst>
                  <a:ext uri="{FF2B5EF4-FFF2-40B4-BE49-F238E27FC236}">
                    <a16:creationId xmlns:a16="http://schemas.microsoft.com/office/drawing/2014/main" id="{8EA31900-54CC-3623-52C0-52BDE077DDAB}"/>
                  </a:ext>
                </a:extLst>
              </p:cNvPr>
              <p:cNvSpPr txBox="1">
                <a:spLocks noRot="1" noChangeAspect="1" noMove="1" noResize="1" noEditPoints="1" noAdjustHandles="1" noChangeArrowheads="1" noChangeShapeType="1" noTextEdit="1"/>
              </p:cNvSpPr>
              <p:nvPr/>
            </p:nvSpPr>
            <p:spPr bwMode="gray">
              <a:xfrm>
                <a:off x="683568" y="3939902"/>
                <a:ext cx="4684222" cy="649793"/>
              </a:xfrm>
              <a:prstGeom prst="rect">
                <a:avLst/>
              </a:prstGeom>
              <a:blipFill>
                <a:blip r:embed="rId5"/>
                <a:stretch>
                  <a:fillRect t="-82692" b="-130769"/>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11B6A102-3CBF-D7D8-EC6C-AD0BE8700510}"/>
                  </a:ext>
                </a:extLst>
              </p:cNvPr>
              <p:cNvSpPr txBox="1"/>
              <p:nvPr/>
            </p:nvSpPr>
            <p:spPr bwMode="gray">
              <a:xfrm>
                <a:off x="1796402" y="4438387"/>
                <a:ext cx="6342961" cy="64979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200" i="1" smtClean="0">
                          <a:latin typeface="Cambria Math" panose="02040503050406030204" pitchFamily="18" charset="0"/>
                        </a:rPr>
                        <m:t>=</m:t>
                      </m:r>
                      <m:r>
                        <a:rPr lang="en-US" sz="1200" i="1" smtClean="0">
                          <a:latin typeface="Cambria Math" panose="02040503050406030204" pitchFamily="18" charset="0"/>
                        </a:rPr>
                        <m:t>𝑎</m:t>
                      </m:r>
                      <m:r>
                        <a:rPr lang="en-US" sz="1200" i="1" smtClean="0">
                          <a:latin typeface="Cambria Math" panose="02040503050406030204" pitchFamily="18" charset="0"/>
                        </a:rPr>
                        <m:t>⋅</m:t>
                      </m:r>
                      <m:nary>
                        <m:naryPr>
                          <m:chr m:val="∑"/>
                          <m:ctrlPr>
                            <a:rPr lang="de-DE" sz="1200" i="1">
                              <a:latin typeface="Cambria Math" panose="02040503050406030204" pitchFamily="18" charset="0"/>
                            </a:rPr>
                          </m:ctrlPr>
                        </m:naryPr>
                        <m:sub>
                          <m:r>
                            <m:rPr>
                              <m:brk m:alnAt="23"/>
                            </m:rPr>
                            <a:rPr lang="en-US" sz="1200" i="1">
                              <a:latin typeface="Cambria Math" panose="02040503050406030204" pitchFamily="18" charset="0"/>
                            </a:rPr>
                            <m:t>𝑥</m:t>
                          </m:r>
                          <m:r>
                            <a:rPr lang="en-US" sz="1200" i="1">
                              <a:latin typeface="Cambria Math" panose="02040503050406030204" pitchFamily="18" charset="0"/>
                            </a:rPr>
                            <m:t>∈</m:t>
                          </m:r>
                          <m:sSub>
                            <m:sSubPr>
                              <m:ctrlPr>
                                <a:rPr lang="en-US" sz="1200" i="1">
                                  <a:latin typeface="Cambria Math" panose="02040503050406030204" pitchFamily="18" charset="0"/>
                                </a:rPr>
                              </m:ctrlPr>
                            </m:sSubPr>
                            <m:e>
                              <m:r>
                                <m:rPr>
                                  <m:sty m:val="p"/>
                                </m:rPr>
                                <a:rPr lang="en-US" sz="1200">
                                  <a:latin typeface="Cambria Math" panose="02040503050406030204" pitchFamily="18" charset="0"/>
                                </a:rPr>
                                <m:t>Ω</m:t>
                              </m:r>
                            </m:e>
                            <m:sub>
                              <m:r>
                                <a:rPr lang="en-US" sz="1200" i="1">
                                  <a:latin typeface="Cambria Math" panose="02040503050406030204" pitchFamily="18" charset="0"/>
                                </a:rPr>
                                <m:t>𝑋</m:t>
                              </m:r>
                            </m:sub>
                          </m:sSub>
                        </m:sub>
                        <m:sup/>
                        <m:e>
                          <m:nary>
                            <m:naryPr>
                              <m:chr m:val="∑"/>
                              <m:ctrlPr>
                                <a:rPr lang="de-DE" sz="1200" i="1">
                                  <a:latin typeface="Cambria Math" panose="02040503050406030204" pitchFamily="18" charset="0"/>
                                </a:rPr>
                              </m:ctrlPr>
                            </m:naryPr>
                            <m:sub>
                              <m:r>
                                <a:rPr lang="en-US" sz="1200" i="1">
                                  <a:latin typeface="Cambria Math" panose="02040503050406030204" pitchFamily="18" charset="0"/>
                                </a:rPr>
                                <m:t>𝑦</m:t>
                              </m:r>
                              <m:r>
                                <a:rPr lang="en-US" sz="1200" i="1">
                                  <a:latin typeface="Cambria Math" panose="02040503050406030204" pitchFamily="18" charset="0"/>
                                </a:rPr>
                                <m:t>∈</m:t>
                              </m:r>
                              <m:sSub>
                                <m:sSubPr>
                                  <m:ctrlPr>
                                    <a:rPr lang="en-US" sz="1200" i="1">
                                      <a:latin typeface="Cambria Math" panose="02040503050406030204" pitchFamily="18" charset="0"/>
                                    </a:rPr>
                                  </m:ctrlPr>
                                </m:sSubPr>
                                <m:e>
                                  <m:r>
                                    <m:rPr>
                                      <m:sty m:val="p"/>
                                    </m:rPr>
                                    <a:rPr lang="en-US" sz="1200">
                                      <a:latin typeface="Cambria Math" panose="02040503050406030204" pitchFamily="18" charset="0"/>
                                    </a:rPr>
                                    <m:t>Ω</m:t>
                                  </m:r>
                                </m:e>
                                <m:sub>
                                  <m:r>
                                    <a:rPr lang="en-US" sz="1200" i="1">
                                      <a:latin typeface="Cambria Math" panose="02040503050406030204" pitchFamily="18" charset="0"/>
                                    </a:rPr>
                                    <m:t>𝑌</m:t>
                                  </m:r>
                                </m:sub>
                              </m:sSub>
                            </m:sub>
                            <m:sup/>
                            <m:e>
                              <m:r>
                                <a:rPr lang="en-US" sz="1200" i="1">
                                  <a:latin typeface="Cambria Math" panose="02040503050406030204" pitchFamily="18" charset="0"/>
                                </a:rPr>
                                <m:t>𝑥</m:t>
                              </m:r>
                              <m:r>
                                <a:rPr lang="en-US" sz="1200" i="1">
                                  <a:latin typeface="Cambria Math" panose="02040503050406030204" pitchFamily="18" charset="0"/>
                                </a:rPr>
                                <m:t>⋅</m:t>
                              </m:r>
                              <m:sSub>
                                <m:sSubPr>
                                  <m:ctrlPr>
                                    <a:rPr lang="en-US" sz="1200" i="1">
                                      <a:latin typeface="Cambria Math" panose="02040503050406030204" pitchFamily="18" charset="0"/>
                                    </a:rPr>
                                  </m:ctrlPr>
                                </m:sSubPr>
                                <m:e>
                                  <m:r>
                                    <a:rPr lang="en-US" sz="1200" i="1">
                                      <a:latin typeface="Cambria Math" panose="02040503050406030204" pitchFamily="18" charset="0"/>
                                    </a:rPr>
                                    <m:t>𝑝</m:t>
                                  </m:r>
                                </m:e>
                                <m:sub>
                                  <m:r>
                                    <a:rPr lang="en-US" sz="1200" i="1">
                                      <a:latin typeface="Cambria Math" panose="02040503050406030204" pitchFamily="18" charset="0"/>
                                    </a:rPr>
                                    <m:t>𝑋</m:t>
                                  </m:r>
                                  <m:r>
                                    <a:rPr lang="en-US" sz="1200" i="1">
                                      <a:latin typeface="Cambria Math" panose="02040503050406030204" pitchFamily="18" charset="0"/>
                                    </a:rPr>
                                    <m:t>,</m:t>
                                  </m:r>
                                  <m:r>
                                    <a:rPr lang="en-US" sz="1200" i="1">
                                      <a:latin typeface="Cambria Math" panose="02040503050406030204" pitchFamily="18" charset="0"/>
                                    </a:rPr>
                                    <m:t>𝑌</m:t>
                                  </m:r>
                                </m:sub>
                              </m:sSub>
                              <m:d>
                                <m:dPr>
                                  <m:ctrlPr>
                                    <a:rPr lang="en-US" sz="1200" i="1">
                                      <a:latin typeface="Cambria Math" panose="02040503050406030204" pitchFamily="18" charset="0"/>
                                    </a:rPr>
                                  </m:ctrlPr>
                                </m:dPr>
                                <m:e>
                                  <m:r>
                                    <a:rPr lang="en-US" sz="1200" i="1">
                                      <a:latin typeface="Cambria Math" panose="02040503050406030204" pitchFamily="18" charset="0"/>
                                    </a:rPr>
                                    <m:t>𝑥</m:t>
                                  </m:r>
                                  <m:r>
                                    <a:rPr lang="en-US" sz="1200" i="1">
                                      <a:latin typeface="Cambria Math" panose="02040503050406030204" pitchFamily="18" charset="0"/>
                                    </a:rPr>
                                    <m:t>,</m:t>
                                  </m:r>
                                  <m:r>
                                    <a:rPr lang="en-US" sz="1200" i="1">
                                      <a:latin typeface="Cambria Math" panose="02040503050406030204" pitchFamily="18" charset="0"/>
                                    </a:rPr>
                                    <m:t>𝑦</m:t>
                                  </m:r>
                                </m:e>
                              </m:d>
                            </m:e>
                          </m:nary>
                        </m:e>
                      </m:nary>
                      <m:r>
                        <a:rPr lang="en-US" sz="1200" b="0" i="1" smtClean="0">
                          <a:latin typeface="Cambria Math" panose="02040503050406030204" pitchFamily="18" charset="0"/>
                        </a:rPr>
                        <m:t>+</m:t>
                      </m:r>
                      <m:r>
                        <a:rPr lang="en-US" sz="1200" b="0" i="1" smtClean="0">
                          <a:latin typeface="Cambria Math" panose="02040503050406030204" pitchFamily="18" charset="0"/>
                        </a:rPr>
                        <m:t>𝑏</m:t>
                      </m:r>
                      <m:r>
                        <a:rPr lang="en-US" sz="1200" i="1">
                          <a:latin typeface="Cambria Math" panose="02040503050406030204" pitchFamily="18" charset="0"/>
                        </a:rPr>
                        <m:t>⋅</m:t>
                      </m:r>
                      <m:nary>
                        <m:naryPr>
                          <m:chr m:val="∑"/>
                          <m:ctrlPr>
                            <a:rPr lang="de-DE" sz="1200" i="1">
                              <a:latin typeface="Cambria Math" panose="02040503050406030204" pitchFamily="18" charset="0"/>
                            </a:rPr>
                          </m:ctrlPr>
                        </m:naryPr>
                        <m:sub>
                          <m:r>
                            <m:rPr>
                              <m:brk m:alnAt="23"/>
                            </m:rPr>
                            <a:rPr lang="en-US" sz="1200" i="1">
                              <a:latin typeface="Cambria Math" panose="02040503050406030204" pitchFamily="18" charset="0"/>
                            </a:rPr>
                            <m:t>𝑥</m:t>
                          </m:r>
                          <m:r>
                            <a:rPr lang="en-US" sz="1200" i="1">
                              <a:latin typeface="Cambria Math" panose="02040503050406030204" pitchFamily="18" charset="0"/>
                            </a:rPr>
                            <m:t>∈</m:t>
                          </m:r>
                          <m:sSub>
                            <m:sSubPr>
                              <m:ctrlPr>
                                <a:rPr lang="en-US" sz="1200" i="1">
                                  <a:latin typeface="Cambria Math" panose="02040503050406030204" pitchFamily="18" charset="0"/>
                                </a:rPr>
                              </m:ctrlPr>
                            </m:sSubPr>
                            <m:e>
                              <m:r>
                                <m:rPr>
                                  <m:sty m:val="p"/>
                                </m:rPr>
                                <a:rPr lang="en-US" sz="1200">
                                  <a:latin typeface="Cambria Math" panose="02040503050406030204" pitchFamily="18" charset="0"/>
                                </a:rPr>
                                <m:t>Ω</m:t>
                              </m:r>
                            </m:e>
                            <m:sub>
                              <m:r>
                                <a:rPr lang="en-US" sz="1200" i="1">
                                  <a:latin typeface="Cambria Math" panose="02040503050406030204" pitchFamily="18" charset="0"/>
                                </a:rPr>
                                <m:t>𝑋</m:t>
                              </m:r>
                            </m:sub>
                          </m:sSub>
                        </m:sub>
                        <m:sup/>
                        <m:e>
                          <m:nary>
                            <m:naryPr>
                              <m:chr m:val="∑"/>
                              <m:ctrlPr>
                                <a:rPr lang="de-DE" sz="1200" i="1">
                                  <a:latin typeface="Cambria Math" panose="02040503050406030204" pitchFamily="18" charset="0"/>
                                </a:rPr>
                              </m:ctrlPr>
                            </m:naryPr>
                            <m:sub>
                              <m:r>
                                <a:rPr lang="en-US" sz="1200" i="1">
                                  <a:latin typeface="Cambria Math" panose="02040503050406030204" pitchFamily="18" charset="0"/>
                                </a:rPr>
                                <m:t>𝑦</m:t>
                              </m:r>
                              <m:r>
                                <a:rPr lang="en-US" sz="1200" i="1">
                                  <a:latin typeface="Cambria Math" panose="02040503050406030204" pitchFamily="18" charset="0"/>
                                </a:rPr>
                                <m:t>∈</m:t>
                              </m:r>
                              <m:sSub>
                                <m:sSubPr>
                                  <m:ctrlPr>
                                    <a:rPr lang="en-US" sz="1200" i="1">
                                      <a:latin typeface="Cambria Math" panose="02040503050406030204" pitchFamily="18" charset="0"/>
                                    </a:rPr>
                                  </m:ctrlPr>
                                </m:sSubPr>
                                <m:e>
                                  <m:r>
                                    <m:rPr>
                                      <m:sty m:val="p"/>
                                    </m:rPr>
                                    <a:rPr lang="en-US" sz="1200">
                                      <a:latin typeface="Cambria Math" panose="02040503050406030204" pitchFamily="18" charset="0"/>
                                    </a:rPr>
                                    <m:t>Ω</m:t>
                                  </m:r>
                                </m:e>
                                <m:sub>
                                  <m:r>
                                    <a:rPr lang="en-US" sz="1200" i="1">
                                      <a:latin typeface="Cambria Math" panose="02040503050406030204" pitchFamily="18" charset="0"/>
                                    </a:rPr>
                                    <m:t>𝑌</m:t>
                                  </m:r>
                                </m:sub>
                              </m:sSub>
                            </m:sub>
                            <m:sup/>
                            <m:e>
                              <m:r>
                                <a:rPr lang="en-US" sz="1200" b="0" i="1" smtClean="0">
                                  <a:latin typeface="Cambria Math" panose="02040503050406030204" pitchFamily="18" charset="0"/>
                                </a:rPr>
                                <m:t>𝑦</m:t>
                              </m:r>
                              <m:r>
                                <a:rPr lang="en-US" sz="1200" i="1">
                                  <a:latin typeface="Cambria Math" panose="02040503050406030204" pitchFamily="18" charset="0"/>
                                </a:rPr>
                                <m:t>⋅</m:t>
                              </m:r>
                              <m:sSub>
                                <m:sSubPr>
                                  <m:ctrlPr>
                                    <a:rPr lang="en-US" sz="1200" i="1">
                                      <a:latin typeface="Cambria Math" panose="02040503050406030204" pitchFamily="18" charset="0"/>
                                    </a:rPr>
                                  </m:ctrlPr>
                                </m:sSubPr>
                                <m:e>
                                  <m:r>
                                    <a:rPr lang="en-US" sz="1200" i="1">
                                      <a:latin typeface="Cambria Math" panose="02040503050406030204" pitchFamily="18" charset="0"/>
                                    </a:rPr>
                                    <m:t>𝑝</m:t>
                                  </m:r>
                                </m:e>
                                <m:sub>
                                  <m:r>
                                    <a:rPr lang="en-US" sz="1200" i="1">
                                      <a:latin typeface="Cambria Math" panose="02040503050406030204" pitchFamily="18" charset="0"/>
                                    </a:rPr>
                                    <m:t>𝑋</m:t>
                                  </m:r>
                                  <m:r>
                                    <a:rPr lang="en-US" sz="1200" i="1">
                                      <a:latin typeface="Cambria Math" panose="02040503050406030204" pitchFamily="18" charset="0"/>
                                    </a:rPr>
                                    <m:t>,</m:t>
                                  </m:r>
                                  <m:r>
                                    <a:rPr lang="en-US" sz="1200" i="1">
                                      <a:latin typeface="Cambria Math" panose="02040503050406030204" pitchFamily="18" charset="0"/>
                                    </a:rPr>
                                    <m:t>𝑌</m:t>
                                  </m:r>
                                </m:sub>
                              </m:sSub>
                              <m:d>
                                <m:dPr>
                                  <m:ctrlPr>
                                    <a:rPr lang="en-US" sz="1200" i="1">
                                      <a:latin typeface="Cambria Math" panose="02040503050406030204" pitchFamily="18" charset="0"/>
                                    </a:rPr>
                                  </m:ctrlPr>
                                </m:dPr>
                                <m:e>
                                  <m:r>
                                    <a:rPr lang="en-US" sz="1200" i="1">
                                      <a:latin typeface="Cambria Math" panose="02040503050406030204" pitchFamily="18" charset="0"/>
                                    </a:rPr>
                                    <m:t>𝑥</m:t>
                                  </m:r>
                                  <m:r>
                                    <a:rPr lang="en-US" sz="1200" i="1">
                                      <a:latin typeface="Cambria Math" panose="02040503050406030204" pitchFamily="18" charset="0"/>
                                    </a:rPr>
                                    <m:t>,</m:t>
                                  </m:r>
                                  <m:r>
                                    <a:rPr lang="en-US" sz="1200" i="1">
                                      <a:latin typeface="Cambria Math" panose="02040503050406030204" pitchFamily="18" charset="0"/>
                                    </a:rPr>
                                    <m:t>𝑦</m:t>
                                  </m:r>
                                </m:e>
                              </m:d>
                            </m:e>
                          </m:nary>
                        </m:e>
                      </m:nary>
                      <m:r>
                        <a:rPr lang="en-US" sz="1200" b="0" i="1" smtClean="0">
                          <a:latin typeface="Cambria Math" panose="02040503050406030204" pitchFamily="18" charset="0"/>
                        </a:rPr>
                        <m:t>+</m:t>
                      </m:r>
                      <m:r>
                        <a:rPr lang="en-US" sz="1200" b="0" i="1" smtClean="0">
                          <a:latin typeface="Cambria Math" panose="02040503050406030204" pitchFamily="18" charset="0"/>
                        </a:rPr>
                        <m:t>𝑐</m:t>
                      </m:r>
                      <m:r>
                        <a:rPr lang="en-US" sz="1200" b="0" i="1" smtClean="0">
                          <a:latin typeface="Cambria Math" panose="02040503050406030204" pitchFamily="18" charset="0"/>
                        </a:rPr>
                        <m:t>⋅</m:t>
                      </m:r>
                      <m:nary>
                        <m:naryPr>
                          <m:chr m:val="∑"/>
                          <m:ctrlPr>
                            <a:rPr lang="de-DE" sz="1200" i="1">
                              <a:latin typeface="Cambria Math" panose="02040503050406030204" pitchFamily="18" charset="0"/>
                            </a:rPr>
                          </m:ctrlPr>
                        </m:naryPr>
                        <m:sub>
                          <m:r>
                            <m:rPr>
                              <m:brk m:alnAt="23"/>
                            </m:rPr>
                            <a:rPr lang="en-US" sz="1200" i="1">
                              <a:latin typeface="Cambria Math" panose="02040503050406030204" pitchFamily="18" charset="0"/>
                            </a:rPr>
                            <m:t>𝑥</m:t>
                          </m:r>
                          <m:r>
                            <a:rPr lang="en-US" sz="1200" i="1">
                              <a:latin typeface="Cambria Math" panose="02040503050406030204" pitchFamily="18" charset="0"/>
                            </a:rPr>
                            <m:t>∈</m:t>
                          </m:r>
                          <m:sSub>
                            <m:sSubPr>
                              <m:ctrlPr>
                                <a:rPr lang="en-US" sz="1200" i="1">
                                  <a:latin typeface="Cambria Math" panose="02040503050406030204" pitchFamily="18" charset="0"/>
                                </a:rPr>
                              </m:ctrlPr>
                            </m:sSubPr>
                            <m:e>
                              <m:r>
                                <m:rPr>
                                  <m:sty m:val="p"/>
                                </m:rPr>
                                <a:rPr lang="en-US" sz="1200">
                                  <a:latin typeface="Cambria Math" panose="02040503050406030204" pitchFamily="18" charset="0"/>
                                </a:rPr>
                                <m:t>Ω</m:t>
                              </m:r>
                            </m:e>
                            <m:sub>
                              <m:r>
                                <a:rPr lang="en-US" sz="1200" i="1">
                                  <a:latin typeface="Cambria Math" panose="02040503050406030204" pitchFamily="18" charset="0"/>
                                </a:rPr>
                                <m:t>𝑋</m:t>
                              </m:r>
                            </m:sub>
                          </m:sSub>
                        </m:sub>
                        <m:sup/>
                        <m:e>
                          <m:nary>
                            <m:naryPr>
                              <m:chr m:val="∑"/>
                              <m:ctrlPr>
                                <a:rPr lang="de-DE" sz="1200" i="1">
                                  <a:latin typeface="Cambria Math" panose="02040503050406030204" pitchFamily="18" charset="0"/>
                                </a:rPr>
                              </m:ctrlPr>
                            </m:naryPr>
                            <m:sub>
                              <m:r>
                                <a:rPr lang="en-US" sz="1200" i="1">
                                  <a:latin typeface="Cambria Math" panose="02040503050406030204" pitchFamily="18" charset="0"/>
                                </a:rPr>
                                <m:t>𝑦</m:t>
                              </m:r>
                              <m:r>
                                <a:rPr lang="en-US" sz="1200" i="1">
                                  <a:latin typeface="Cambria Math" panose="02040503050406030204" pitchFamily="18" charset="0"/>
                                </a:rPr>
                                <m:t>∈</m:t>
                              </m:r>
                              <m:sSub>
                                <m:sSubPr>
                                  <m:ctrlPr>
                                    <a:rPr lang="en-US" sz="1200" i="1">
                                      <a:latin typeface="Cambria Math" panose="02040503050406030204" pitchFamily="18" charset="0"/>
                                    </a:rPr>
                                  </m:ctrlPr>
                                </m:sSubPr>
                                <m:e>
                                  <m:r>
                                    <m:rPr>
                                      <m:sty m:val="p"/>
                                    </m:rPr>
                                    <a:rPr lang="en-US" sz="1200">
                                      <a:latin typeface="Cambria Math" panose="02040503050406030204" pitchFamily="18" charset="0"/>
                                    </a:rPr>
                                    <m:t>Ω</m:t>
                                  </m:r>
                                </m:e>
                                <m:sub>
                                  <m:r>
                                    <a:rPr lang="en-US" sz="1200" i="1">
                                      <a:latin typeface="Cambria Math" panose="02040503050406030204" pitchFamily="18" charset="0"/>
                                    </a:rPr>
                                    <m:t>𝑌</m:t>
                                  </m:r>
                                </m:sub>
                              </m:sSub>
                            </m:sub>
                            <m:sup/>
                            <m:e>
                              <m:sSub>
                                <m:sSubPr>
                                  <m:ctrlPr>
                                    <a:rPr lang="en-US" sz="1200" i="1">
                                      <a:latin typeface="Cambria Math" panose="02040503050406030204" pitchFamily="18" charset="0"/>
                                    </a:rPr>
                                  </m:ctrlPr>
                                </m:sSubPr>
                                <m:e>
                                  <m:r>
                                    <a:rPr lang="en-US" sz="1200" i="1">
                                      <a:latin typeface="Cambria Math" panose="02040503050406030204" pitchFamily="18" charset="0"/>
                                    </a:rPr>
                                    <m:t>𝑝</m:t>
                                  </m:r>
                                </m:e>
                                <m:sub>
                                  <m:r>
                                    <a:rPr lang="en-US" sz="1200" i="1">
                                      <a:latin typeface="Cambria Math" panose="02040503050406030204" pitchFamily="18" charset="0"/>
                                    </a:rPr>
                                    <m:t>𝑋</m:t>
                                  </m:r>
                                  <m:r>
                                    <a:rPr lang="en-US" sz="1200" i="1">
                                      <a:latin typeface="Cambria Math" panose="02040503050406030204" pitchFamily="18" charset="0"/>
                                    </a:rPr>
                                    <m:t>,</m:t>
                                  </m:r>
                                  <m:r>
                                    <a:rPr lang="en-US" sz="1200" i="1">
                                      <a:latin typeface="Cambria Math" panose="02040503050406030204" pitchFamily="18" charset="0"/>
                                    </a:rPr>
                                    <m:t>𝑌</m:t>
                                  </m:r>
                                </m:sub>
                              </m:sSub>
                              <m:d>
                                <m:dPr>
                                  <m:ctrlPr>
                                    <a:rPr lang="en-US" sz="1200" i="1">
                                      <a:latin typeface="Cambria Math" panose="02040503050406030204" pitchFamily="18" charset="0"/>
                                    </a:rPr>
                                  </m:ctrlPr>
                                </m:dPr>
                                <m:e>
                                  <m:r>
                                    <a:rPr lang="en-US" sz="1200" i="1">
                                      <a:latin typeface="Cambria Math" panose="02040503050406030204" pitchFamily="18" charset="0"/>
                                    </a:rPr>
                                    <m:t>𝑥</m:t>
                                  </m:r>
                                  <m:r>
                                    <a:rPr lang="en-US" sz="1200" i="1">
                                      <a:latin typeface="Cambria Math" panose="02040503050406030204" pitchFamily="18" charset="0"/>
                                    </a:rPr>
                                    <m:t>,</m:t>
                                  </m:r>
                                  <m:r>
                                    <a:rPr lang="en-US" sz="1200" i="1">
                                      <a:latin typeface="Cambria Math" panose="02040503050406030204" pitchFamily="18" charset="0"/>
                                    </a:rPr>
                                    <m:t>𝑦</m:t>
                                  </m:r>
                                </m:e>
                              </m:d>
                            </m:e>
                          </m:nary>
                        </m:e>
                      </m:nary>
                    </m:oMath>
                  </m:oMathPara>
                </a14:m>
                <a:endParaRPr lang="de-DE" sz="1200" b="1" dirty="0">
                  <a:solidFill>
                    <a:schemeClr val="accent1"/>
                  </a:solidFill>
                </a:endParaRPr>
              </a:p>
            </p:txBody>
          </p:sp>
        </mc:Choice>
        <mc:Fallback xmlns="">
          <p:sp>
            <p:nvSpPr>
              <p:cNvPr id="20" name="TextBox 19">
                <a:extLst>
                  <a:ext uri="{FF2B5EF4-FFF2-40B4-BE49-F238E27FC236}">
                    <a16:creationId xmlns:a16="http://schemas.microsoft.com/office/drawing/2014/main" id="{11B6A102-3CBF-D7D8-EC6C-AD0BE8700510}"/>
                  </a:ext>
                </a:extLst>
              </p:cNvPr>
              <p:cNvSpPr txBox="1">
                <a:spLocks noRot="1" noChangeAspect="1" noMove="1" noResize="1" noEditPoints="1" noAdjustHandles="1" noChangeArrowheads="1" noChangeShapeType="1" noTextEdit="1"/>
              </p:cNvSpPr>
              <p:nvPr/>
            </p:nvSpPr>
            <p:spPr bwMode="gray">
              <a:xfrm>
                <a:off x="1796402" y="4438387"/>
                <a:ext cx="6342961" cy="649793"/>
              </a:xfrm>
              <a:prstGeom prst="rect">
                <a:avLst/>
              </a:prstGeom>
              <a:blipFill>
                <a:blip r:embed="rId6"/>
                <a:stretch>
                  <a:fillRect t="-82692" b="-130769"/>
                </a:stretch>
              </a:blipFill>
            </p:spPr>
            <p:txBody>
              <a:bodyPr/>
              <a:lstStyle/>
              <a:p>
                <a:r>
                  <a:rPr lang="de-DE">
                    <a:noFill/>
                  </a:rPr>
                  <a:t> </a:t>
                </a:r>
              </a:p>
            </p:txBody>
          </p:sp>
        </mc:Fallback>
      </mc:AlternateContent>
      <p:sp>
        <p:nvSpPr>
          <p:cNvPr id="21" name="Rounded Rectangle 20">
            <a:extLst>
              <a:ext uri="{FF2B5EF4-FFF2-40B4-BE49-F238E27FC236}">
                <a16:creationId xmlns:a16="http://schemas.microsoft.com/office/drawing/2014/main" id="{9208A483-9878-792E-B86A-71652298FE6C}"/>
              </a:ext>
            </a:extLst>
          </p:cNvPr>
          <p:cNvSpPr/>
          <p:nvPr/>
        </p:nvSpPr>
        <p:spPr bwMode="gray">
          <a:xfrm>
            <a:off x="6268646" y="4589695"/>
            <a:ext cx="1327690" cy="442477"/>
          </a:xfrm>
          <a:prstGeom prst="roundRect">
            <a:avLst/>
          </a:prstGeom>
          <a:solidFill>
            <a:srgbClr val="B1063A">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p:sp>
        <p:nvSpPr>
          <p:cNvPr id="22" name="Rounded Rectangle 21">
            <a:extLst>
              <a:ext uri="{FF2B5EF4-FFF2-40B4-BE49-F238E27FC236}">
                <a16:creationId xmlns:a16="http://schemas.microsoft.com/office/drawing/2014/main" id="{8BE56BA7-832A-24AF-E25A-8437118E43E0}"/>
              </a:ext>
            </a:extLst>
          </p:cNvPr>
          <p:cNvSpPr/>
          <p:nvPr/>
        </p:nvSpPr>
        <p:spPr bwMode="gray">
          <a:xfrm>
            <a:off x="4508386" y="4582536"/>
            <a:ext cx="1503773" cy="478748"/>
          </a:xfrm>
          <a:prstGeom prst="roundRect">
            <a:avLst/>
          </a:prstGeom>
          <a:solidFill>
            <a:srgbClr val="B1063A">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p:sp>
        <p:nvSpPr>
          <p:cNvPr id="23" name="Rounded Rectangle 22">
            <a:extLst>
              <a:ext uri="{FF2B5EF4-FFF2-40B4-BE49-F238E27FC236}">
                <a16:creationId xmlns:a16="http://schemas.microsoft.com/office/drawing/2014/main" id="{B89DF3EC-11A0-63BE-01CD-1ACA30106C6C}"/>
              </a:ext>
            </a:extLst>
          </p:cNvPr>
          <p:cNvSpPr/>
          <p:nvPr/>
        </p:nvSpPr>
        <p:spPr bwMode="gray">
          <a:xfrm>
            <a:off x="2644104" y="4561827"/>
            <a:ext cx="1503773" cy="478748"/>
          </a:xfrm>
          <a:prstGeom prst="roundRect">
            <a:avLst/>
          </a:prstGeom>
          <a:solidFill>
            <a:srgbClr val="B1063A">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p:cxnSp>
        <p:nvCxnSpPr>
          <p:cNvPr id="24" name="Straight Arrow Connector 23">
            <a:extLst>
              <a:ext uri="{FF2B5EF4-FFF2-40B4-BE49-F238E27FC236}">
                <a16:creationId xmlns:a16="http://schemas.microsoft.com/office/drawing/2014/main" id="{8D57D774-E15A-F1BB-E45C-9E170508DB6E}"/>
              </a:ext>
            </a:extLst>
          </p:cNvPr>
          <p:cNvCxnSpPr>
            <a:cxnSpLocks/>
            <a:endCxn id="21" idx="0"/>
          </p:cNvCxnSpPr>
          <p:nvPr/>
        </p:nvCxnSpPr>
        <p:spPr bwMode="gray">
          <a:xfrm flipH="1">
            <a:off x="6932491" y="4281458"/>
            <a:ext cx="38646" cy="308237"/>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121D08B1-B703-ABB8-AAA3-1892C09954AF}"/>
              </a:ext>
            </a:extLst>
          </p:cNvPr>
          <p:cNvCxnSpPr>
            <a:cxnSpLocks/>
          </p:cNvCxnSpPr>
          <p:nvPr/>
        </p:nvCxnSpPr>
        <p:spPr bwMode="gray">
          <a:xfrm flipH="1">
            <a:off x="5530510" y="4274215"/>
            <a:ext cx="38646" cy="308237"/>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50DCAD9E-B2A4-FFE6-5CD8-B38F0C352383}"/>
              </a:ext>
            </a:extLst>
          </p:cNvPr>
          <p:cNvCxnSpPr>
            <a:cxnSpLocks/>
          </p:cNvCxnSpPr>
          <p:nvPr/>
        </p:nvCxnSpPr>
        <p:spPr bwMode="gray">
          <a:xfrm>
            <a:off x="1353228" y="4821910"/>
            <a:ext cx="1290876" cy="138794"/>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A1D03994-2AD7-27BA-A5F7-3C0964F8E1E0}"/>
                  </a:ext>
                </a:extLst>
              </p:cNvPr>
              <p:cNvSpPr txBox="1"/>
              <p:nvPr/>
            </p:nvSpPr>
            <p:spPr bwMode="gray">
              <a:xfrm>
                <a:off x="6783573" y="3964583"/>
                <a:ext cx="495587" cy="412619"/>
              </a:xfrm>
              <a:prstGeom prst="rect">
                <a:avLst/>
              </a:prstGeom>
              <a:noFill/>
            </p:spPr>
            <p:txBody>
              <a:bodyPr wrap="square" lIns="0" tIns="0" rIns="0" bIns="0" rtlCol="0" anchor="ctr">
                <a:noAutofit/>
              </a:bodyPr>
              <a:lstStyle/>
              <a:p>
                <a:pP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r>
                        <a:rPr lang="en-US" sz="1050" b="0" i="1" smtClean="0">
                          <a:solidFill>
                            <a:srgbClr val="C00000"/>
                          </a:solidFill>
                          <a:latin typeface="Cambria Math" panose="02040503050406030204" pitchFamily="18" charset="0"/>
                        </a:rPr>
                        <m:t>=1</m:t>
                      </m:r>
                    </m:oMath>
                  </m:oMathPara>
                </a14:m>
                <a:endParaRPr lang="de-DE" sz="1050" dirty="0">
                  <a:solidFill>
                    <a:srgbClr val="C00000"/>
                  </a:solidFill>
                </a:endParaRPr>
              </a:p>
            </p:txBody>
          </p:sp>
        </mc:Choice>
        <mc:Fallback xmlns="">
          <p:sp>
            <p:nvSpPr>
              <p:cNvPr id="31" name="TextBox 30">
                <a:extLst>
                  <a:ext uri="{FF2B5EF4-FFF2-40B4-BE49-F238E27FC236}">
                    <a16:creationId xmlns:a16="http://schemas.microsoft.com/office/drawing/2014/main" id="{A1D03994-2AD7-27BA-A5F7-3C0964F8E1E0}"/>
                  </a:ext>
                </a:extLst>
              </p:cNvPr>
              <p:cNvSpPr txBox="1">
                <a:spLocks noRot="1" noChangeAspect="1" noMove="1" noResize="1" noEditPoints="1" noAdjustHandles="1" noChangeArrowheads="1" noChangeShapeType="1" noTextEdit="1"/>
              </p:cNvSpPr>
              <p:nvPr/>
            </p:nvSpPr>
            <p:spPr bwMode="gray">
              <a:xfrm>
                <a:off x="6783573" y="3964583"/>
                <a:ext cx="495587" cy="412619"/>
              </a:xfrm>
              <a:prstGeom prst="rect">
                <a:avLst/>
              </a:prstGeom>
              <a:blipFill>
                <a:blip r:embed="rId7"/>
                <a:stretch>
                  <a:fillRect/>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29A25B62-6C72-FF2C-7740-81C32E646ADF}"/>
                  </a:ext>
                </a:extLst>
              </p:cNvPr>
              <p:cNvSpPr txBox="1"/>
              <p:nvPr/>
            </p:nvSpPr>
            <p:spPr bwMode="gray">
              <a:xfrm>
                <a:off x="5384450" y="3982835"/>
                <a:ext cx="495587" cy="412619"/>
              </a:xfrm>
              <a:prstGeom prst="rect">
                <a:avLst/>
              </a:prstGeom>
              <a:noFill/>
            </p:spPr>
            <p:txBody>
              <a:bodyPr wrap="square" lIns="0" tIns="0" rIns="0" bIns="0" rtlCol="0" anchor="ctr">
                <a:noAutofit/>
              </a:bodyPr>
              <a:lstStyle/>
              <a:p>
                <a:pP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r>
                        <a:rPr lang="en-US" sz="1050" b="0" i="1" smtClean="0">
                          <a:solidFill>
                            <a:srgbClr val="C00000"/>
                          </a:solidFill>
                          <a:latin typeface="Cambria Math" panose="02040503050406030204" pitchFamily="18" charset="0"/>
                        </a:rPr>
                        <m:t>=</m:t>
                      </m:r>
                      <m:r>
                        <a:rPr lang="en-US" sz="1050" b="0" i="1" smtClean="0">
                          <a:solidFill>
                            <a:srgbClr val="C00000"/>
                          </a:solidFill>
                          <a:latin typeface="Cambria Math" panose="02040503050406030204" pitchFamily="18" charset="0"/>
                        </a:rPr>
                        <m:t>𝐸</m:t>
                      </m:r>
                      <m:d>
                        <m:dPr>
                          <m:begChr m:val="["/>
                          <m:endChr m:val="]"/>
                          <m:ctrlPr>
                            <a:rPr lang="en-US" sz="1050" b="0" i="1" smtClean="0">
                              <a:solidFill>
                                <a:srgbClr val="C00000"/>
                              </a:solidFill>
                              <a:latin typeface="Cambria Math" panose="02040503050406030204" pitchFamily="18" charset="0"/>
                            </a:rPr>
                          </m:ctrlPr>
                        </m:dPr>
                        <m:e>
                          <m:r>
                            <a:rPr lang="en-US" sz="1050" b="0" i="1" smtClean="0">
                              <a:solidFill>
                                <a:srgbClr val="C00000"/>
                              </a:solidFill>
                              <a:latin typeface="Cambria Math" panose="02040503050406030204" pitchFamily="18" charset="0"/>
                            </a:rPr>
                            <m:t>𝑌</m:t>
                          </m:r>
                        </m:e>
                      </m:d>
                    </m:oMath>
                  </m:oMathPara>
                </a14:m>
                <a:endParaRPr lang="de-DE" sz="1050" dirty="0">
                  <a:solidFill>
                    <a:srgbClr val="C00000"/>
                  </a:solidFill>
                </a:endParaRPr>
              </a:p>
            </p:txBody>
          </p:sp>
        </mc:Choice>
        <mc:Fallback xmlns="">
          <p:sp>
            <p:nvSpPr>
              <p:cNvPr id="32" name="TextBox 31">
                <a:extLst>
                  <a:ext uri="{FF2B5EF4-FFF2-40B4-BE49-F238E27FC236}">
                    <a16:creationId xmlns:a16="http://schemas.microsoft.com/office/drawing/2014/main" id="{29A25B62-6C72-FF2C-7740-81C32E646ADF}"/>
                  </a:ext>
                </a:extLst>
              </p:cNvPr>
              <p:cNvSpPr txBox="1">
                <a:spLocks noRot="1" noChangeAspect="1" noMove="1" noResize="1" noEditPoints="1" noAdjustHandles="1" noChangeArrowheads="1" noChangeShapeType="1" noTextEdit="1"/>
              </p:cNvSpPr>
              <p:nvPr/>
            </p:nvSpPr>
            <p:spPr bwMode="gray">
              <a:xfrm>
                <a:off x="5384450" y="3982835"/>
                <a:ext cx="495587" cy="412619"/>
              </a:xfrm>
              <a:prstGeom prst="rect">
                <a:avLst/>
              </a:prstGeom>
              <a:blipFill>
                <a:blip r:embed="rId8"/>
                <a:stretch>
                  <a:fillRect/>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AA61FD3C-7C68-308F-4C3F-AC96C5360A56}"/>
                  </a:ext>
                </a:extLst>
              </p:cNvPr>
              <p:cNvSpPr txBox="1"/>
              <p:nvPr/>
            </p:nvSpPr>
            <p:spPr bwMode="gray">
              <a:xfrm>
                <a:off x="848947" y="4606533"/>
                <a:ext cx="495587" cy="412619"/>
              </a:xfrm>
              <a:prstGeom prst="rect">
                <a:avLst/>
              </a:prstGeom>
              <a:noFill/>
            </p:spPr>
            <p:txBody>
              <a:bodyPr wrap="square" lIns="0" tIns="0" rIns="0" bIns="0" rtlCol="0" anchor="ctr">
                <a:noAutofit/>
              </a:bodyPr>
              <a:lstStyle/>
              <a:p>
                <a:pP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r>
                        <a:rPr lang="en-US" sz="1050" b="0" i="1" smtClean="0">
                          <a:solidFill>
                            <a:srgbClr val="C00000"/>
                          </a:solidFill>
                          <a:latin typeface="Cambria Math" panose="02040503050406030204" pitchFamily="18" charset="0"/>
                        </a:rPr>
                        <m:t>=</m:t>
                      </m:r>
                      <m:r>
                        <a:rPr lang="en-US" sz="1050" b="0" i="1" smtClean="0">
                          <a:solidFill>
                            <a:srgbClr val="C00000"/>
                          </a:solidFill>
                          <a:latin typeface="Cambria Math" panose="02040503050406030204" pitchFamily="18" charset="0"/>
                        </a:rPr>
                        <m:t>𝐸</m:t>
                      </m:r>
                      <m:d>
                        <m:dPr>
                          <m:begChr m:val="["/>
                          <m:endChr m:val="]"/>
                          <m:ctrlPr>
                            <a:rPr lang="en-US" sz="1050" b="0" i="1" smtClean="0">
                              <a:solidFill>
                                <a:srgbClr val="C00000"/>
                              </a:solidFill>
                              <a:latin typeface="Cambria Math" panose="02040503050406030204" pitchFamily="18" charset="0"/>
                            </a:rPr>
                          </m:ctrlPr>
                        </m:dPr>
                        <m:e>
                          <m:r>
                            <a:rPr lang="en-US" sz="1050" b="0" i="1" smtClean="0">
                              <a:solidFill>
                                <a:srgbClr val="C00000"/>
                              </a:solidFill>
                              <a:latin typeface="Cambria Math" panose="02040503050406030204" pitchFamily="18" charset="0"/>
                            </a:rPr>
                            <m:t>𝑋</m:t>
                          </m:r>
                        </m:e>
                      </m:d>
                    </m:oMath>
                  </m:oMathPara>
                </a14:m>
                <a:endParaRPr lang="de-DE" sz="1050" dirty="0">
                  <a:solidFill>
                    <a:srgbClr val="C00000"/>
                  </a:solidFill>
                </a:endParaRPr>
              </a:p>
            </p:txBody>
          </p:sp>
        </mc:Choice>
        <mc:Fallback xmlns="">
          <p:sp>
            <p:nvSpPr>
              <p:cNvPr id="33" name="TextBox 32">
                <a:extLst>
                  <a:ext uri="{FF2B5EF4-FFF2-40B4-BE49-F238E27FC236}">
                    <a16:creationId xmlns:a16="http://schemas.microsoft.com/office/drawing/2014/main" id="{AA61FD3C-7C68-308F-4C3F-AC96C5360A56}"/>
                  </a:ext>
                </a:extLst>
              </p:cNvPr>
              <p:cNvSpPr txBox="1">
                <a:spLocks noRot="1" noChangeAspect="1" noMove="1" noResize="1" noEditPoints="1" noAdjustHandles="1" noChangeArrowheads="1" noChangeShapeType="1" noTextEdit="1"/>
              </p:cNvSpPr>
              <p:nvPr/>
            </p:nvSpPr>
            <p:spPr bwMode="gray">
              <a:xfrm>
                <a:off x="848947" y="4606533"/>
                <a:ext cx="495587" cy="412619"/>
              </a:xfrm>
              <a:prstGeom prst="rect">
                <a:avLst/>
              </a:prstGeom>
              <a:blipFill>
                <a:blip r:embed="rId9"/>
                <a:stretch>
                  <a:fillRect/>
                </a:stretch>
              </a:blipFill>
            </p:spPr>
            <p:txBody>
              <a:bodyPr/>
              <a:lstStyle/>
              <a:p>
                <a:r>
                  <a:rPr lang="de-DE">
                    <a:noFill/>
                  </a:rPr>
                  <a:t> </a:t>
                </a:r>
              </a:p>
            </p:txBody>
          </p:sp>
        </mc:Fallback>
      </mc:AlternateContent>
    </p:spTree>
    <p:extLst>
      <p:ext uri="{BB962C8B-B14F-4D97-AF65-F5344CB8AC3E}">
        <p14:creationId xmlns:p14="http://schemas.microsoft.com/office/powerpoint/2010/main" val="32767549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dissolve">
                                      <p:cBhvr>
                                        <p:cTn id="7" dur="500"/>
                                        <p:tgtEl>
                                          <p:spTgt spid="2">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dissolv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2"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right)">
                                      <p:cBhvr>
                                        <p:cTn id="15" dur="500"/>
                                        <p:tgtEl>
                                          <p:spTgt spid="8"/>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dissolve">
                                      <p:cBhvr>
                                        <p:cTn id="18" dur="500"/>
                                        <p:tgtEl>
                                          <p:spTgt spid="13"/>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dissolve">
                                      <p:cBhvr>
                                        <p:cTn id="23" dur="500"/>
                                        <p:tgtEl>
                                          <p:spTgt spid="6"/>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2" fill="hold" nodeType="click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wipe(right)">
                                      <p:cBhvr>
                                        <p:cTn id="28" dur="500"/>
                                        <p:tgtEl>
                                          <p:spTgt spid="17"/>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dissolve">
                                      <p:cBhvr>
                                        <p:cTn id="31" dur="500"/>
                                        <p:tgtEl>
                                          <p:spTgt spid="18"/>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nodeType="clickEffect">
                                  <p:stCondLst>
                                    <p:cond delay="0"/>
                                  </p:stCondLst>
                                  <p:childTnLst>
                                    <p:set>
                                      <p:cBhvr>
                                        <p:cTn id="35" dur="1" fill="hold">
                                          <p:stCondLst>
                                            <p:cond delay="0"/>
                                          </p:stCondLst>
                                        </p:cTn>
                                        <p:tgtEl>
                                          <p:spTgt spid="2">
                                            <p:txEl>
                                              <p:pRg st="5" end="5"/>
                                            </p:txEl>
                                          </p:spTgt>
                                        </p:tgtEl>
                                        <p:attrNameLst>
                                          <p:attrName>style.visibility</p:attrName>
                                        </p:attrNameLst>
                                      </p:cBhvr>
                                      <p:to>
                                        <p:strVal val="visible"/>
                                      </p:to>
                                    </p:set>
                                    <p:animEffect transition="in" filter="dissolve">
                                      <p:cBhvr>
                                        <p:cTn id="36" dur="500"/>
                                        <p:tgtEl>
                                          <p:spTgt spid="2">
                                            <p:txEl>
                                              <p:pRg st="5" end="5"/>
                                            </p:txEl>
                                          </p:spTgt>
                                        </p:tgtEl>
                                      </p:cBhvr>
                                    </p:animEffect>
                                  </p:childTnLst>
                                </p:cTn>
                              </p:par>
                              <p:par>
                                <p:cTn id="37" presetID="9" presetClass="entr" presetSubtype="0" fill="hold" nodeType="withEffect">
                                  <p:stCondLst>
                                    <p:cond delay="0"/>
                                  </p:stCondLst>
                                  <p:childTnLst>
                                    <p:set>
                                      <p:cBhvr>
                                        <p:cTn id="38" dur="1" fill="hold">
                                          <p:stCondLst>
                                            <p:cond delay="0"/>
                                          </p:stCondLst>
                                        </p:cTn>
                                        <p:tgtEl>
                                          <p:spTgt spid="2">
                                            <p:txEl>
                                              <p:pRg st="6" end="6"/>
                                            </p:txEl>
                                          </p:spTgt>
                                        </p:tgtEl>
                                        <p:attrNameLst>
                                          <p:attrName>style.visibility</p:attrName>
                                        </p:attrNameLst>
                                      </p:cBhvr>
                                      <p:to>
                                        <p:strVal val="visible"/>
                                      </p:to>
                                    </p:set>
                                    <p:animEffect transition="in" filter="dissolve">
                                      <p:cBhvr>
                                        <p:cTn id="39" dur="500"/>
                                        <p:tgtEl>
                                          <p:spTgt spid="2">
                                            <p:txEl>
                                              <p:pRg st="6" end="6"/>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9" presetClass="entr" presetSubtype="0" fill="hold" nodeType="clickEffect">
                                  <p:stCondLst>
                                    <p:cond delay="0"/>
                                  </p:stCondLst>
                                  <p:childTnLst>
                                    <p:set>
                                      <p:cBhvr>
                                        <p:cTn id="43" dur="1" fill="hold">
                                          <p:stCondLst>
                                            <p:cond delay="0"/>
                                          </p:stCondLst>
                                        </p:cTn>
                                        <p:tgtEl>
                                          <p:spTgt spid="2">
                                            <p:txEl>
                                              <p:pRg st="7" end="7"/>
                                            </p:txEl>
                                          </p:spTgt>
                                        </p:tgtEl>
                                        <p:attrNameLst>
                                          <p:attrName>style.visibility</p:attrName>
                                        </p:attrNameLst>
                                      </p:cBhvr>
                                      <p:to>
                                        <p:strVal val="visible"/>
                                      </p:to>
                                    </p:set>
                                    <p:animEffect transition="in" filter="dissolve">
                                      <p:cBhvr>
                                        <p:cTn id="44" dur="500"/>
                                        <p:tgtEl>
                                          <p:spTgt spid="2">
                                            <p:txEl>
                                              <p:pRg st="7" end="7"/>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9" presetClass="entr" presetSubtype="0" fill="hold" grpId="0" nodeType="clickEffect">
                                  <p:stCondLst>
                                    <p:cond delay="0"/>
                                  </p:stCondLst>
                                  <p:childTnLst>
                                    <p:set>
                                      <p:cBhvr>
                                        <p:cTn id="48" dur="1" fill="hold">
                                          <p:stCondLst>
                                            <p:cond delay="0"/>
                                          </p:stCondLst>
                                        </p:cTn>
                                        <p:tgtEl>
                                          <p:spTgt spid="19"/>
                                        </p:tgtEl>
                                        <p:attrNameLst>
                                          <p:attrName>style.visibility</p:attrName>
                                        </p:attrNameLst>
                                      </p:cBhvr>
                                      <p:to>
                                        <p:strVal val="visible"/>
                                      </p:to>
                                    </p:set>
                                    <p:animEffect transition="in" filter="dissolve">
                                      <p:cBhvr>
                                        <p:cTn id="49" dur="500"/>
                                        <p:tgtEl>
                                          <p:spTgt spid="19"/>
                                        </p:tgtEl>
                                      </p:cBhvr>
                                    </p:animEffect>
                                  </p:childTnLst>
                                </p:cTn>
                              </p:par>
                            </p:childTnLst>
                          </p:cTn>
                        </p:par>
                      </p:childTnLst>
                    </p:cTn>
                  </p:par>
                  <p:par>
                    <p:cTn id="50" fill="hold">
                      <p:stCondLst>
                        <p:cond delay="indefinite"/>
                      </p:stCondLst>
                      <p:childTnLst>
                        <p:par>
                          <p:cTn id="51" fill="hold">
                            <p:stCondLst>
                              <p:cond delay="0"/>
                            </p:stCondLst>
                            <p:childTnLst>
                              <p:par>
                                <p:cTn id="52" presetID="9" presetClass="entr" presetSubtype="0" fill="hold" grpId="0" nodeType="clickEffect">
                                  <p:stCondLst>
                                    <p:cond delay="0"/>
                                  </p:stCondLst>
                                  <p:childTnLst>
                                    <p:set>
                                      <p:cBhvr>
                                        <p:cTn id="53" dur="1" fill="hold">
                                          <p:stCondLst>
                                            <p:cond delay="0"/>
                                          </p:stCondLst>
                                        </p:cTn>
                                        <p:tgtEl>
                                          <p:spTgt spid="20"/>
                                        </p:tgtEl>
                                        <p:attrNameLst>
                                          <p:attrName>style.visibility</p:attrName>
                                        </p:attrNameLst>
                                      </p:cBhvr>
                                      <p:to>
                                        <p:strVal val="visible"/>
                                      </p:to>
                                    </p:set>
                                    <p:animEffect transition="in" filter="dissolve">
                                      <p:cBhvr>
                                        <p:cTn id="54" dur="500"/>
                                        <p:tgtEl>
                                          <p:spTgt spid="20"/>
                                        </p:tgtEl>
                                      </p:cBhvr>
                                    </p:animEffect>
                                  </p:childTnLst>
                                </p:cTn>
                              </p:par>
                            </p:childTnLst>
                          </p:cTn>
                        </p:par>
                      </p:childTnLst>
                    </p:cTn>
                  </p:par>
                  <p:par>
                    <p:cTn id="55" fill="hold">
                      <p:stCondLst>
                        <p:cond delay="indefinite"/>
                      </p:stCondLst>
                      <p:childTnLst>
                        <p:par>
                          <p:cTn id="56" fill="hold">
                            <p:stCondLst>
                              <p:cond delay="0"/>
                            </p:stCondLst>
                            <p:childTnLst>
                              <p:par>
                                <p:cTn id="57" presetID="9" presetClass="entr" presetSubtype="0" fill="hold" grpId="0" nodeType="clickEffect">
                                  <p:stCondLst>
                                    <p:cond delay="0"/>
                                  </p:stCondLst>
                                  <p:childTnLst>
                                    <p:set>
                                      <p:cBhvr>
                                        <p:cTn id="58" dur="1" fill="hold">
                                          <p:stCondLst>
                                            <p:cond delay="0"/>
                                          </p:stCondLst>
                                        </p:cTn>
                                        <p:tgtEl>
                                          <p:spTgt spid="21"/>
                                        </p:tgtEl>
                                        <p:attrNameLst>
                                          <p:attrName>style.visibility</p:attrName>
                                        </p:attrNameLst>
                                      </p:cBhvr>
                                      <p:to>
                                        <p:strVal val="visible"/>
                                      </p:to>
                                    </p:set>
                                    <p:animEffect transition="in" filter="dissolve">
                                      <p:cBhvr>
                                        <p:cTn id="59" dur="500"/>
                                        <p:tgtEl>
                                          <p:spTgt spid="21"/>
                                        </p:tgtEl>
                                      </p:cBhvr>
                                    </p:animEffect>
                                  </p:childTnLst>
                                </p:cTn>
                              </p:par>
                              <p:par>
                                <p:cTn id="60" presetID="9" presetClass="entr" presetSubtype="0" fill="hold" grpId="0" nodeType="withEffect">
                                  <p:stCondLst>
                                    <p:cond delay="0"/>
                                  </p:stCondLst>
                                  <p:childTnLst>
                                    <p:set>
                                      <p:cBhvr>
                                        <p:cTn id="61" dur="1" fill="hold">
                                          <p:stCondLst>
                                            <p:cond delay="0"/>
                                          </p:stCondLst>
                                        </p:cTn>
                                        <p:tgtEl>
                                          <p:spTgt spid="31"/>
                                        </p:tgtEl>
                                        <p:attrNameLst>
                                          <p:attrName>style.visibility</p:attrName>
                                        </p:attrNameLst>
                                      </p:cBhvr>
                                      <p:to>
                                        <p:strVal val="visible"/>
                                      </p:to>
                                    </p:set>
                                    <p:animEffect transition="in" filter="dissolve">
                                      <p:cBhvr>
                                        <p:cTn id="62" dur="500"/>
                                        <p:tgtEl>
                                          <p:spTgt spid="31"/>
                                        </p:tgtEl>
                                      </p:cBhvr>
                                    </p:animEffect>
                                  </p:childTnLst>
                                </p:cTn>
                              </p:par>
                              <p:par>
                                <p:cTn id="63" presetID="22" presetClass="entr" presetSubtype="1" fill="hold" nodeType="withEffect">
                                  <p:stCondLst>
                                    <p:cond delay="0"/>
                                  </p:stCondLst>
                                  <p:childTnLst>
                                    <p:set>
                                      <p:cBhvr>
                                        <p:cTn id="64" dur="1" fill="hold">
                                          <p:stCondLst>
                                            <p:cond delay="0"/>
                                          </p:stCondLst>
                                        </p:cTn>
                                        <p:tgtEl>
                                          <p:spTgt spid="24"/>
                                        </p:tgtEl>
                                        <p:attrNameLst>
                                          <p:attrName>style.visibility</p:attrName>
                                        </p:attrNameLst>
                                      </p:cBhvr>
                                      <p:to>
                                        <p:strVal val="visible"/>
                                      </p:to>
                                    </p:set>
                                    <p:animEffect transition="in" filter="wipe(up)">
                                      <p:cBhvr>
                                        <p:cTn id="65" dur="500"/>
                                        <p:tgtEl>
                                          <p:spTgt spid="24"/>
                                        </p:tgtEl>
                                      </p:cBhvr>
                                    </p:animEffect>
                                  </p:childTnLst>
                                </p:cTn>
                              </p:par>
                            </p:childTnLst>
                          </p:cTn>
                        </p:par>
                      </p:childTnLst>
                    </p:cTn>
                  </p:par>
                  <p:par>
                    <p:cTn id="66" fill="hold">
                      <p:stCondLst>
                        <p:cond delay="indefinite"/>
                      </p:stCondLst>
                      <p:childTnLst>
                        <p:par>
                          <p:cTn id="67" fill="hold">
                            <p:stCondLst>
                              <p:cond delay="0"/>
                            </p:stCondLst>
                            <p:childTnLst>
                              <p:par>
                                <p:cTn id="68" presetID="9" presetClass="entr" presetSubtype="0" fill="hold" grpId="0" nodeType="clickEffect">
                                  <p:stCondLst>
                                    <p:cond delay="0"/>
                                  </p:stCondLst>
                                  <p:childTnLst>
                                    <p:set>
                                      <p:cBhvr>
                                        <p:cTn id="69" dur="1" fill="hold">
                                          <p:stCondLst>
                                            <p:cond delay="0"/>
                                          </p:stCondLst>
                                        </p:cTn>
                                        <p:tgtEl>
                                          <p:spTgt spid="22"/>
                                        </p:tgtEl>
                                        <p:attrNameLst>
                                          <p:attrName>style.visibility</p:attrName>
                                        </p:attrNameLst>
                                      </p:cBhvr>
                                      <p:to>
                                        <p:strVal val="visible"/>
                                      </p:to>
                                    </p:set>
                                    <p:animEffect transition="in" filter="dissolve">
                                      <p:cBhvr>
                                        <p:cTn id="70" dur="500"/>
                                        <p:tgtEl>
                                          <p:spTgt spid="22"/>
                                        </p:tgtEl>
                                      </p:cBhvr>
                                    </p:animEffect>
                                  </p:childTnLst>
                                </p:cTn>
                              </p:par>
                              <p:par>
                                <p:cTn id="71" presetID="9" presetClass="entr" presetSubtype="0" fill="hold" grpId="0" nodeType="withEffect">
                                  <p:stCondLst>
                                    <p:cond delay="0"/>
                                  </p:stCondLst>
                                  <p:childTnLst>
                                    <p:set>
                                      <p:cBhvr>
                                        <p:cTn id="72" dur="1" fill="hold">
                                          <p:stCondLst>
                                            <p:cond delay="0"/>
                                          </p:stCondLst>
                                        </p:cTn>
                                        <p:tgtEl>
                                          <p:spTgt spid="32"/>
                                        </p:tgtEl>
                                        <p:attrNameLst>
                                          <p:attrName>style.visibility</p:attrName>
                                        </p:attrNameLst>
                                      </p:cBhvr>
                                      <p:to>
                                        <p:strVal val="visible"/>
                                      </p:to>
                                    </p:set>
                                    <p:animEffect transition="in" filter="dissolve">
                                      <p:cBhvr>
                                        <p:cTn id="73" dur="500"/>
                                        <p:tgtEl>
                                          <p:spTgt spid="32"/>
                                        </p:tgtEl>
                                      </p:cBhvr>
                                    </p:animEffect>
                                  </p:childTnLst>
                                </p:cTn>
                              </p:par>
                              <p:par>
                                <p:cTn id="74" presetID="22" presetClass="entr" presetSubtype="1" fill="hold" nodeType="withEffect">
                                  <p:stCondLst>
                                    <p:cond delay="0"/>
                                  </p:stCondLst>
                                  <p:childTnLst>
                                    <p:set>
                                      <p:cBhvr>
                                        <p:cTn id="75" dur="1" fill="hold">
                                          <p:stCondLst>
                                            <p:cond delay="0"/>
                                          </p:stCondLst>
                                        </p:cTn>
                                        <p:tgtEl>
                                          <p:spTgt spid="27"/>
                                        </p:tgtEl>
                                        <p:attrNameLst>
                                          <p:attrName>style.visibility</p:attrName>
                                        </p:attrNameLst>
                                      </p:cBhvr>
                                      <p:to>
                                        <p:strVal val="visible"/>
                                      </p:to>
                                    </p:set>
                                    <p:animEffect transition="in" filter="wipe(up)">
                                      <p:cBhvr>
                                        <p:cTn id="76" dur="500"/>
                                        <p:tgtEl>
                                          <p:spTgt spid="27"/>
                                        </p:tgtEl>
                                      </p:cBhvr>
                                    </p:animEffect>
                                  </p:childTnLst>
                                </p:cTn>
                              </p:par>
                            </p:childTnLst>
                          </p:cTn>
                        </p:par>
                      </p:childTnLst>
                    </p:cTn>
                  </p:par>
                  <p:par>
                    <p:cTn id="77" fill="hold">
                      <p:stCondLst>
                        <p:cond delay="indefinite"/>
                      </p:stCondLst>
                      <p:childTnLst>
                        <p:par>
                          <p:cTn id="78" fill="hold">
                            <p:stCondLst>
                              <p:cond delay="0"/>
                            </p:stCondLst>
                            <p:childTnLst>
                              <p:par>
                                <p:cTn id="79" presetID="9" presetClass="entr" presetSubtype="0" fill="hold" grpId="0" nodeType="clickEffect">
                                  <p:stCondLst>
                                    <p:cond delay="0"/>
                                  </p:stCondLst>
                                  <p:childTnLst>
                                    <p:set>
                                      <p:cBhvr>
                                        <p:cTn id="80" dur="1" fill="hold">
                                          <p:stCondLst>
                                            <p:cond delay="0"/>
                                          </p:stCondLst>
                                        </p:cTn>
                                        <p:tgtEl>
                                          <p:spTgt spid="23"/>
                                        </p:tgtEl>
                                        <p:attrNameLst>
                                          <p:attrName>style.visibility</p:attrName>
                                        </p:attrNameLst>
                                      </p:cBhvr>
                                      <p:to>
                                        <p:strVal val="visible"/>
                                      </p:to>
                                    </p:set>
                                    <p:animEffect transition="in" filter="dissolve">
                                      <p:cBhvr>
                                        <p:cTn id="81" dur="500"/>
                                        <p:tgtEl>
                                          <p:spTgt spid="23"/>
                                        </p:tgtEl>
                                      </p:cBhvr>
                                    </p:animEffect>
                                  </p:childTnLst>
                                </p:cTn>
                              </p:par>
                              <p:par>
                                <p:cTn id="82" presetID="9" presetClass="entr" presetSubtype="0" fill="hold" grpId="0" nodeType="withEffect">
                                  <p:stCondLst>
                                    <p:cond delay="0"/>
                                  </p:stCondLst>
                                  <p:childTnLst>
                                    <p:set>
                                      <p:cBhvr>
                                        <p:cTn id="83" dur="1" fill="hold">
                                          <p:stCondLst>
                                            <p:cond delay="0"/>
                                          </p:stCondLst>
                                        </p:cTn>
                                        <p:tgtEl>
                                          <p:spTgt spid="33"/>
                                        </p:tgtEl>
                                        <p:attrNameLst>
                                          <p:attrName>style.visibility</p:attrName>
                                        </p:attrNameLst>
                                      </p:cBhvr>
                                      <p:to>
                                        <p:strVal val="visible"/>
                                      </p:to>
                                    </p:set>
                                    <p:animEffect transition="in" filter="dissolve">
                                      <p:cBhvr>
                                        <p:cTn id="84" dur="500"/>
                                        <p:tgtEl>
                                          <p:spTgt spid="33"/>
                                        </p:tgtEl>
                                      </p:cBhvr>
                                    </p:animEffect>
                                  </p:childTnLst>
                                </p:cTn>
                              </p:par>
                              <p:par>
                                <p:cTn id="85" presetID="22" presetClass="entr" presetSubtype="8" fill="hold" nodeType="withEffect">
                                  <p:stCondLst>
                                    <p:cond delay="0"/>
                                  </p:stCondLst>
                                  <p:childTnLst>
                                    <p:set>
                                      <p:cBhvr>
                                        <p:cTn id="86" dur="1" fill="hold">
                                          <p:stCondLst>
                                            <p:cond delay="0"/>
                                          </p:stCondLst>
                                        </p:cTn>
                                        <p:tgtEl>
                                          <p:spTgt spid="28"/>
                                        </p:tgtEl>
                                        <p:attrNameLst>
                                          <p:attrName>style.visibility</p:attrName>
                                        </p:attrNameLst>
                                      </p:cBhvr>
                                      <p:to>
                                        <p:strVal val="visible"/>
                                      </p:to>
                                    </p:set>
                                    <p:animEffect transition="in" filter="wipe(left)">
                                      <p:cBhvr>
                                        <p:cTn id="8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13" grpId="0"/>
      <p:bldP spid="18" grpId="0"/>
      <p:bldP spid="19" grpId="0"/>
      <p:bldP spid="20" grpId="0"/>
      <p:bldP spid="21" grpId="0" animBg="1"/>
      <p:bldP spid="22" grpId="0" animBg="1"/>
      <p:bldP spid="23" grpId="0" animBg="1"/>
      <p:bldP spid="31" grpId="0"/>
      <p:bldP spid="32" grpId="0"/>
      <p:bldP spid="3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ext Placeholder 1">
                <a:extLst>
                  <a:ext uri="{FF2B5EF4-FFF2-40B4-BE49-F238E27FC236}">
                    <a16:creationId xmlns:a16="http://schemas.microsoft.com/office/drawing/2014/main" id="{CD7F270C-2091-EE31-B874-9CD01442ECF7}"/>
                  </a:ext>
                </a:extLst>
              </p:cNvPr>
              <p:cNvSpPr>
                <a:spLocks noGrp="1"/>
              </p:cNvSpPr>
              <p:nvPr>
                <p:ph type="body" sz="quarter" idx="13"/>
              </p:nvPr>
            </p:nvSpPr>
            <p:spPr/>
            <p:txBody>
              <a:bodyPr/>
              <a:lstStyle/>
              <a:p>
                <a:r>
                  <a:rPr lang="de-DE" b="1" dirty="0">
                    <a:solidFill>
                      <a:schemeClr val="accent4"/>
                    </a:solidFill>
                  </a:rPr>
                  <a:t>Beispiel (Erwartungswert)</a:t>
                </a:r>
                <a:r>
                  <a:rPr lang="de-DE" dirty="0"/>
                  <a:t>. Eine Assistenz hat </a:t>
                </a:r>
                <a14:m>
                  <m:oMath xmlns:m="http://schemas.openxmlformats.org/officeDocument/2006/math">
                    <m:r>
                      <a:rPr lang="en-US" b="0" i="1" smtClean="0">
                        <a:latin typeface="Cambria Math" panose="02040503050406030204" pitchFamily="18" charset="0"/>
                      </a:rPr>
                      <m:t>𝑁</m:t>
                    </m:r>
                  </m:oMath>
                </a14:m>
                <a:r>
                  <a:rPr lang="de-DE" dirty="0"/>
                  <a:t> Briefe geschrieben und sie in die richtig frankierten Umschläge gesteckt. Allerdings fallen der Assistenz alle Umschläge runter und die Briefe und Umschläge sind durcheinander. Wenn man davon ausgeht, dass jeder Brief mit gleicher Wahrscheinlichkeit in jedem Umschlag landen kann, was ist die erwartete Anzahl Briefe im richtigen Umschlag?</a:t>
                </a:r>
              </a:p>
              <a:p>
                <a:r>
                  <a:rPr lang="de-DE" b="1" dirty="0"/>
                  <a:t>Lösung</a:t>
                </a:r>
                <a:r>
                  <a:rPr lang="de-DE" dirty="0"/>
                  <a:t>: Wir definieren </a:t>
                </a:r>
                <a14:m>
                  <m:oMath xmlns:m="http://schemas.openxmlformats.org/officeDocument/2006/math">
                    <m:r>
                      <a:rPr lang="en-US" b="0" i="1" smtClean="0">
                        <a:latin typeface="Cambria Math" panose="02040503050406030204" pitchFamily="18" charset="0"/>
                      </a:rPr>
                      <m:t>𝑁</m:t>
                    </m:r>
                  </m:oMath>
                </a14:m>
                <a:r>
                  <a:rPr lang="de-DE" dirty="0"/>
                  <a:t> Zufallsvariablen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𝑁</m:t>
                        </m:r>
                      </m:sub>
                    </m:sSub>
                  </m:oMath>
                </a14:m>
                <a:r>
                  <a:rPr lang="de-DE" dirty="0"/>
                  <a:t> mit der Semantik</a:t>
                </a:r>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𝑖</m:t>
                          </m:r>
                        </m:sub>
                      </m:sSub>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2"/>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1</m:t>
                                </m:r>
                              </m:e>
                              <m:e>
                                <m:r>
                                  <m:rPr>
                                    <m:sty m:val="p"/>
                                  </m:rPr>
                                  <a:rPr lang="en-US" b="0" i="0" smtClean="0">
                                    <a:latin typeface="Cambria Math" panose="02040503050406030204" pitchFamily="18" charset="0"/>
                                  </a:rPr>
                                  <m:t>wenn</m:t>
                                </m:r>
                                <m:r>
                                  <a:rPr lang="en-US" b="0" i="0" smtClean="0">
                                    <a:latin typeface="Cambria Math" panose="02040503050406030204" pitchFamily="18" charset="0"/>
                                  </a:rPr>
                                  <m:t> </m:t>
                                </m:r>
                                <m:r>
                                  <m:rPr>
                                    <m:sty m:val="p"/>
                                  </m:rPr>
                                  <a:rPr lang="en-US" b="0" i="0" smtClean="0">
                                    <a:latin typeface="Cambria Math" panose="02040503050406030204" pitchFamily="18" charset="0"/>
                                  </a:rPr>
                                  <m:t>der</m:t>
                                </m:r>
                                <m:r>
                                  <a:rPr lang="en-US" b="0" i="0" smtClean="0">
                                    <a:latin typeface="Cambria Math" panose="02040503050406030204" pitchFamily="18" charset="0"/>
                                  </a:rPr>
                                  <m:t> </m:t>
                                </m:r>
                                <m:r>
                                  <a:rPr lang="en-US" b="0" i="1" smtClean="0">
                                    <a:latin typeface="Cambria Math" panose="02040503050406030204" pitchFamily="18" charset="0"/>
                                  </a:rPr>
                                  <m:t>𝑖</m:t>
                                </m:r>
                                <m:r>
                                  <a:rPr lang="en-US" b="0" i="0" smtClean="0">
                                    <a:latin typeface="Cambria Math" panose="02040503050406030204" pitchFamily="18" charset="0"/>
                                  </a:rPr>
                                  <m:t>−</m:t>
                                </m:r>
                                <m:r>
                                  <m:rPr>
                                    <m:sty m:val="p"/>
                                  </m:rPr>
                                  <a:rPr lang="en-US" b="0" i="0" smtClean="0">
                                    <a:latin typeface="Cambria Math" panose="02040503050406030204" pitchFamily="18" charset="0"/>
                                  </a:rPr>
                                  <m:t>te</m:t>
                                </m:r>
                                <m:r>
                                  <a:rPr lang="en-US" b="0" i="0" smtClean="0">
                                    <a:latin typeface="Cambria Math" panose="02040503050406030204" pitchFamily="18" charset="0"/>
                                  </a:rPr>
                                  <m:t> </m:t>
                                </m:r>
                                <m:r>
                                  <m:rPr>
                                    <m:sty m:val="p"/>
                                  </m:rPr>
                                  <a:rPr lang="en-US" b="0" i="0" smtClean="0">
                                    <a:latin typeface="Cambria Math" panose="02040503050406030204" pitchFamily="18" charset="0"/>
                                  </a:rPr>
                                  <m:t>Brief</m:t>
                                </m:r>
                                <m:r>
                                  <a:rPr lang="en-US" b="0" i="0" smtClean="0">
                                    <a:latin typeface="Cambria Math" panose="02040503050406030204" pitchFamily="18" charset="0"/>
                                  </a:rPr>
                                  <m:t> </m:t>
                                </m:r>
                                <m:r>
                                  <m:rPr>
                                    <m:sty m:val="p"/>
                                  </m:rPr>
                                  <a:rPr lang="en-US" b="0" i="0" smtClean="0">
                                    <a:latin typeface="Cambria Math" panose="02040503050406030204" pitchFamily="18" charset="0"/>
                                  </a:rPr>
                                  <m:t>im</m:t>
                                </m:r>
                                <m:r>
                                  <a:rPr lang="en-US" b="0" i="0" smtClean="0">
                                    <a:latin typeface="Cambria Math" panose="02040503050406030204" pitchFamily="18" charset="0"/>
                                  </a:rPr>
                                  <m:t> </m:t>
                                </m:r>
                                <m:r>
                                  <m:rPr>
                                    <m:sty m:val="p"/>
                                  </m:rPr>
                                  <a:rPr lang="en-US" b="0" i="0" smtClean="0">
                                    <a:latin typeface="Cambria Math" panose="02040503050406030204" pitchFamily="18" charset="0"/>
                                  </a:rPr>
                                  <m:t>richtigen</m:t>
                                </m:r>
                                <m:r>
                                  <a:rPr lang="en-US" b="0" i="0" smtClean="0">
                                    <a:latin typeface="Cambria Math" panose="02040503050406030204" pitchFamily="18" charset="0"/>
                                  </a:rPr>
                                  <m:t> </m:t>
                                </m:r>
                                <m:r>
                                  <m:rPr>
                                    <m:sty m:val="p"/>
                                  </m:rPr>
                                  <a:rPr lang="en-US" b="0" i="0" smtClean="0">
                                    <a:latin typeface="Cambria Math" panose="02040503050406030204" pitchFamily="18" charset="0"/>
                                  </a:rPr>
                                  <m:t>Umschlag</m:t>
                                </m:r>
                                <m:r>
                                  <a:rPr lang="en-US" b="0" i="0" smtClean="0">
                                    <a:latin typeface="Cambria Math" panose="02040503050406030204" pitchFamily="18" charset="0"/>
                                  </a:rPr>
                                  <m:t> </m:t>
                                </m:r>
                                <m:r>
                                  <m:rPr>
                                    <m:sty m:val="p"/>
                                  </m:rPr>
                                  <a:rPr lang="en-US" b="0" i="0" smtClean="0">
                                    <a:latin typeface="Cambria Math" panose="02040503050406030204" pitchFamily="18" charset="0"/>
                                  </a:rPr>
                                  <m:t>ist</m:t>
                                </m:r>
                              </m:e>
                            </m:mr>
                            <m:mr>
                              <m:e>
                                <m:r>
                                  <a:rPr lang="en-US" b="0" i="1" smtClean="0">
                                    <a:latin typeface="Cambria Math" panose="02040503050406030204" pitchFamily="18" charset="0"/>
                                  </a:rPr>
                                  <m:t>0</m:t>
                                </m:r>
                              </m:e>
                              <m:e>
                                <m:r>
                                  <m:rPr>
                                    <m:sty m:val="p"/>
                                  </m:rPr>
                                  <a:rPr lang="en-US" b="0" i="0" smtClean="0">
                                    <a:latin typeface="Cambria Math" panose="02040503050406030204" pitchFamily="18" charset="0"/>
                                  </a:rPr>
                                  <m:t>sonst</m:t>
                                </m:r>
                              </m:e>
                            </m:mr>
                          </m:m>
                        </m:e>
                      </m:d>
                    </m:oMath>
                  </m:oMathPara>
                </a14:m>
                <a:endParaRPr lang="de-DE" dirty="0"/>
              </a:p>
              <a:p>
                <a:pPr marL="268287" lvl="1" indent="0">
                  <a:buNone/>
                </a:pPr>
                <a:r>
                  <a:rPr lang="de-DE" dirty="0"/>
                  <a:t>Dann wissen wir, dass </a:t>
                </a:r>
                <a14:m>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𝑖</m:t>
                            </m:r>
                          </m:sub>
                        </m:sSub>
                        <m:r>
                          <a:rPr lang="en-US" b="0" i="1" smtClean="0">
                            <a:latin typeface="Cambria Math" panose="02040503050406030204" pitchFamily="18" charset="0"/>
                          </a:rPr>
                          <m:t>=1</m:t>
                        </m:r>
                      </m:e>
                    </m:d>
                    <m:r>
                      <a:rPr lang="en-US" b="0" i="1" smtClean="0">
                        <a:latin typeface="Cambria Math" panose="02040503050406030204" pitchFamily="18" charset="0"/>
                      </a:rPr>
                      <m:t>=</m:t>
                    </m:r>
                    <m:f>
                      <m:fPr>
                        <m:type m:val="skw"/>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𝑁</m:t>
                        </m:r>
                      </m:den>
                    </m:f>
                  </m:oMath>
                </a14:m>
                <a:r>
                  <a:rPr lang="de-DE" dirty="0"/>
                  <a:t> und damit </a:t>
                </a:r>
                <a14:m>
                  <m:oMath xmlns:m="http://schemas.openxmlformats.org/officeDocument/2006/math">
                    <m:r>
                      <a:rPr lang="en-US" b="0" i="1" smtClean="0">
                        <a:latin typeface="Cambria Math" panose="02040503050406030204" pitchFamily="18" charset="0"/>
                      </a:rPr>
                      <m:t>𝐸</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𝑖</m:t>
                            </m:r>
                          </m:sub>
                        </m:sSub>
                      </m:e>
                    </m:d>
                    <m:r>
                      <a:rPr lang="en-US" b="0" i="1" smtClean="0">
                        <a:latin typeface="Cambria Math" panose="02040503050406030204" pitchFamily="18" charset="0"/>
                      </a:rPr>
                      <m:t>=</m:t>
                    </m:r>
                    <m:f>
                      <m:fPr>
                        <m:type m:val="skw"/>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𝑁</m:t>
                        </m:r>
                      </m:den>
                    </m:f>
                  </m:oMath>
                </a14:m>
                <a:r>
                  <a:rPr lang="de-DE" dirty="0"/>
                  <a:t>. </a:t>
                </a:r>
              </a:p>
              <a:p>
                <a:pPr marL="268287" lvl="1" indent="0">
                  <a:buNone/>
                </a:pPr>
                <a:r>
                  <a:rPr lang="de-DE" dirty="0"/>
                  <a:t>Folglich gilt damit für den Erwartungswert der Anzahl richtiger Briefe</a:t>
                </a:r>
              </a:p>
              <a:p>
                <a:pPr marL="268287" lvl="1"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𝐸</m:t>
                      </m:r>
                      <m:d>
                        <m:dPr>
                          <m:begChr m:val="["/>
                          <m:endChr m:val="]"/>
                          <m:ctrlPr>
                            <a:rPr lang="en-US" b="0" i="1" smtClean="0">
                              <a:latin typeface="Cambria Math" panose="02040503050406030204" pitchFamily="18" charset="0"/>
                            </a:rPr>
                          </m:ctrlPr>
                        </m:dPr>
                        <m:e>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𝑁</m:t>
                              </m:r>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𝑖</m:t>
                                  </m:r>
                                </m:sub>
                              </m:sSub>
                            </m:e>
                          </m:nary>
                        </m:e>
                      </m:d>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𝑁</m:t>
                          </m:r>
                        </m:sup>
                        <m:e>
                          <m:r>
                            <a:rPr lang="en-US" b="0" i="1" smtClean="0">
                              <a:latin typeface="Cambria Math" panose="02040503050406030204" pitchFamily="18" charset="0"/>
                            </a:rPr>
                            <m:t>𝐸</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𝑖</m:t>
                                  </m:r>
                                </m:sub>
                              </m:sSub>
                            </m:e>
                          </m:d>
                          <m:r>
                            <a:rPr lang="en-US" b="0" i="1" smtClean="0">
                              <a:latin typeface="Cambria Math" panose="02040503050406030204" pitchFamily="18" charset="0"/>
                            </a:rPr>
                            <m:t>=</m:t>
                          </m:r>
                          <m:r>
                            <a:rPr lang="en-US" b="0" i="1" smtClean="0">
                              <a:latin typeface="Cambria Math" panose="02040503050406030204" pitchFamily="18" charset="0"/>
                            </a:rPr>
                            <m:t>𝑁</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𝑁</m:t>
                              </m:r>
                            </m:den>
                          </m:f>
                          <m:r>
                            <a:rPr lang="en-US" b="0" i="1" smtClean="0">
                              <a:latin typeface="Cambria Math" panose="02040503050406030204" pitchFamily="18" charset="0"/>
                            </a:rPr>
                            <m:t>=1</m:t>
                          </m:r>
                        </m:e>
                      </m:nary>
                    </m:oMath>
                  </m:oMathPara>
                </a14:m>
                <a:endParaRPr lang="de-DE" dirty="0"/>
              </a:p>
              <a:p>
                <a:r>
                  <a:rPr lang="de-DE" b="1" dirty="0">
                    <a:solidFill>
                      <a:schemeClr val="accent2"/>
                    </a:solidFill>
                  </a:rPr>
                  <a:t>Bemerkung (Erwartungswert)</a:t>
                </a:r>
                <a:r>
                  <a:rPr lang="de-DE" dirty="0"/>
                  <a:t>. Die Aussage gilt, egal wie groß </a:t>
                </a:r>
                <a14:m>
                  <m:oMath xmlns:m="http://schemas.openxmlformats.org/officeDocument/2006/math">
                    <m:r>
                      <a:rPr lang="en-US" b="0" i="1" smtClean="0">
                        <a:latin typeface="Cambria Math" panose="02040503050406030204" pitchFamily="18" charset="0"/>
                      </a:rPr>
                      <m:t>𝑁</m:t>
                    </m:r>
                  </m:oMath>
                </a14:m>
                <a:r>
                  <a:rPr lang="de-DE" dirty="0"/>
                  <a:t> ist!</a:t>
                </a:r>
              </a:p>
            </p:txBody>
          </p:sp>
        </mc:Choice>
        <mc:Fallback>
          <p:sp>
            <p:nvSpPr>
              <p:cNvPr id="2" name="Text Placeholder 1">
                <a:extLst>
                  <a:ext uri="{FF2B5EF4-FFF2-40B4-BE49-F238E27FC236}">
                    <a16:creationId xmlns:a16="http://schemas.microsoft.com/office/drawing/2014/main" id="{CD7F270C-2091-EE31-B874-9CD01442ECF7}"/>
                  </a:ext>
                </a:extLst>
              </p:cNvPr>
              <p:cNvSpPr>
                <a:spLocks noGrp="1" noRot="1" noChangeAspect="1" noMove="1" noResize="1" noEditPoints="1" noAdjustHandles="1" noChangeArrowheads="1" noChangeShapeType="1" noTextEdit="1"/>
              </p:cNvSpPr>
              <p:nvPr>
                <p:ph type="body" sz="quarter" idx="13"/>
              </p:nvPr>
            </p:nvSpPr>
            <p:spPr>
              <a:blipFill>
                <a:blip r:embed="rId2"/>
                <a:stretch>
                  <a:fillRect t="-355" r="-185" b="-24823"/>
                </a:stretch>
              </a:blipFill>
            </p:spPr>
            <p:txBody>
              <a:bodyPr/>
              <a:lstStyle/>
              <a:p>
                <a:r>
                  <a:rPr lang="de-DE">
                    <a:noFill/>
                  </a:rPr>
                  <a:t> </a:t>
                </a:r>
              </a:p>
            </p:txBody>
          </p:sp>
        </mc:Fallback>
      </mc:AlternateContent>
      <p:sp>
        <p:nvSpPr>
          <p:cNvPr id="3" name="Title 2">
            <a:extLst>
              <a:ext uri="{FF2B5EF4-FFF2-40B4-BE49-F238E27FC236}">
                <a16:creationId xmlns:a16="http://schemas.microsoft.com/office/drawing/2014/main" id="{B2EDD692-DFD9-49FF-D999-1F49B09A1B0B}"/>
              </a:ext>
            </a:extLst>
          </p:cNvPr>
          <p:cNvSpPr>
            <a:spLocks noGrp="1"/>
          </p:cNvSpPr>
          <p:nvPr>
            <p:ph type="title"/>
          </p:nvPr>
        </p:nvSpPr>
        <p:spPr/>
        <p:txBody>
          <a:bodyPr/>
          <a:lstStyle/>
          <a:p>
            <a:r>
              <a:rPr lang="de-DE" dirty="0"/>
              <a:t>Beispiel: Erwartungswert der Summe</a:t>
            </a:r>
          </a:p>
        </p:txBody>
      </p:sp>
      <p:pic>
        <p:nvPicPr>
          <p:cNvPr id="1026" name="Picture 2" descr="Gratis-Download: Briefgeheimnis: Welche Briefe Sie öffnen dürfen und welche nicht">
            <a:extLst>
              <a:ext uri="{FF2B5EF4-FFF2-40B4-BE49-F238E27FC236}">
                <a16:creationId xmlns:a16="http://schemas.microsoft.com/office/drawing/2014/main" id="{0DC66453-DA97-4847-66C7-048AF69E8E06}"/>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10888" b="87102" l="5916" r="91995">
                        <a14:foregroundMark x1="89600" y1="55944" x2="86195" y2="61139"/>
                        <a14:foregroundMark x1="89742" y1="57277" x2="88631" y2="62982"/>
                        <a14:foregroundMark x1="6148" y1="35846" x2="11485" y2="46399"/>
                        <a14:foregroundMark x1="30626" y1="77052" x2="46172" y2="78894"/>
                        <a14:foregroundMark x1="22506" y1="75209" x2="41647" y2="78224"/>
                        <a14:foregroundMark x1="51508" y1="11055" x2="42111" y2="14573"/>
                        <a14:foregroundMark x1="37587" y1="87102" x2="43271" y2="80570"/>
                        <a14:backgroundMark x1="93155" y1="51759" x2="91067" y2="58124"/>
                      </a14:backgroundRemoval>
                    </a14:imgEffect>
                  </a14:imgLayer>
                </a14:imgProps>
              </a:ext>
              <a:ext uri="{28A0092B-C50C-407E-A947-70E740481C1C}">
                <a14:useLocalDpi xmlns:a14="http://schemas.microsoft.com/office/drawing/2010/main" val="0"/>
              </a:ext>
            </a:extLst>
          </a:blip>
          <a:srcRect l="2488" t="5201" r="549" b="9401"/>
          <a:stretch/>
        </p:blipFill>
        <p:spPr bwMode="auto">
          <a:xfrm>
            <a:off x="7092280" y="1419622"/>
            <a:ext cx="1888734" cy="11521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393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dissolve">
                                      <p:cBhvr>
                                        <p:cTn id="7" dur="500"/>
                                        <p:tgtEl>
                                          <p:spTgt spid="2">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1026"/>
                                        </p:tgtEl>
                                        <p:attrNameLst>
                                          <p:attrName>style.visibility</p:attrName>
                                        </p:attrNameLst>
                                      </p:cBhvr>
                                      <p:to>
                                        <p:strVal val="visible"/>
                                      </p:to>
                                    </p:set>
                                    <p:animEffect transition="in" filter="dissolve">
                                      <p:cBhvr>
                                        <p:cTn id="10" dur="500"/>
                                        <p:tgtEl>
                                          <p:spTgt spid="1026"/>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2">
                                            <p:txEl>
                                              <p:pRg st="1" end="1"/>
                                            </p:txEl>
                                          </p:spTgt>
                                        </p:tgtEl>
                                        <p:attrNameLst>
                                          <p:attrName>style.visibility</p:attrName>
                                        </p:attrNameLst>
                                      </p:cBhvr>
                                      <p:to>
                                        <p:strVal val="visible"/>
                                      </p:to>
                                    </p:set>
                                    <p:animEffect transition="in" filter="dissolve">
                                      <p:cBhvr>
                                        <p:cTn id="15" dur="500"/>
                                        <p:tgtEl>
                                          <p:spTgt spid="2">
                                            <p:txEl>
                                              <p:pRg st="1" end="1"/>
                                            </p:txEl>
                                          </p:spTgt>
                                        </p:tgtEl>
                                      </p:cBhvr>
                                    </p:animEffect>
                                  </p:childTnLst>
                                </p:cTn>
                              </p:par>
                              <p:par>
                                <p:cTn id="16" presetID="9" presetClass="entr" presetSubtype="0" fill="hold" nodeType="withEffect">
                                  <p:stCondLst>
                                    <p:cond delay="0"/>
                                  </p:stCondLst>
                                  <p:childTnLst>
                                    <p:set>
                                      <p:cBhvr>
                                        <p:cTn id="17" dur="1" fill="hold">
                                          <p:stCondLst>
                                            <p:cond delay="0"/>
                                          </p:stCondLst>
                                        </p:cTn>
                                        <p:tgtEl>
                                          <p:spTgt spid="2">
                                            <p:txEl>
                                              <p:pRg st="2" end="2"/>
                                            </p:txEl>
                                          </p:spTgt>
                                        </p:tgtEl>
                                        <p:attrNameLst>
                                          <p:attrName>style.visibility</p:attrName>
                                        </p:attrNameLst>
                                      </p:cBhvr>
                                      <p:to>
                                        <p:strVal val="visible"/>
                                      </p:to>
                                    </p:set>
                                    <p:animEffect transition="in" filter="dissolve">
                                      <p:cBhvr>
                                        <p:cTn id="18" dur="500"/>
                                        <p:tgtEl>
                                          <p:spTgt spid="2">
                                            <p:txEl>
                                              <p:pRg st="2" end="2"/>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nodeType="clickEffect">
                                  <p:stCondLst>
                                    <p:cond delay="0"/>
                                  </p:stCondLst>
                                  <p:childTnLst>
                                    <p:set>
                                      <p:cBhvr>
                                        <p:cTn id="22" dur="1" fill="hold">
                                          <p:stCondLst>
                                            <p:cond delay="0"/>
                                          </p:stCondLst>
                                        </p:cTn>
                                        <p:tgtEl>
                                          <p:spTgt spid="2">
                                            <p:txEl>
                                              <p:pRg st="3" end="3"/>
                                            </p:txEl>
                                          </p:spTgt>
                                        </p:tgtEl>
                                        <p:attrNameLst>
                                          <p:attrName>style.visibility</p:attrName>
                                        </p:attrNameLst>
                                      </p:cBhvr>
                                      <p:to>
                                        <p:strVal val="visible"/>
                                      </p:to>
                                    </p:set>
                                    <p:animEffect transition="in" filter="dissolve">
                                      <p:cBhvr>
                                        <p:cTn id="23" dur="500"/>
                                        <p:tgtEl>
                                          <p:spTgt spid="2">
                                            <p:txEl>
                                              <p:pRg st="3" end="3"/>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nodeType="clickEffect">
                                  <p:stCondLst>
                                    <p:cond delay="0"/>
                                  </p:stCondLst>
                                  <p:childTnLst>
                                    <p:set>
                                      <p:cBhvr>
                                        <p:cTn id="27" dur="1" fill="hold">
                                          <p:stCondLst>
                                            <p:cond delay="0"/>
                                          </p:stCondLst>
                                        </p:cTn>
                                        <p:tgtEl>
                                          <p:spTgt spid="2">
                                            <p:txEl>
                                              <p:pRg st="4" end="4"/>
                                            </p:txEl>
                                          </p:spTgt>
                                        </p:tgtEl>
                                        <p:attrNameLst>
                                          <p:attrName>style.visibility</p:attrName>
                                        </p:attrNameLst>
                                      </p:cBhvr>
                                      <p:to>
                                        <p:strVal val="visible"/>
                                      </p:to>
                                    </p:set>
                                    <p:animEffect transition="in" filter="dissolve">
                                      <p:cBhvr>
                                        <p:cTn id="28" dur="500"/>
                                        <p:tgtEl>
                                          <p:spTgt spid="2">
                                            <p:txEl>
                                              <p:pRg st="4" end="4"/>
                                            </p:txEl>
                                          </p:spTgt>
                                        </p:tgtEl>
                                      </p:cBhvr>
                                    </p:animEffect>
                                  </p:childTnLst>
                                </p:cTn>
                              </p:par>
                              <p:par>
                                <p:cTn id="29" presetID="9" presetClass="entr" presetSubtype="0" fill="hold" nodeType="withEffect">
                                  <p:stCondLst>
                                    <p:cond delay="0"/>
                                  </p:stCondLst>
                                  <p:childTnLst>
                                    <p:set>
                                      <p:cBhvr>
                                        <p:cTn id="30" dur="1" fill="hold">
                                          <p:stCondLst>
                                            <p:cond delay="0"/>
                                          </p:stCondLst>
                                        </p:cTn>
                                        <p:tgtEl>
                                          <p:spTgt spid="2">
                                            <p:txEl>
                                              <p:pRg st="5" end="5"/>
                                            </p:txEl>
                                          </p:spTgt>
                                        </p:tgtEl>
                                        <p:attrNameLst>
                                          <p:attrName>style.visibility</p:attrName>
                                        </p:attrNameLst>
                                      </p:cBhvr>
                                      <p:to>
                                        <p:strVal val="visible"/>
                                      </p:to>
                                    </p:set>
                                    <p:animEffect transition="in" filter="dissolve">
                                      <p:cBhvr>
                                        <p:cTn id="31" dur="500"/>
                                        <p:tgtEl>
                                          <p:spTgt spid="2">
                                            <p:txEl>
                                              <p:pRg st="5" end="5"/>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nodeType="clickEffect">
                                  <p:stCondLst>
                                    <p:cond delay="0"/>
                                  </p:stCondLst>
                                  <p:childTnLst>
                                    <p:set>
                                      <p:cBhvr>
                                        <p:cTn id="35" dur="1" fill="hold">
                                          <p:stCondLst>
                                            <p:cond delay="0"/>
                                          </p:stCondLst>
                                        </p:cTn>
                                        <p:tgtEl>
                                          <p:spTgt spid="2">
                                            <p:txEl>
                                              <p:pRg st="6" end="6"/>
                                            </p:txEl>
                                          </p:spTgt>
                                        </p:tgtEl>
                                        <p:attrNameLst>
                                          <p:attrName>style.visibility</p:attrName>
                                        </p:attrNameLst>
                                      </p:cBhvr>
                                      <p:to>
                                        <p:strVal val="visible"/>
                                      </p:to>
                                    </p:set>
                                    <p:animEffect transition="in" filter="dissolve">
                                      <p:cBhvr>
                                        <p:cTn id="36" dur="500"/>
                                        <p:tgtEl>
                                          <p:spTgt spid="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CD7F270C-2091-EE31-B874-9CD01442ECF7}"/>
                  </a:ext>
                </a:extLst>
              </p:cNvPr>
              <p:cNvSpPr>
                <a:spLocks noGrp="1"/>
              </p:cNvSpPr>
              <p:nvPr>
                <p:ph type="body" sz="quarter" idx="13"/>
              </p:nvPr>
            </p:nvSpPr>
            <p:spPr/>
            <p:txBody>
              <a:bodyPr/>
              <a:lstStyle/>
              <a:p>
                <a:r>
                  <a:rPr lang="de-DE" b="1" dirty="0">
                    <a:solidFill>
                      <a:schemeClr val="accent4"/>
                    </a:solidFill>
                  </a:rPr>
                  <a:t>Beispiel (Erwartungswert)</a:t>
                </a:r>
                <a:r>
                  <a:rPr lang="de-DE" dirty="0"/>
                  <a:t>. Nehmen wir an, dass es 20 verschiedene Arten von Coupons gibt und wir 10 zufällig ausgewählte Coupons ziehen (d.h., jeder unabhängig mit gleicher Wahrscheinlichkeit von </a:t>
                </a:r>
                <a14:m>
                  <m:oMath xmlns:m="http://schemas.openxmlformats.org/officeDocument/2006/math">
                    <m:f>
                      <m:fPr>
                        <m:type m:val="skw"/>
                        <m:ctrlPr>
                          <a:rPr lang="de-DE"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20</m:t>
                        </m:r>
                      </m:den>
                    </m:f>
                  </m:oMath>
                </a14:m>
                <a:r>
                  <a:rPr lang="de-DE" dirty="0"/>
                  <a:t> eine bestimmte Art hat). Was ist die erwartete Anzahl von verschiedenen Coupons?</a:t>
                </a:r>
              </a:p>
              <a:p>
                <a:r>
                  <a:rPr lang="de-DE" b="1" dirty="0"/>
                  <a:t>Lösung</a:t>
                </a:r>
                <a:r>
                  <a:rPr lang="de-DE" dirty="0"/>
                  <a:t>: Wir definieren </a:t>
                </a:r>
                <a14:m>
                  <m:oMath xmlns:m="http://schemas.openxmlformats.org/officeDocument/2006/math">
                    <m:r>
                      <a:rPr lang="en-US" b="0" i="1" smtClean="0">
                        <a:latin typeface="Cambria Math" panose="02040503050406030204" pitchFamily="18" charset="0"/>
                      </a:rPr>
                      <m:t>20</m:t>
                    </m:r>
                  </m:oMath>
                </a14:m>
                <a:r>
                  <a:rPr lang="de-DE" dirty="0"/>
                  <a:t> Zufallsvariablen </a:t>
                </a:r>
                <a14:m>
                  <m:oMath xmlns:m="http://schemas.openxmlformats.org/officeDocument/2006/math">
                    <m:sSub>
                      <m:sSubPr>
                        <m:ctrlPr>
                          <a:rPr lang="de-DE" b="0" i="1" smtClean="0">
                            <a:latin typeface="Cambria Math" panose="02040503050406030204" pitchFamily="18" charset="0"/>
                          </a:rPr>
                        </m:ctrlPr>
                      </m:sSubPr>
                      <m:e>
                        <m:r>
                          <a:rPr lang="de-DE" b="0" i="1" smtClean="0">
                            <a:latin typeface="Cambria Math" panose="02040503050406030204" pitchFamily="18" charset="0"/>
                          </a:rPr>
                          <m:t>𝑋</m:t>
                        </m:r>
                      </m:e>
                      <m:sub>
                        <m:r>
                          <a:rPr lang="de-DE" b="0" i="1" smtClean="0">
                            <a:latin typeface="Cambria Math" panose="02040503050406030204" pitchFamily="18" charset="0"/>
                          </a:rPr>
                          <m:t>1</m:t>
                        </m:r>
                      </m:sub>
                    </m:sSub>
                    <m:r>
                      <a:rPr lang="de-DE" b="0" i="1" smtClean="0">
                        <a:latin typeface="Cambria Math" panose="02040503050406030204" pitchFamily="18" charset="0"/>
                      </a:rPr>
                      <m:t>,…,</m:t>
                    </m:r>
                    <m:sSub>
                      <m:sSubPr>
                        <m:ctrlPr>
                          <a:rPr lang="de-DE" b="0" i="1" smtClean="0">
                            <a:latin typeface="Cambria Math" panose="02040503050406030204" pitchFamily="18" charset="0"/>
                          </a:rPr>
                        </m:ctrlPr>
                      </m:sSubPr>
                      <m:e>
                        <m:r>
                          <a:rPr lang="de-DE" b="0" i="1" smtClean="0">
                            <a:latin typeface="Cambria Math" panose="02040503050406030204" pitchFamily="18" charset="0"/>
                          </a:rPr>
                          <m:t>𝑋</m:t>
                        </m:r>
                      </m:e>
                      <m:sub>
                        <m:r>
                          <a:rPr lang="en-US" b="0" i="1" smtClean="0">
                            <a:latin typeface="Cambria Math" panose="02040503050406030204" pitchFamily="18" charset="0"/>
                          </a:rPr>
                          <m:t>20</m:t>
                        </m:r>
                      </m:sub>
                    </m:sSub>
                  </m:oMath>
                </a14:m>
                <a:r>
                  <a:rPr lang="de-DE" dirty="0"/>
                  <a:t> mit der Semantik</a:t>
                </a:r>
              </a:p>
              <a:p>
                <a:pPr marL="0" indent="0">
                  <a:buNone/>
                </a:pPr>
                <a14:m>
                  <m:oMathPara xmlns:m="http://schemas.openxmlformats.org/officeDocument/2006/math">
                    <m:oMathParaPr>
                      <m:jc m:val="centerGroup"/>
                    </m:oMathParaPr>
                    <m:oMath xmlns:m="http://schemas.openxmlformats.org/officeDocument/2006/math">
                      <m:sSub>
                        <m:sSubPr>
                          <m:ctrlPr>
                            <a:rPr lang="de-DE" b="0" i="1" smtClean="0">
                              <a:latin typeface="Cambria Math" panose="02040503050406030204" pitchFamily="18" charset="0"/>
                            </a:rPr>
                          </m:ctrlPr>
                        </m:sSubPr>
                        <m:e>
                          <m:r>
                            <a:rPr lang="de-DE" b="0" i="1" smtClean="0">
                              <a:latin typeface="Cambria Math" panose="02040503050406030204" pitchFamily="18" charset="0"/>
                            </a:rPr>
                            <m:t>𝑋</m:t>
                          </m:r>
                        </m:e>
                        <m:sub>
                          <m:r>
                            <a:rPr lang="en-US" b="0" i="1" smtClean="0">
                              <a:latin typeface="Cambria Math" panose="02040503050406030204" pitchFamily="18" charset="0"/>
                            </a:rPr>
                            <m:t>𝑖</m:t>
                          </m:r>
                        </m:sub>
                      </m:sSub>
                      <m:r>
                        <a:rPr lang="de-DE" b="0" i="1" smtClean="0">
                          <a:latin typeface="Cambria Math" panose="02040503050406030204" pitchFamily="18" charset="0"/>
                        </a:rPr>
                        <m:t>=</m:t>
                      </m:r>
                      <m:d>
                        <m:dPr>
                          <m:begChr m:val="{"/>
                          <m:endChr m:val=""/>
                          <m:ctrlPr>
                            <a:rPr lang="de-DE" b="0" i="1" smtClean="0">
                              <a:latin typeface="Cambria Math" panose="02040503050406030204" pitchFamily="18" charset="0"/>
                            </a:rPr>
                          </m:ctrlPr>
                        </m:dPr>
                        <m:e>
                          <m:m>
                            <m:mPr>
                              <m:mcs>
                                <m:mc>
                                  <m:mcPr>
                                    <m:count m:val="2"/>
                                    <m:mcJc m:val="center"/>
                                  </m:mcPr>
                                </m:mc>
                              </m:mcs>
                              <m:ctrlPr>
                                <a:rPr lang="de-DE" b="0" i="1" smtClean="0">
                                  <a:latin typeface="Cambria Math" panose="02040503050406030204" pitchFamily="18" charset="0"/>
                                </a:rPr>
                              </m:ctrlPr>
                            </m:mPr>
                            <m:mr>
                              <m:e>
                                <m:r>
                                  <m:rPr>
                                    <m:brk m:alnAt="7"/>
                                  </m:rPr>
                                  <a:rPr lang="de-DE" b="0" i="1" smtClean="0">
                                    <a:latin typeface="Cambria Math" panose="02040503050406030204" pitchFamily="18" charset="0"/>
                                  </a:rPr>
                                  <m:t>1</m:t>
                                </m:r>
                              </m:e>
                              <m:e>
                                <m:r>
                                  <m:rPr>
                                    <m:sty m:val="p"/>
                                  </m:rPr>
                                  <a:rPr lang="de-DE" b="0" i="0" smtClean="0">
                                    <a:latin typeface="Cambria Math" panose="02040503050406030204" pitchFamily="18" charset="0"/>
                                  </a:rPr>
                                  <m:t>wenn</m:t>
                                </m:r>
                                <m:r>
                                  <a:rPr lang="de-DE" b="0" i="0" smtClean="0">
                                    <a:latin typeface="Cambria Math" panose="02040503050406030204" pitchFamily="18" charset="0"/>
                                  </a:rPr>
                                  <m:t> </m:t>
                                </m:r>
                                <m:r>
                                  <m:rPr>
                                    <m:sty m:val="p"/>
                                  </m:rPr>
                                  <a:rPr lang="en-US" b="0" i="0" smtClean="0">
                                    <a:latin typeface="Cambria Math" panose="02040503050406030204" pitchFamily="18" charset="0"/>
                                  </a:rPr>
                                  <m:t>mindestens</m:t>
                                </m:r>
                                <m:r>
                                  <a:rPr lang="en-US" b="0" i="0" smtClean="0">
                                    <a:latin typeface="Cambria Math" panose="02040503050406030204" pitchFamily="18" charset="0"/>
                                  </a:rPr>
                                  <m:t> </m:t>
                                </m:r>
                                <m:r>
                                  <m:rPr>
                                    <m:sty m:val="p"/>
                                  </m:rPr>
                                  <a:rPr lang="en-US" b="0" i="0" smtClean="0">
                                    <a:latin typeface="Cambria Math" panose="02040503050406030204" pitchFamily="18" charset="0"/>
                                  </a:rPr>
                                  <m:t>einer</m:t>
                                </m:r>
                                <m:r>
                                  <a:rPr lang="en-US" b="0" i="0" smtClean="0">
                                    <a:latin typeface="Cambria Math" panose="02040503050406030204" pitchFamily="18" charset="0"/>
                                  </a:rPr>
                                  <m:t> </m:t>
                                </m:r>
                                <m:r>
                                  <m:rPr>
                                    <m:sty m:val="p"/>
                                  </m:rPr>
                                  <a:rPr lang="de-DE" b="0" i="0" smtClean="0">
                                    <a:latin typeface="Cambria Math" panose="02040503050406030204" pitchFamily="18" charset="0"/>
                                  </a:rPr>
                                  <m:t>der</m:t>
                                </m:r>
                                <m:r>
                                  <a:rPr lang="de-DE" b="0" i="0" smtClean="0">
                                    <a:latin typeface="Cambria Math" panose="02040503050406030204" pitchFamily="18" charset="0"/>
                                  </a:rPr>
                                  <m:t> </m:t>
                                </m:r>
                                <m:r>
                                  <m:rPr>
                                    <m:sty m:val="p"/>
                                  </m:rPr>
                                  <a:rPr lang="en-US" b="0" i="0" smtClean="0">
                                    <a:latin typeface="Cambria Math" panose="02040503050406030204" pitchFamily="18" charset="0"/>
                                  </a:rPr>
                                  <m:t>Coupons</m:t>
                                </m:r>
                                <m:r>
                                  <a:rPr lang="de-DE" b="0" i="0" smtClean="0">
                                    <a:latin typeface="Cambria Math" panose="02040503050406030204" pitchFamily="18" charset="0"/>
                                  </a:rPr>
                                  <m:t> </m:t>
                                </m:r>
                                <m:r>
                                  <m:rPr>
                                    <m:sty m:val="p"/>
                                  </m:rPr>
                                  <a:rPr lang="en-US" b="0" i="0" smtClean="0">
                                    <a:latin typeface="Cambria Math" panose="02040503050406030204" pitchFamily="18" charset="0"/>
                                  </a:rPr>
                                  <m:t>vom</m:t>
                                </m:r>
                                <m:r>
                                  <a:rPr lang="en-US" b="0" i="0" smtClean="0">
                                    <a:latin typeface="Cambria Math" panose="02040503050406030204" pitchFamily="18" charset="0"/>
                                  </a:rPr>
                                  <m:t> </m:t>
                                </m:r>
                                <m:r>
                                  <m:rPr>
                                    <m:sty m:val="p"/>
                                  </m:rPr>
                                  <a:rPr lang="en-US" b="0" i="0" smtClean="0">
                                    <a:latin typeface="Cambria Math" panose="02040503050406030204" pitchFamily="18" charset="0"/>
                                  </a:rPr>
                                  <m:t>Typ</m:t>
                                </m:r>
                                <m:r>
                                  <a:rPr lang="en-US" b="0" i="0" smtClean="0">
                                    <a:latin typeface="Cambria Math" panose="02040503050406030204" pitchFamily="18" charset="0"/>
                                  </a:rPr>
                                  <m:t> </m:t>
                                </m:r>
                                <m:r>
                                  <a:rPr lang="en-US" b="0" i="1" smtClean="0">
                                    <a:latin typeface="Cambria Math" panose="02040503050406030204" pitchFamily="18" charset="0"/>
                                  </a:rPr>
                                  <m:t>𝑖</m:t>
                                </m:r>
                                <m:r>
                                  <a:rPr lang="en-US" b="0" i="0" smtClean="0">
                                    <a:latin typeface="Cambria Math" panose="02040503050406030204" pitchFamily="18" charset="0"/>
                                  </a:rPr>
                                  <m:t> </m:t>
                                </m:r>
                                <m:r>
                                  <m:rPr>
                                    <m:sty m:val="p"/>
                                  </m:rPr>
                                  <a:rPr lang="de-DE" b="0" i="0" smtClean="0">
                                    <a:latin typeface="Cambria Math" panose="02040503050406030204" pitchFamily="18" charset="0"/>
                                  </a:rPr>
                                  <m:t>ist</m:t>
                                </m:r>
                              </m:e>
                            </m:mr>
                            <m:mr>
                              <m:e>
                                <m:r>
                                  <a:rPr lang="de-DE" b="0" i="1" smtClean="0">
                                    <a:latin typeface="Cambria Math" panose="02040503050406030204" pitchFamily="18" charset="0"/>
                                  </a:rPr>
                                  <m:t>0</m:t>
                                </m:r>
                              </m:e>
                              <m:e>
                                <m:r>
                                  <m:rPr>
                                    <m:sty m:val="p"/>
                                  </m:rPr>
                                  <a:rPr lang="de-DE" b="0" i="0" smtClean="0">
                                    <a:latin typeface="Cambria Math" panose="02040503050406030204" pitchFamily="18" charset="0"/>
                                  </a:rPr>
                                  <m:t>sonst</m:t>
                                </m:r>
                              </m:e>
                            </m:mr>
                          </m:m>
                        </m:e>
                      </m:d>
                    </m:oMath>
                  </m:oMathPara>
                </a14:m>
                <a:endParaRPr lang="de-DE" dirty="0"/>
              </a:p>
              <a:p>
                <a:pPr marL="268287" lvl="1" indent="0">
                  <a:buNone/>
                </a:pPr>
                <a:r>
                  <a:rPr lang="de-DE" dirty="0"/>
                  <a:t>Dann wissen wir, dass</a:t>
                </a:r>
                <a:endParaRPr lang="en-US" b="0" i="1" dirty="0">
                  <a:latin typeface="Cambria Math" panose="02040503050406030204" pitchFamily="18" charset="0"/>
                </a:endParaRPr>
              </a:p>
              <a:p>
                <a:pPr marL="268287" lvl="1" indent="0">
                  <a:buNone/>
                </a:pPr>
                <a14:m>
                  <m:oMathPara xmlns:m="http://schemas.openxmlformats.org/officeDocument/2006/math">
                    <m:oMathParaPr>
                      <m:jc m:val="centerGroup"/>
                    </m:oMathParaPr>
                    <m:oMath xmlns:m="http://schemas.openxmlformats.org/officeDocument/2006/math">
                      <m:r>
                        <a:rPr lang="de-DE" b="0" i="1" smtClean="0">
                          <a:latin typeface="Cambria Math" panose="02040503050406030204" pitchFamily="18" charset="0"/>
                        </a:rPr>
                        <m:t>𝑃</m:t>
                      </m:r>
                      <m:d>
                        <m:dPr>
                          <m:ctrlPr>
                            <a:rPr lang="de-DE" b="0" i="1" smtClean="0">
                              <a:latin typeface="Cambria Math" panose="02040503050406030204" pitchFamily="18" charset="0"/>
                            </a:rPr>
                          </m:ctrlPr>
                        </m:dPr>
                        <m:e>
                          <m:sSub>
                            <m:sSubPr>
                              <m:ctrlPr>
                                <a:rPr lang="de-DE" b="0" i="1" smtClean="0">
                                  <a:latin typeface="Cambria Math" panose="02040503050406030204" pitchFamily="18" charset="0"/>
                                </a:rPr>
                              </m:ctrlPr>
                            </m:sSubPr>
                            <m:e>
                              <m:r>
                                <a:rPr lang="de-DE" b="0" i="1" smtClean="0">
                                  <a:latin typeface="Cambria Math" panose="02040503050406030204" pitchFamily="18" charset="0"/>
                                </a:rPr>
                                <m:t>𝑋</m:t>
                              </m:r>
                            </m:e>
                            <m:sub>
                              <m:r>
                                <a:rPr lang="de-DE" b="0" i="1" smtClean="0">
                                  <a:latin typeface="Cambria Math" panose="02040503050406030204" pitchFamily="18" charset="0"/>
                                </a:rPr>
                                <m:t>𝑖</m:t>
                              </m:r>
                            </m:sub>
                          </m:sSub>
                          <m:r>
                            <a:rPr lang="de-DE" b="0" i="1" smtClean="0">
                              <a:latin typeface="Cambria Math" panose="02040503050406030204" pitchFamily="18" charset="0"/>
                            </a:rPr>
                            <m:t>=1</m:t>
                          </m:r>
                        </m:e>
                      </m:d>
                      <m:r>
                        <a:rPr lang="de-DE" b="0" i="1" smtClean="0">
                          <a:latin typeface="Cambria Math" panose="02040503050406030204" pitchFamily="18" charset="0"/>
                        </a:rPr>
                        <m:t>=</m:t>
                      </m:r>
                      <m:r>
                        <a:rPr lang="en-US" b="0" i="1" smtClean="0">
                          <a:latin typeface="Cambria Math" panose="02040503050406030204" pitchFamily="18" charset="0"/>
                        </a:rPr>
                        <m:t>1−</m:t>
                      </m:r>
                      <m:r>
                        <a:rPr lang="de-DE" i="1">
                          <a:latin typeface="Cambria Math" panose="02040503050406030204" pitchFamily="18" charset="0"/>
                        </a:rPr>
                        <m:t>𝑃</m:t>
                      </m:r>
                      <m:d>
                        <m:dPr>
                          <m:ctrlPr>
                            <a:rPr lang="de-DE" i="1">
                              <a:latin typeface="Cambria Math" panose="02040503050406030204" pitchFamily="18" charset="0"/>
                            </a:rPr>
                          </m:ctrlPr>
                        </m:dPr>
                        <m:e>
                          <m:sSub>
                            <m:sSubPr>
                              <m:ctrlPr>
                                <a:rPr lang="de-DE" i="1">
                                  <a:latin typeface="Cambria Math" panose="02040503050406030204" pitchFamily="18" charset="0"/>
                                </a:rPr>
                              </m:ctrlPr>
                            </m:sSubPr>
                            <m:e>
                              <m:r>
                                <a:rPr lang="de-DE" i="1">
                                  <a:latin typeface="Cambria Math" panose="02040503050406030204" pitchFamily="18" charset="0"/>
                                </a:rPr>
                                <m:t>𝑋</m:t>
                              </m:r>
                            </m:e>
                            <m:sub>
                              <m:r>
                                <a:rPr lang="de-DE" i="1">
                                  <a:latin typeface="Cambria Math" panose="02040503050406030204" pitchFamily="18" charset="0"/>
                                </a:rPr>
                                <m:t>𝑖</m:t>
                              </m:r>
                            </m:sub>
                          </m:sSub>
                          <m:r>
                            <a:rPr lang="de-DE" i="1">
                              <a:latin typeface="Cambria Math" panose="02040503050406030204" pitchFamily="18" charset="0"/>
                            </a:rPr>
                            <m:t>=</m:t>
                          </m:r>
                          <m:r>
                            <a:rPr lang="en-US" b="0" i="1" smtClean="0">
                              <a:latin typeface="Cambria Math" panose="02040503050406030204" pitchFamily="18" charset="0"/>
                            </a:rPr>
                            <m:t>0</m:t>
                          </m:r>
                        </m:e>
                      </m:d>
                      <m:r>
                        <a:rPr lang="en-US" b="0" i="1" smtClean="0">
                          <a:latin typeface="Cambria Math" panose="02040503050406030204" pitchFamily="18" charset="0"/>
                        </a:rPr>
                        <m:t>=1−</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19</m:t>
                                  </m:r>
                                </m:num>
                                <m:den>
                                  <m:r>
                                    <a:rPr lang="en-US" b="0" i="1" smtClean="0">
                                      <a:latin typeface="Cambria Math" panose="02040503050406030204" pitchFamily="18" charset="0"/>
                                    </a:rPr>
                                    <m:t>20</m:t>
                                  </m:r>
                                </m:den>
                              </m:f>
                            </m:e>
                          </m:d>
                        </m:e>
                        <m:sup>
                          <m:r>
                            <a:rPr lang="en-US" b="0" i="1" smtClean="0">
                              <a:latin typeface="Cambria Math" panose="02040503050406030204" pitchFamily="18" charset="0"/>
                            </a:rPr>
                            <m:t>10</m:t>
                          </m:r>
                        </m:sup>
                      </m:sSup>
                    </m:oMath>
                  </m:oMathPara>
                </a14:m>
                <a:endParaRPr lang="de-DE" dirty="0"/>
              </a:p>
              <a:p>
                <a:pPr marL="268287" lvl="1" indent="0">
                  <a:buNone/>
                </a:pPr>
                <a:r>
                  <a:rPr lang="de-DE" dirty="0"/>
                  <a:t>Folglich gilt damit für den Erwartungswert von </a:t>
                </a:r>
                <a14:m>
                  <m:oMath xmlns:m="http://schemas.openxmlformats.org/officeDocument/2006/math">
                    <m:nary>
                      <m:naryPr>
                        <m:chr m:val="∑"/>
                        <m:ctrlPr>
                          <a:rPr lang="de-DE" b="0" i="1" smtClean="0">
                            <a:latin typeface="Cambria Math" panose="02040503050406030204" pitchFamily="18" charset="0"/>
                          </a:rPr>
                        </m:ctrlPr>
                      </m:naryPr>
                      <m:sub>
                        <m:r>
                          <m:rPr>
                            <m:brk m:alnAt="23"/>
                          </m:rPr>
                          <a:rPr lang="de-DE" b="0" i="1" smtClean="0">
                            <a:latin typeface="Cambria Math" panose="02040503050406030204" pitchFamily="18" charset="0"/>
                          </a:rPr>
                          <m:t>𝑖</m:t>
                        </m:r>
                        <m:r>
                          <a:rPr lang="de-DE" b="0" i="1" smtClean="0">
                            <a:latin typeface="Cambria Math" panose="02040503050406030204" pitchFamily="18" charset="0"/>
                          </a:rPr>
                          <m:t>=1</m:t>
                        </m:r>
                      </m:sub>
                      <m:sup>
                        <m:r>
                          <a:rPr lang="en-US" b="0" i="1" smtClean="0">
                            <a:latin typeface="Cambria Math" panose="02040503050406030204" pitchFamily="18" charset="0"/>
                          </a:rPr>
                          <m:t>20</m:t>
                        </m:r>
                      </m:sup>
                      <m:e>
                        <m:sSub>
                          <m:sSubPr>
                            <m:ctrlPr>
                              <a:rPr lang="de-DE" b="0" i="1" smtClean="0">
                                <a:latin typeface="Cambria Math" panose="02040503050406030204" pitchFamily="18" charset="0"/>
                              </a:rPr>
                            </m:ctrlPr>
                          </m:sSubPr>
                          <m:e>
                            <m:r>
                              <a:rPr lang="de-DE" b="0" i="1" smtClean="0">
                                <a:latin typeface="Cambria Math" panose="02040503050406030204" pitchFamily="18" charset="0"/>
                              </a:rPr>
                              <m:t>𝑋</m:t>
                            </m:r>
                          </m:e>
                          <m:sub>
                            <m:r>
                              <a:rPr lang="de-DE" b="0" i="1" smtClean="0">
                                <a:latin typeface="Cambria Math" panose="02040503050406030204" pitchFamily="18" charset="0"/>
                              </a:rPr>
                              <m:t>𝑖</m:t>
                            </m:r>
                          </m:sub>
                        </m:sSub>
                      </m:e>
                    </m:nary>
                  </m:oMath>
                </a14:m>
                <a:endParaRPr lang="de-DE" dirty="0"/>
              </a:p>
              <a:p>
                <a:pPr marL="268287" lvl="1" indent="0">
                  <a:buNone/>
                </a:pPr>
                <a14:m>
                  <m:oMathPara xmlns:m="http://schemas.openxmlformats.org/officeDocument/2006/math">
                    <m:oMathParaPr>
                      <m:jc m:val="centerGroup"/>
                    </m:oMathParaPr>
                    <m:oMath xmlns:m="http://schemas.openxmlformats.org/officeDocument/2006/math">
                      <m:r>
                        <a:rPr lang="de-DE" b="0" i="1" smtClean="0">
                          <a:latin typeface="Cambria Math" panose="02040503050406030204" pitchFamily="18" charset="0"/>
                        </a:rPr>
                        <m:t>𝐸</m:t>
                      </m:r>
                      <m:d>
                        <m:dPr>
                          <m:begChr m:val="["/>
                          <m:endChr m:val="]"/>
                          <m:ctrlPr>
                            <a:rPr lang="de-DE" b="0" i="1" smtClean="0">
                              <a:latin typeface="Cambria Math" panose="02040503050406030204" pitchFamily="18" charset="0"/>
                            </a:rPr>
                          </m:ctrlPr>
                        </m:dPr>
                        <m:e>
                          <m:nary>
                            <m:naryPr>
                              <m:chr m:val="∑"/>
                              <m:ctrlPr>
                                <a:rPr lang="de-DE" b="0" i="1" smtClean="0">
                                  <a:latin typeface="Cambria Math" panose="02040503050406030204" pitchFamily="18" charset="0"/>
                                </a:rPr>
                              </m:ctrlPr>
                            </m:naryPr>
                            <m:sub>
                              <m:r>
                                <m:rPr>
                                  <m:brk m:alnAt="23"/>
                                </m:rPr>
                                <a:rPr lang="de-DE" b="0" i="1" smtClean="0">
                                  <a:latin typeface="Cambria Math" panose="02040503050406030204" pitchFamily="18" charset="0"/>
                                </a:rPr>
                                <m:t>𝑖</m:t>
                              </m:r>
                              <m:r>
                                <a:rPr lang="de-DE" b="0" i="1" smtClean="0">
                                  <a:latin typeface="Cambria Math" panose="02040503050406030204" pitchFamily="18" charset="0"/>
                                </a:rPr>
                                <m:t>=1</m:t>
                              </m:r>
                            </m:sub>
                            <m:sup>
                              <m:r>
                                <a:rPr lang="en-US" b="0" i="1" smtClean="0">
                                  <a:latin typeface="Cambria Math" panose="02040503050406030204" pitchFamily="18" charset="0"/>
                                </a:rPr>
                                <m:t>20</m:t>
                              </m:r>
                            </m:sup>
                            <m:e>
                              <m:sSub>
                                <m:sSubPr>
                                  <m:ctrlPr>
                                    <a:rPr lang="de-DE" b="0" i="1" smtClean="0">
                                      <a:latin typeface="Cambria Math" panose="02040503050406030204" pitchFamily="18" charset="0"/>
                                    </a:rPr>
                                  </m:ctrlPr>
                                </m:sSubPr>
                                <m:e>
                                  <m:r>
                                    <a:rPr lang="de-DE" b="0" i="1" smtClean="0">
                                      <a:latin typeface="Cambria Math" panose="02040503050406030204" pitchFamily="18" charset="0"/>
                                    </a:rPr>
                                    <m:t>𝑋</m:t>
                                  </m:r>
                                </m:e>
                                <m:sub>
                                  <m:r>
                                    <a:rPr lang="de-DE" b="0" i="1" smtClean="0">
                                      <a:latin typeface="Cambria Math" panose="02040503050406030204" pitchFamily="18" charset="0"/>
                                    </a:rPr>
                                    <m:t>𝑖</m:t>
                                  </m:r>
                                </m:sub>
                              </m:sSub>
                            </m:e>
                          </m:nary>
                        </m:e>
                      </m:d>
                      <m:r>
                        <a:rPr lang="de-DE" b="0" i="1" smtClean="0">
                          <a:latin typeface="Cambria Math" panose="02040503050406030204" pitchFamily="18" charset="0"/>
                        </a:rPr>
                        <m:t>=</m:t>
                      </m:r>
                      <m:nary>
                        <m:naryPr>
                          <m:chr m:val="∑"/>
                          <m:ctrlPr>
                            <a:rPr lang="de-DE" b="0" i="1" smtClean="0">
                              <a:latin typeface="Cambria Math" panose="02040503050406030204" pitchFamily="18" charset="0"/>
                            </a:rPr>
                          </m:ctrlPr>
                        </m:naryPr>
                        <m:sub>
                          <m:r>
                            <m:rPr>
                              <m:brk m:alnAt="23"/>
                            </m:rPr>
                            <a:rPr lang="de-DE" b="0" i="1" smtClean="0">
                              <a:latin typeface="Cambria Math" panose="02040503050406030204" pitchFamily="18" charset="0"/>
                            </a:rPr>
                            <m:t>𝑖</m:t>
                          </m:r>
                          <m:r>
                            <a:rPr lang="de-DE" b="0" i="1" smtClean="0">
                              <a:latin typeface="Cambria Math" panose="02040503050406030204" pitchFamily="18" charset="0"/>
                            </a:rPr>
                            <m:t>=1</m:t>
                          </m:r>
                        </m:sub>
                        <m:sup>
                          <m:r>
                            <a:rPr lang="en-US" b="0" i="1" smtClean="0">
                              <a:latin typeface="Cambria Math" panose="02040503050406030204" pitchFamily="18" charset="0"/>
                            </a:rPr>
                            <m:t>20</m:t>
                          </m:r>
                        </m:sup>
                        <m:e>
                          <m:r>
                            <a:rPr lang="de-DE" b="0" i="1" smtClean="0">
                              <a:latin typeface="Cambria Math" panose="02040503050406030204" pitchFamily="18" charset="0"/>
                            </a:rPr>
                            <m:t>𝐸</m:t>
                          </m:r>
                          <m:d>
                            <m:dPr>
                              <m:begChr m:val="["/>
                              <m:endChr m:val="]"/>
                              <m:ctrlPr>
                                <a:rPr lang="de-DE" b="0" i="1" smtClean="0">
                                  <a:latin typeface="Cambria Math" panose="02040503050406030204" pitchFamily="18" charset="0"/>
                                </a:rPr>
                              </m:ctrlPr>
                            </m:dPr>
                            <m:e>
                              <m:sSub>
                                <m:sSubPr>
                                  <m:ctrlPr>
                                    <a:rPr lang="de-DE" b="0" i="1" smtClean="0">
                                      <a:latin typeface="Cambria Math" panose="02040503050406030204" pitchFamily="18" charset="0"/>
                                    </a:rPr>
                                  </m:ctrlPr>
                                </m:sSubPr>
                                <m:e>
                                  <m:r>
                                    <a:rPr lang="de-DE" b="0" i="1" smtClean="0">
                                      <a:latin typeface="Cambria Math" panose="02040503050406030204" pitchFamily="18" charset="0"/>
                                    </a:rPr>
                                    <m:t>𝑋</m:t>
                                  </m:r>
                                </m:e>
                                <m:sub>
                                  <m:r>
                                    <a:rPr lang="de-DE" b="0" i="1" smtClean="0">
                                      <a:latin typeface="Cambria Math" panose="02040503050406030204" pitchFamily="18" charset="0"/>
                                    </a:rPr>
                                    <m:t>𝑖</m:t>
                                  </m:r>
                                </m:sub>
                              </m:sSub>
                            </m:e>
                          </m:d>
                          <m:r>
                            <a:rPr lang="de-DE" b="0" i="1" smtClean="0">
                              <a:latin typeface="Cambria Math" panose="02040503050406030204" pitchFamily="18" charset="0"/>
                            </a:rPr>
                            <m:t>=</m:t>
                          </m:r>
                          <m:r>
                            <a:rPr lang="en-US" b="0" i="1" smtClean="0">
                              <a:latin typeface="Cambria Math" panose="02040503050406030204" pitchFamily="18" charset="0"/>
                            </a:rPr>
                            <m:t>20⋅</m:t>
                          </m:r>
                          <m:d>
                            <m:dPr>
                              <m:ctrlPr>
                                <a:rPr lang="en-US" b="0" i="1" smtClean="0">
                                  <a:latin typeface="Cambria Math" panose="02040503050406030204" pitchFamily="18" charset="0"/>
                                </a:rPr>
                              </m:ctrlPr>
                            </m:dPr>
                            <m:e>
                              <m:r>
                                <a:rPr lang="en-US" b="0" i="1" smtClean="0">
                                  <a:latin typeface="Cambria Math" panose="02040503050406030204" pitchFamily="18" charset="0"/>
                                </a:rPr>
                                <m:t>1−</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19</m:t>
                                          </m:r>
                                        </m:num>
                                        <m:den>
                                          <m:r>
                                            <a:rPr lang="en-US" b="0" i="1" smtClean="0">
                                              <a:latin typeface="Cambria Math" panose="02040503050406030204" pitchFamily="18" charset="0"/>
                                            </a:rPr>
                                            <m:t>20</m:t>
                                          </m:r>
                                        </m:den>
                                      </m:f>
                                    </m:e>
                                  </m:d>
                                </m:e>
                                <m:sup>
                                  <m:r>
                                    <a:rPr lang="en-US" b="0" i="1" smtClean="0">
                                      <a:latin typeface="Cambria Math" panose="02040503050406030204" pitchFamily="18" charset="0"/>
                                    </a:rPr>
                                    <m:t>10</m:t>
                                  </m:r>
                                </m:sup>
                              </m:sSup>
                            </m:e>
                          </m:d>
                          <m:r>
                            <a:rPr lang="en-US" b="0" i="1" smtClean="0">
                              <a:latin typeface="Cambria Math" panose="02040503050406030204" pitchFamily="18" charset="0"/>
                            </a:rPr>
                            <m:t>≈8.025</m:t>
                          </m:r>
                        </m:e>
                      </m:nary>
                    </m:oMath>
                  </m:oMathPara>
                </a14:m>
                <a:endParaRPr lang="de-DE" dirty="0"/>
              </a:p>
            </p:txBody>
          </p:sp>
        </mc:Choice>
        <mc:Fallback xmlns="">
          <p:sp>
            <p:nvSpPr>
              <p:cNvPr id="2" name="Text Placeholder 1">
                <a:extLst>
                  <a:ext uri="{FF2B5EF4-FFF2-40B4-BE49-F238E27FC236}">
                    <a16:creationId xmlns:a16="http://schemas.microsoft.com/office/drawing/2014/main" id="{CD7F270C-2091-EE31-B874-9CD01442ECF7}"/>
                  </a:ext>
                </a:extLst>
              </p:cNvPr>
              <p:cNvSpPr>
                <a:spLocks noGrp="1" noRot="1" noChangeAspect="1" noMove="1" noResize="1" noEditPoints="1" noAdjustHandles="1" noChangeArrowheads="1" noChangeShapeType="1" noTextEdit="1"/>
              </p:cNvSpPr>
              <p:nvPr>
                <p:ph type="body" sz="quarter" idx="13"/>
              </p:nvPr>
            </p:nvSpPr>
            <p:spPr>
              <a:blipFill>
                <a:blip r:embed="rId2"/>
                <a:stretch>
                  <a:fillRect t="-355" r="-738" b="-26950"/>
                </a:stretch>
              </a:blipFill>
            </p:spPr>
            <p:txBody>
              <a:bodyPr/>
              <a:lstStyle/>
              <a:p>
                <a:r>
                  <a:rPr lang="de-DE">
                    <a:noFill/>
                  </a:rPr>
                  <a:t> </a:t>
                </a:r>
              </a:p>
            </p:txBody>
          </p:sp>
        </mc:Fallback>
      </mc:AlternateContent>
      <p:sp>
        <p:nvSpPr>
          <p:cNvPr id="3" name="Title 2">
            <a:extLst>
              <a:ext uri="{FF2B5EF4-FFF2-40B4-BE49-F238E27FC236}">
                <a16:creationId xmlns:a16="http://schemas.microsoft.com/office/drawing/2014/main" id="{B2EDD692-DFD9-49FF-D999-1F49B09A1B0B}"/>
              </a:ext>
            </a:extLst>
          </p:cNvPr>
          <p:cNvSpPr>
            <a:spLocks noGrp="1"/>
          </p:cNvSpPr>
          <p:nvPr>
            <p:ph type="title"/>
          </p:nvPr>
        </p:nvSpPr>
        <p:spPr/>
        <p:txBody>
          <a:bodyPr/>
          <a:lstStyle/>
          <a:p>
            <a:r>
              <a:rPr lang="de-DE" dirty="0"/>
              <a:t>Beispiel: Erwartungswert der Summe</a:t>
            </a:r>
          </a:p>
        </p:txBody>
      </p:sp>
      <p:pic>
        <p:nvPicPr>
          <p:cNvPr id="2050" name="Picture 2" descr="Coupon Gutscheine">
            <a:extLst>
              <a:ext uri="{FF2B5EF4-FFF2-40B4-BE49-F238E27FC236}">
                <a16:creationId xmlns:a16="http://schemas.microsoft.com/office/drawing/2014/main" id="{D909B6C0-E42C-B918-B43C-1EAB88B130C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47063"/>
          <a:stretch/>
        </p:blipFill>
        <p:spPr bwMode="auto">
          <a:xfrm>
            <a:off x="7164288" y="1239837"/>
            <a:ext cx="1912033" cy="13544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76397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dissolve">
                                      <p:cBhvr>
                                        <p:cTn id="7" dur="500"/>
                                        <p:tgtEl>
                                          <p:spTgt spid="2">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2050"/>
                                        </p:tgtEl>
                                        <p:attrNameLst>
                                          <p:attrName>style.visibility</p:attrName>
                                        </p:attrNameLst>
                                      </p:cBhvr>
                                      <p:to>
                                        <p:strVal val="visible"/>
                                      </p:to>
                                    </p:set>
                                    <p:animEffect transition="in" filter="dissolve">
                                      <p:cBhvr>
                                        <p:cTn id="10" dur="500"/>
                                        <p:tgtEl>
                                          <p:spTgt spid="2050"/>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2">
                                            <p:txEl>
                                              <p:pRg st="1" end="1"/>
                                            </p:txEl>
                                          </p:spTgt>
                                        </p:tgtEl>
                                        <p:attrNameLst>
                                          <p:attrName>style.visibility</p:attrName>
                                        </p:attrNameLst>
                                      </p:cBhvr>
                                      <p:to>
                                        <p:strVal val="visible"/>
                                      </p:to>
                                    </p:set>
                                    <p:animEffect transition="in" filter="dissolve">
                                      <p:cBhvr>
                                        <p:cTn id="15" dur="500"/>
                                        <p:tgtEl>
                                          <p:spTgt spid="2">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2">
                                            <p:txEl>
                                              <p:pRg st="2" end="2"/>
                                            </p:txEl>
                                          </p:spTgt>
                                        </p:tgtEl>
                                        <p:attrNameLst>
                                          <p:attrName>style.visibility</p:attrName>
                                        </p:attrNameLst>
                                      </p:cBhvr>
                                      <p:to>
                                        <p:strVal val="visible"/>
                                      </p:to>
                                    </p:set>
                                    <p:animEffect transition="in" filter="dissolve">
                                      <p:cBhvr>
                                        <p:cTn id="20" dur="500"/>
                                        <p:tgtEl>
                                          <p:spTgt spid="2">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2">
                                            <p:txEl>
                                              <p:pRg st="3" end="3"/>
                                            </p:txEl>
                                          </p:spTgt>
                                        </p:tgtEl>
                                        <p:attrNameLst>
                                          <p:attrName>style.visibility</p:attrName>
                                        </p:attrNameLst>
                                      </p:cBhvr>
                                      <p:to>
                                        <p:strVal val="visible"/>
                                      </p:to>
                                    </p:set>
                                    <p:animEffect transition="in" filter="dissolve">
                                      <p:cBhvr>
                                        <p:cTn id="25" dur="500"/>
                                        <p:tgtEl>
                                          <p:spTgt spid="2">
                                            <p:txEl>
                                              <p:pRg st="3" end="3"/>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nodeType="clickEffect">
                                  <p:stCondLst>
                                    <p:cond delay="0"/>
                                  </p:stCondLst>
                                  <p:childTnLst>
                                    <p:set>
                                      <p:cBhvr>
                                        <p:cTn id="29" dur="1" fill="hold">
                                          <p:stCondLst>
                                            <p:cond delay="0"/>
                                          </p:stCondLst>
                                        </p:cTn>
                                        <p:tgtEl>
                                          <p:spTgt spid="2">
                                            <p:txEl>
                                              <p:pRg st="4" end="4"/>
                                            </p:txEl>
                                          </p:spTgt>
                                        </p:tgtEl>
                                        <p:attrNameLst>
                                          <p:attrName>style.visibility</p:attrName>
                                        </p:attrNameLst>
                                      </p:cBhvr>
                                      <p:to>
                                        <p:strVal val="visible"/>
                                      </p:to>
                                    </p:set>
                                    <p:animEffect transition="in" filter="dissolve">
                                      <p:cBhvr>
                                        <p:cTn id="30" dur="500"/>
                                        <p:tgtEl>
                                          <p:spTgt spid="2">
                                            <p:txEl>
                                              <p:pRg st="4" end="4"/>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nodeType="clickEffect">
                                  <p:stCondLst>
                                    <p:cond delay="0"/>
                                  </p:stCondLst>
                                  <p:childTnLst>
                                    <p:set>
                                      <p:cBhvr>
                                        <p:cTn id="34" dur="1" fill="hold">
                                          <p:stCondLst>
                                            <p:cond delay="0"/>
                                          </p:stCondLst>
                                        </p:cTn>
                                        <p:tgtEl>
                                          <p:spTgt spid="2">
                                            <p:txEl>
                                              <p:pRg st="5" end="5"/>
                                            </p:txEl>
                                          </p:spTgt>
                                        </p:tgtEl>
                                        <p:attrNameLst>
                                          <p:attrName>style.visibility</p:attrName>
                                        </p:attrNameLst>
                                      </p:cBhvr>
                                      <p:to>
                                        <p:strVal val="visible"/>
                                      </p:to>
                                    </p:set>
                                    <p:animEffect transition="in" filter="dissolve">
                                      <p:cBhvr>
                                        <p:cTn id="35" dur="500"/>
                                        <p:tgtEl>
                                          <p:spTgt spid="2">
                                            <p:txEl>
                                              <p:pRg st="5" end="5"/>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nodeType="clickEffect">
                                  <p:stCondLst>
                                    <p:cond delay="0"/>
                                  </p:stCondLst>
                                  <p:childTnLst>
                                    <p:set>
                                      <p:cBhvr>
                                        <p:cTn id="39" dur="1" fill="hold">
                                          <p:stCondLst>
                                            <p:cond delay="0"/>
                                          </p:stCondLst>
                                        </p:cTn>
                                        <p:tgtEl>
                                          <p:spTgt spid="2">
                                            <p:txEl>
                                              <p:pRg st="6" end="6"/>
                                            </p:txEl>
                                          </p:spTgt>
                                        </p:tgtEl>
                                        <p:attrNameLst>
                                          <p:attrName>style.visibility</p:attrName>
                                        </p:attrNameLst>
                                      </p:cBhvr>
                                      <p:to>
                                        <p:strVal val="visible"/>
                                      </p:to>
                                    </p:set>
                                    <p:animEffect transition="in" filter="dissolve">
                                      <p:cBhvr>
                                        <p:cTn id="40" dur="500"/>
                                        <p:tgtEl>
                                          <p:spTgt spid="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114A380B-2761-4969-ECD0-0EBD52E19411}"/>
                  </a:ext>
                </a:extLst>
              </p:cNvPr>
              <p:cNvSpPr>
                <a:spLocks noGrp="1"/>
              </p:cNvSpPr>
              <p:nvPr>
                <p:ph type="body" sz="quarter" idx="13"/>
              </p:nvPr>
            </p:nvSpPr>
            <p:spPr>
              <a:xfrm>
                <a:off x="358776" y="1239837"/>
                <a:ext cx="6877051" cy="1547937"/>
              </a:xfrm>
            </p:spPr>
            <p:txBody>
              <a:bodyPr/>
              <a:lstStyle/>
              <a:p>
                <a:r>
                  <a:rPr lang="de-DE" b="1" dirty="0">
                    <a:solidFill>
                      <a:schemeClr val="accent1"/>
                    </a:solidFill>
                  </a:rPr>
                  <a:t>Satz (Produktregel für Erwartungswert)</a:t>
                </a:r>
                <a:r>
                  <a:rPr lang="de-DE" dirty="0"/>
                  <a:t>. Seien </a:t>
                </a:r>
                <a14:m>
                  <m:oMath xmlns:m="http://schemas.openxmlformats.org/officeDocument/2006/math">
                    <m:r>
                      <a:rPr lang="de-DE" b="0" i="1" smtClean="0">
                        <a:latin typeface="Cambria Math" panose="02040503050406030204" pitchFamily="18" charset="0"/>
                      </a:rPr>
                      <m:t>𝑋</m:t>
                    </m:r>
                  </m:oMath>
                </a14:m>
                <a:r>
                  <a:rPr lang="de-DE" b="0" dirty="0"/>
                  <a:t> und </a:t>
                </a:r>
                <a14:m>
                  <m:oMath xmlns:m="http://schemas.openxmlformats.org/officeDocument/2006/math">
                    <m:r>
                      <a:rPr lang="de-DE" b="0" i="1" smtClean="0">
                        <a:latin typeface="Cambria Math" panose="02040503050406030204" pitchFamily="18" charset="0"/>
                      </a:rPr>
                      <m:t>𝑌</m:t>
                    </m:r>
                  </m:oMath>
                </a14:m>
                <a:r>
                  <a:rPr lang="de-DE" b="0" dirty="0"/>
                  <a:t> </a:t>
                </a:r>
                <a:r>
                  <a:rPr lang="de-DE" dirty="0"/>
                  <a:t>reelle Zufallsvariablen mit je einem existierenden Erwartungswert. Wenn </a:t>
                </a:r>
                <a14:m>
                  <m:oMath xmlns:m="http://schemas.openxmlformats.org/officeDocument/2006/math">
                    <m:r>
                      <a:rPr lang="de-DE" b="0" i="1" smtClean="0">
                        <a:latin typeface="Cambria Math" panose="02040503050406030204" pitchFamily="18" charset="0"/>
                      </a:rPr>
                      <m:t>𝑋</m:t>
                    </m:r>
                  </m:oMath>
                </a14:m>
                <a:r>
                  <a:rPr lang="de-DE" b="0" dirty="0"/>
                  <a:t> und </a:t>
                </a:r>
                <a14:m>
                  <m:oMath xmlns:m="http://schemas.openxmlformats.org/officeDocument/2006/math">
                    <m:r>
                      <a:rPr lang="de-DE" b="0" i="1" smtClean="0">
                        <a:latin typeface="Cambria Math" panose="02040503050406030204" pitchFamily="18" charset="0"/>
                      </a:rPr>
                      <m:t>𝑌</m:t>
                    </m:r>
                  </m:oMath>
                </a14:m>
                <a:r>
                  <a:rPr lang="de-DE" b="0" dirty="0"/>
                  <a:t> unabhängig sind, dann gilt </a:t>
                </a:r>
              </a:p>
              <a:p>
                <a:pPr marL="0" indent="0">
                  <a:buNone/>
                </a:pPr>
                <a14:m>
                  <m:oMathPara xmlns:m="http://schemas.openxmlformats.org/officeDocument/2006/math">
                    <m:oMathParaPr>
                      <m:jc m:val="centerGroup"/>
                    </m:oMathParaPr>
                    <m:oMath xmlns:m="http://schemas.openxmlformats.org/officeDocument/2006/math">
                      <m:r>
                        <a:rPr lang="de-DE" b="0" i="1" smtClean="0">
                          <a:latin typeface="Cambria Math" panose="02040503050406030204" pitchFamily="18" charset="0"/>
                        </a:rPr>
                        <m:t>𝐸</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𝑋</m:t>
                          </m:r>
                          <m:r>
                            <a:rPr lang="en-US" b="0" i="1" smtClean="0">
                              <a:latin typeface="Cambria Math" panose="02040503050406030204" pitchFamily="18" charset="0"/>
                            </a:rPr>
                            <m:t>⋅</m:t>
                          </m:r>
                          <m:r>
                            <a:rPr lang="en-US" b="0" i="1" smtClean="0">
                              <a:latin typeface="Cambria Math" panose="02040503050406030204" pitchFamily="18" charset="0"/>
                            </a:rPr>
                            <m:t>𝑌</m:t>
                          </m:r>
                        </m:e>
                      </m:d>
                      <m:r>
                        <a:rPr lang="de-DE" b="0" i="1" smtClean="0">
                          <a:latin typeface="Cambria Math" panose="02040503050406030204" pitchFamily="18" charset="0"/>
                        </a:rPr>
                        <m:t>=</m:t>
                      </m:r>
                      <m:r>
                        <a:rPr lang="de-DE" b="0" i="1" smtClean="0">
                          <a:latin typeface="Cambria Math" panose="02040503050406030204" pitchFamily="18" charset="0"/>
                        </a:rPr>
                        <m:t>𝐸</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𝑋</m:t>
                          </m:r>
                        </m:e>
                      </m:d>
                      <m:r>
                        <a:rPr lang="de-DE" b="0" i="1" smtClean="0">
                          <a:latin typeface="Cambria Math" panose="02040503050406030204" pitchFamily="18" charset="0"/>
                        </a:rPr>
                        <m:t>⋅</m:t>
                      </m:r>
                      <m:r>
                        <a:rPr lang="de-DE" b="0" i="1" smtClean="0">
                          <a:latin typeface="Cambria Math" panose="02040503050406030204" pitchFamily="18" charset="0"/>
                        </a:rPr>
                        <m:t>𝐸</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𝑌</m:t>
                          </m:r>
                        </m:e>
                      </m:d>
                    </m:oMath>
                  </m:oMathPara>
                </a14:m>
                <a:endParaRPr lang="de-DE" b="0" dirty="0"/>
              </a:p>
              <a:p>
                <a:r>
                  <a:rPr lang="de-DE" b="1" dirty="0"/>
                  <a:t>Beweis</a:t>
                </a:r>
                <a:r>
                  <a:rPr lang="de-DE" dirty="0"/>
                  <a:t>: Folgt aus den Eigenschaften für die (Zähl)dichte von unabhängigen Zufallsvariablen</a:t>
                </a:r>
                <a:endParaRPr lang="de-DE" b="0" dirty="0"/>
              </a:p>
              <a:p>
                <a:endParaRPr lang="de-DE" dirty="0"/>
              </a:p>
            </p:txBody>
          </p:sp>
        </mc:Choice>
        <mc:Fallback xmlns="">
          <p:sp>
            <p:nvSpPr>
              <p:cNvPr id="2" name="Text Placeholder 1">
                <a:extLst>
                  <a:ext uri="{FF2B5EF4-FFF2-40B4-BE49-F238E27FC236}">
                    <a16:creationId xmlns:a16="http://schemas.microsoft.com/office/drawing/2014/main" id="{114A380B-2761-4969-ECD0-0EBD52E19411}"/>
                  </a:ext>
                </a:extLst>
              </p:cNvPr>
              <p:cNvSpPr>
                <a:spLocks noGrp="1" noRot="1" noChangeAspect="1" noMove="1" noResize="1" noEditPoints="1" noAdjustHandles="1" noChangeArrowheads="1" noChangeShapeType="1" noTextEdit="1"/>
              </p:cNvSpPr>
              <p:nvPr>
                <p:ph type="body" sz="quarter" idx="13"/>
              </p:nvPr>
            </p:nvSpPr>
            <p:spPr>
              <a:xfrm>
                <a:off x="358776" y="1239837"/>
                <a:ext cx="6877051" cy="1547937"/>
              </a:xfrm>
              <a:blipFill>
                <a:blip r:embed="rId3"/>
                <a:stretch>
                  <a:fillRect t="-813"/>
                </a:stretch>
              </a:blipFill>
            </p:spPr>
            <p:txBody>
              <a:bodyPr/>
              <a:lstStyle/>
              <a:p>
                <a:r>
                  <a:rPr lang="de-DE">
                    <a:noFill/>
                  </a:rPr>
                  <a:t> </a:t>
                </a:r>
              </a:p>
            </p:txBody>
          </p:sp>
        </mc:Fallback>
      </mc:AlternateContent>
      <p:sp>
        <p:nvSpPr>
          <p:cNvPr id="3" name="Title 2">
            <a:extLst>
              <a:ext uri="{FF2B5EF4-FFF2-40B4-BE49-F238E27FC236}">
                <a16:creationId xmlns:a16="http://schemas.microsoft.com/office/drawing/2014/main" id="{12EF58DF-F22C-658D-9F39-1B12B51905CE}"/>
              </a:ext>
            </a:extLst>
          </p:cNvPr>
          <p:cNvSpPr>
            <a:spLocks noGrp="1"/>
          </p:cNvSpPr>
          <p:nvPr>
            <p:ph type="title"/>
          </p:nvPr>
        </p:nvSpPr>
        <p:spPr/>
        <p:txBody>
          <a:bodyPr/>
          <a:lstStyle/>
          <a:p>
            <a:r>
              <a:rPr lang="de-DE" dirty="0"/>
              <a:t>Erwartungswert von mehreren Zufallsvariablen</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0411FF8-9211-BAC7-7C1B-308739AD6A2B}"/>
                  </a:ext>
                </a:extLst>
              </p:cNvPr>
              <p:cNvSpPr txBox="1"/>
              <p:nvPr/>
            </p:nvSpPr>
            <p:spPr bwMode="gray">
              <a:xfrm>
                <a:off x="1455190" y="2571750"/>
                <a:ext cx="4684222" cy="59445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de-DE" sz="1400" b="0" i="1" smtClean="0">
                          <a:latin typeface="Cambria Math" panose="02040503050406030204" pitchFamily="18" charset="0"/>
                        </a:rPr>
                        <m:t>𝐸</m:t>
                      </m:r>
                      <m:d>
                        <m:dPr>
                          <m:begChr m:val="["/>
                          <m:endChr m:val="]"/>
                          <m:ctrlPr>
                            <a:rPr lang="en-US" sz="1400" b="0" i="1" smtClean="0">
                              <a:latin typeface="Cambria Math" panose="02040503050406030204" pitchFamily="18" charset="0"/>
                            </a:rPr>
                          </m:ctrlPr>
                        </m:dPr>
                        <m:e>
                          <m:r>
                            <a:rPr lang="en-US" sz="1400" b="0" i="1" smtClean="0">
                              <a:latin typeface="Cambria Math" panose="02040503050406030204" pitchFamily="18" charset="0"/>
                            </a:rPr>
                            <m:t>𝑋</m:t>
                          </m:r>
                          <m:r>
                            <a:rPr lang="en-US" sz="1400" b="0" i="1" smtClean="0">
                              <a:latin typeface="Cambria Math" panose="02040503050406030204" pitchFamily="18" charset="0"/>
                            </a:rPr>
                            <m:t>⋅</m:t>
                          </m:r>
                          <m:r>
                            <a:rPr lang="en-US" sz="1400" b="0" i="1" smtClean="0">
                              <a:latin typeface="Cambria Math" panose="02040503050406030204" pitchFamily="18" charset="0"/>
                            </a:rPr>
                            <m:t>𝑌</m:t>
                          </m:r>
                        </m:e>
                      </m:d>
                      <m:r>
                        <a:rPr lang="de-DE" sz="1400" b="0" i="1" smtClean="0">
                          <a:latin typeface="Cambria Math" panose="02040503050406030204" pitchFamily="18" charset="0"/>
                        </a:rPr>
                        <m:t>=</m:t>
                      </m:r>
                      <m:nary>
                        <m:naryPr>
                          <m:ctrlPr>
                            <a:rPr lang="de-DE" sz="1400" i="1">
                              <a:latin typeface="Cambria Math" panose="02040503050406030204" pitchFamily="18" charset="0"/>
                            </a:rPr>
                          </m:ctrlPr>
                        </m:naryPr>
                        <m:sub>
                          <m:r>
                            <m:rPr>
                              <m:brk m:alnAt="23"/>
                            </m:rPr>
                            <a:rPr lang="de-DE" sz="1400" i="1">
                              <a:latin typeface="Cambria Math" panose="02040503050406030204" pitchFamily="18" charset="0"/>
                              <a:ea typeface="Cambria Math" panose="02040503050406030204" pitchFamily="18" charset="0"/>
                            </a:rPr>
                            <m:t>ℝ</m:t>
                          </m:r>
                        </m:sub>
                        <m:sup/>
                        <m:e>
                          <m:nary>
                            <m:naryPr>
                              <m:ctrlPr>
                                <a:rPr lang="de-DE" sz="1400" i="1">
                                  <a:latin typeface="Cambria Math" panose="02040503050406030204" pitchFamily="18" charset="0"/>
                                </a:rPr>
                              </m:ctrlPr>
                            </m:naryPr>
                            <m:sub>
                              <m:r>
                                <m:rPr>
                                  <m:brk m:alnAt="23"/>
                                </m:rPr>
                                <a:rPr lang="de-DE" sz="1400" i="1">
                                  <a:latin typeface="Cambria Math" panose="02040503050406030204" pitchFamily="18" charset="0"/>
                                  <a:ea typeface="Cambria Math" panose="02040503050406030204" pitchFamily="18" charset="0"/>
                                </a:rPr>
                                <m:t>ℝ</m:t>
                              </m:r>
                            </m:sub>
                            <m:sup/>
                            <m:e>
                              <m:r>
                                <a:rPr lang="en-US" sz="1400" b="0" i="1" smtClean="0">
                                  <a:latin typeface="Cambria Math" panose="02040503050406030204" pitchFamily="18" charset="0"/>
                                  <a:ea typeface="Cambria Math" panose="02040503050406030204" pitchFamily="18" charset="0"/>
                                </a:rPr>
                                <m:t>𝑥</m:t>
                              </m:r>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𝑦</m:t>
                              </m:r>
                              <m:r>
                                <a:rPr lang="en-US" sz="1400" i="1">
                                  <a:latin typeface="Cambria Math" panose="02040503050406030204" pitchFamily="18" charset="0"/>
                                  <a:ea typeface="Cambria Math" panose="02040503050406030204" pitchFamily="18" charset="0"/>
                                </a:rPr>
                                <m:t>⋅</m:t>
                              </m:r>
                              <m:sSub>
                                <m:sSubPr>
                                  <m:ctrlPr>
                                    <a:rPr lang="en-US" sz="1400" i="1">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rPr>
                                    <m:t>𝑝</m:t>
                                  </m:r>
                                </m:e>
                                <m:sub>
                                  <m:r>
                                    <a:rPr lang="en-US" sz="1400" i="1">
                                      <a:latin typeface="Cambria Math" panose="02040503050406030204" pitchFamily="18" charset="0"/>
                                      <a:ea typeface="Cambria Math" panose="02040503050406030204" pitchFamily="18" charset="0"/>
                                    </a:rPr>
                                    <m:t>𝑋</m:t>
                                  </m:r>
                                  <m:r>
                                    <a:rPr lang="en-US" sz="1400" i="1">
                                      <a:latin typeface="Cambria Math" panose="02040503050406030204" pitchFamily="18" charset="0"/>
                                      <a:ea typeface="Cambria Math" panose="02040503050406030204" pitchFamily="18" charset="0"/>
                                    </a:rPr>
                                    <m:t>,</m:t>
                                  </m:r>
                                  <m:r>
                                    <a:rPr lang="en-US" sz="1400" i="1">
                                      <a:latin typeface="Cambria Math" panose="02040503050406030204" pitchFamily="18" charset="0"/>
                                      <a:ea typeface="Cambria Math" panose="02040503050406030204" pitchFamily="18" charset="0"/>
                                    </a:rPr>
                                    <m:t>𝑌</m:t>
                                  </m:r>
                                </m:sub>
                              </m:sSub>
                              <m:d>
                                <m:dPr>
                                  <m:ctrlPr>
                                    <a:rPr lang="en-US" sz="1400" i="1">
                                      <a:latin typeface="Cambria Math" panose="02040503050406030204" pitchFamily="18" charset="0"/>
                                      <a:ea typeface="Cambria Math" panose="02040503050406030204" pitchFamily="18" charset="0"/>
                                    </a:rPr>
                                  </m:ctrlPr>
                                </m:dPr>
                                <m:e>
                                  <m:r>
                                    <a:rPr lang="en-US" sz="1400" i="1">
                                      <a:latin typeface="Cambria Math" panose="02040503050406030204" pitchFamily="18" charset="0"/>
                                      <a:ea typeface="Cambria Math" panose="02040503050406030204" pitchFamily="18" charset="0"/>
                                    </a:rPr>
                                    <m:t>𝑥</m:t>
                                  </m:r>
                                  <m:r>
                                    <a:rPr lang="en-US" sz="1400" i="1">
                                      <a:latin typeface="Cambria Math" panose="02040503050406030204" pitchFamily="18" charset="0"/>
                                      <a:ea typeface="Cambria Math" panose="02040503050406030204" pitchFamily="18" charset="0"/>
                                    </a:rPr>
                                    <m:t>,</m:t>
                                  </m:r>
                                  <m:r>
                                    <a:rPr lang="en-US" sz="1400" i="1">
                                      <a:latin typeface="Cambria Math" panose="02040503050406030204" pitchFamily="18" charset="0"/>
                                      <a:ea typeface="Cambria Math" panose="02040503050406030204" pitchFamily="18" charset="0"/>
                                    </a:rPr>
                                    <m:t>𝑦</m:t>
                                  </m:r>
                                </m:e>
                              </m:d>
                              <m:r>
                                <a:rPr lang="en-US" sz="1400" i="1">
                                  <a:latin typeface="Cambria Math" panose="02040503050406030204" pitchFamily="18" charset="0"/>
                                  <a:ea typeface="Cambria Math" panose="02040503050406030204" pitchFamily="18" charset="0"/>
                                </a:rPr>
                                <m:t> </m:t>
                              </m:r>
                              <m:r>
                                <a:rPr lang="en-US" sz="1400" i="1">
                                  <a:latin typeface="Cambria Math" panose="02040503050406030204" pitchFamily="18" charset="0"/>
                                  <a:ea typeface="Cambria Math" panose="02040503050406030204" pitchFamily="18" charset="0"/>
                                </a:rPr>
                                <m:t>𝑑𝑥𝑑𝑦</m:t>
                              </m:r>
                            </m:e>
                          </m:nary>
                        </m:e>
                      </m:nary>
                    </m:oMath>
                  </m:oMathPara>
                </a14:m>
                <a:endParaRPr lang="de-DE" sz="1400" b="0" dirty="0"/>
              </a:p>
            </p:txBody>
          </p:sp>
        </mc:Choice>
        <mc:Fallback xmlns="">
          <p:sp>
            <p:nvSpPr>
              <p:cNvPr id="5" name="TextBox 4">
                <a:extLst>
                  <a:ext uri="{FF2B5EF4-FFF2-40B4-BE49-F238E27FC236}">
                    <a16:creationId xmlns:a16="http://schemas.microsoft.com/office/drawing/2014/main" id="{30411FF8-9211-BAC7-7C1B-308739AD6A2B}"/>
                  </a:ext>
                </a:extLst>
              </p:cNvPr>
              <p:cNvSpPr txBox="1">
                <a:spLocks noRot="1" noChangeAspect="1" noMove="1" noResize="1" noEditPoints="1" noAdjustHandles="1" noChangeArrowheads="1" noChangeShapeType="1" noTextEdit="1"/>
              </p:cNvSpPr>
              <p:nvPr/>
            </p:nvSpPr>
            <p:spPr bwMode="gray">
              <a:xfrm>
                <a:off x="1455190" y="2571750"/>
                <a:ext cx="4684222" cy="594458"/>
              </a:xfrm>
              <a:prstGeom prst="rect">
                <a:avLst/>
              </a:prstGeom>
              <a:blipFill>
                <a:blip r:embed="rId4"/>
                <a:stretch>
                  <a:fillRect t="-135417" b="-206250"/>
                </a:stretch>
              </a:blipFill>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A6BFF3AC-51AB-7327-6069-B5ED212DB817}"/>
                  </a:ext>
                </a:extLst>
              </p:cNvPr>
              <p:cNvSpPr txBox="1"/>
              <p:nvPr/>
            </p:nvSpPr>
            <p:spPr bwMode="gray">
              <a:xfrm>
                <a:off x="1907704" y="3168911"/>
                <a:ext cx="4684222" cy="59445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de-DE" sz="1400" b="0" i="1" smtClean="0">
                          <a:latin typeface="Cambria Math" panose="02040503050406030204" pitchFamily="18" charset="0"/>
                        </a:rPr>
                        <m:t>=</m:t>
                      </m:r>
                      <m:nary>
                        <m:naryPr>
                          <m:ctrlPr>
                            <a:rPr lang="de-DE" sz="1400" i="1">
                              <a:latin typeface="Cambria Math" panose="02040503050406030204" pitchFamily="18" charset="0"/>
                            </a:rPr>
                          </m:ctrlPr>
                        </m:naryPr>
                        <m:sub>
                          <m:r>
                            <m:rPr>
                              <m:brk m:alnAt="23"/>
                            </m:rPr>
                            <a:rPr lang="de-DE" sz="1400" i="1">
                              <a:latin typeface="Cambria Math" panose="02040503050406030204" pitchFamily="18" charset="0"/>
                              <a:ea typeface="Cambria Math" panose="02040503050406030204" pitchFamily="18" charset="0"/>
                            </a:rPr>
                            <m:t>ℝ</m:t>
                          </m:r>
                        </m:sub>
                        <m:sup/>
                        <m:e>
                          <m:nary>
                            <m:naryPr>
                              <m:ctrlPr>
                                <a:rPr lang="de-DE" sz="1400" i="1">
                                  <a:latin typeface="Cambria Math" panose="02040503050406030204" pitchFamily="18" charset="0"/>
                                </a:rPr>
                              </m:ctrlPr>
                            </m:naryPr>
                            <m:sub>
                              <m:r>
                                <m:rPr>
                                  <m:brk m:alnAt="23"/>
                                </m:rPr>
                                <a:rPr lang="de-DE" sz="1400" i="1">
                                  <a:latin typeface="Cambria Math" panose="02040503050406030204" pitchFamily="18" charset="0"/>
                                  <a:ea typeface="Cambria Math" panose="02040503050406030204" pitchFamily="18" charset="0"/>
                                </a:rPr>
                                <m:t>ℝ</m:t>
                              </m:r>
                            </m:sub>
                            <m:sup/>
                            <m:e>
                              <m:r>
                                <a:rPr lang="en-US" sz="1400" b="0" i="1" smtClean="0">
                                  <a:latin typeface="Cambria Math" panose="02040503050406030204" pitchFamily="18" charset="0"/>
                                  <a:ea typeface="Cambria Math" panose="02040503050406030204" pitchFamily="18" charset="0"/>
                                </a:rPr>
                                <m:t>𝑥</m:t>
                              </m:r>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𝑦</m:t>
                              </m:r>
                              <m:r>
                                <a:rPr lang="en-US" sz="1400" i="1">
                                  <a:latin typeface="Cambria Math" panose="02040503050406030204" pitchFamily="18" charset="0"/>
                                  <a:ea typeface="Cambria Math" panose="02040503050406030204" pitchFamily="18" charset="0"/>
                                </a:rPr>
                                <m:t>⋅</m:t>
                              </m:r>
                              <m:sSub>
                                <m:sSubPr>
                                  <m:ctrlPr>
                                    <a:rPr lang="en-US" sz="1400" b="0" i="1" smtClean="0">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rPr>
                                    <m:t>𝑝</m:t>
                                  </m:r>
                                </m:e>
                                <m:sub>
                                  <m:r>
                                    <a:rPr lang="en-US" sz="1400" b="0" i="1" smtClean="0">
                                      <a:latin typeface="Cambria Math" panose="02040503050406030204" pitchFamily="18" charset="0"/>
                                      <a:ea typeface="Cambria Math" panose="02040503050406030204" pitchFamily="18" charset="0"/>
                                    </a:rPr>
                                    <m:t>𝑋</m:t>
                                  </m:r>
                                </m:sub>
                              </m:sSub>
                              <m:d>
                                <m:dPr>
                                  <m:ctrlPr>
                                    <a:rPr lang="en-US" sz="1400" b="0" i="1" smtClean="0">
                                      <a:latin typeface="Cambria Math" panose="02040503050406030204" pitchFamily="18" charset="0"/>
                                      <a:ea typeface="Cambria Math" panose="02040503050406030204" pitchFamily="18" charset="0"/>
                                    </a:rPr>
                                  </m:ctrlPr>
                                </m:dPr>
                                <m:e>
                                  <m:r>
                                    <a:rPr lang="en-US" sz="1400" b="0" i="1" smtClean="0">
                                      <a:latin typeface="Cambria Math" panose="02040503050406030204" pitchFamily="18" charset="0"/>
                                      <a:ea typeface="Cambria Math" panose="02040503050406030204" pitchFamily="18" charset="0"/>
                                    </a:rPr>
                                    <m:t>𝑥</m:t>
                                  </m:r>
                                </m:e>
                              </m:d>
                              <m:r>
                                <a:rPr lang="en-US" sz="1400" b="0" i="1" smtClean="0">
                                  <a:latin typeface="Cambria Math" panose="02040503050406030204" pitchFamily="18" charset="0"/>
                                  <a:ea typeface="Cambria Math" panose="02040503050406030204" pitchFamily="18" charset="0"/>
                                </a:rPr>
                                <m:t>⋅</m:t>
                              </m:r>
                              <m:sSub>
                                <m:sSubPr>
                                  <m:ctrlPr>
                                    <a:rPr lang="en-US" sz="1400" b="0" i="1" smtClean="0">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rPr>
                                    <m:t>𝑝</m:t>
                                  </m:r>
                                </m:e>
                                <m:sub>
                                  <m:r>
                                    <a:rPr lang="en-US" sz="1400" b="0" i="1" smtClean="0">
                                      <a:latin typeface="Cambria Math" panose="02040503050406030204" pitchFamily="18" charset="0"/>
                                      <a:ea typeface="Cambria Math" panose="02040503050406030204" pitchFamily="18" charset="0"/>
                                    </a:rPr>
                                    <m:t>𝑌</m:t>
                                  </m:r>
                                </m:sub>
                              </m:sSub>
                              <m:d>
                                <m:dPr>
                                  <m:ctrlPr>
                                    <a:rPr lang="en-US" sz="1400" b="0" i="1" smtClean="0">
                                      <a:latin typeface="Cambria Math" panose="02040503050406030204" pitchFamily="18" charset="0"/>
                                      <a:ea typeface="Cambria Math" panose="02040503050406030204" pitchFamily="18" charset="0"/>
                                    </a:rPr>
                                  </m:ctrlPr>
                                </m:dPr>
                                <m:e>
                                  <m:r>
                                    <a:rPr lang="en-US" sz="1400" b="0" i="1" smtClean="0">
                                      <a:latin typeface="Cambria Math" panose="02040503050406030204" pitchFamily="18" charset="0"/>
                                      <a:ea typeface="Cambria Math" panose="02040503050406030204" pitchFamily="18" charset="0"/>
                                    </a:rPr>
                                    <m:t>𝑦</m:t>
                                  </m:r>
                                </m:e>
                              </m:d>
                              <m:r>
                                <a:rPr lang="en-US" sz="1400" i="1">
                                  <a:latin typeface="Cambria Math" panose="02040503050406030204" pitchFamily="18" charset="0"/>
                                  <a:ea typeface="Cambria Math" panose="02040503050406030204" pitchFamily="18" charset="0"/>
                                </a:rPr>
                                <m:t> </m:t>
                              </m:r>
                              <m:r>
                                <a:rPr lang="en-US" sz="1400" i="1">
                                  <a:latin typeface="Cambria Math" panose="02040503050406030204" pitchFamily="18" charset="0"/>
                                  <a:ea typeface="Cambria Math" panose="02040503050406030204" pitchFamily="18" charset="0"/>
                                </a:rPr>
                                <m:t>𝑑𝑥𝑑𝑦</m:t>
                              </m:r>
                            </m:e>
                          </m:nary>
                        </m:e>
                      </m:nary>
                    </m:oMath>
                  </m:oMathPara>
                </a14:m>
                <a:endParaRPr lang="de-DE" sz="1400" b="0" dirty="0"/>
              </a:p>
            </p:txBody>
          </p:sp>
        </mc:Choice>
        <mc:Fallback xmlns="">
          <p:sp>
            <p:nvSpPr>
              <p:cNvPr id="6" name="TextBox 5">
                <a:extLst>
                  <a:ext uri="{FF2B5EF4-FFF2-40B4-BE49-F238E27FC236}">
                    <a16:creationId xmlns:a16="http://schemas.microsoft.com/office/drawing/2014/main" id="{A6BFF3AC-51AB-7327-6069-B5ED212DB817}"/>
                  </a:ext>
                </a:extLst>
              </p:cNvPr>
              <p:cNvSpPr txBox="1">
                <a:spLocks noRot="1" noChangeAspect="1" noMove="1" noResize="1" noEditPoints="1" noAdjustHandles="1" noChangeArrowheads="1" noChangeShapeType="1" noTextEdit="1"/>
              </p:cNvSpPr>
              <p:nvPr/>
            </p:nvSpPr>
            <p:spPr bwMode="gray">
              <a:xfrm>
                <a:off x="1907704" y="3168911"/>
                <a:ext cx="4684222" cy="594458"/>
              </a:xfrm>
              <a:prstGeom prst="rect">
                <a:avLst/>
              </a:prstGeom>
              <a:blipFill>
                <a:blip r:embed="rId5"/>
                <a:stretch>
                  <a:fillRect t="-135417" b="-206250"/>
                </a:stretch>
              </a:blipFill>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F6322FD-CE3F-AA4F-30AE-12D4B2E0F133}"/>
                  </a:ext>
                </a:extLst>
              </p:cNvPr>
              <p:cNvSpPr txBox="1"/>
              <p:nvPr/>
            </p:nvSpPr>
            <p:spPr bwMode="gray">
              <a:xfrm>
                <a:off x="2051720" y="3766072"/>
                <a:ext cx="4684222" cy="60221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de-DE" sz="1400" b="0" i="1" smtClean="0">
                          <a:latin typeface="Cambria Math" panose="02040503050406030204" pitchFamily="18" charset="0"/>
                        </a:rPr>
                        <m:t>=</m:t>
                      </m:r>
                      <m:nary>
                        <m:naryPr>
                          <m:ctrlPr>
                            <a:rPr lang="de-DE" sz="1400" i="1">
                              <a:latin typeface="Cambria Math" panose="02040503050406030204" pitchFamily="18" charset="0"/>
                            </a:rPr>
                          </m:ctrlPr>
                        </m:naryPr>
                        <m:sub>
                          <m:r>
                            <m:rPr>
                              <m:brk m:alnAt="23"/>
                            </m:rPr>
                            <a:rPr lang="de-DE" sz="1400" i="1">
                              <a:latin typeface="Cambria Math" panose="02040503050406030204" pitchFamily="18" charset="0"/>
                              <a:ea typeface="Cambria Math" panose="02040503050406030204" pitchFamily="18" charset="0"/>
                            </a:rPr>
                            <m:t>ℝ</m:t>
                          </m:r>
                        </m:sub>
                        <m:sup/>
                        <m:e>
                          <m:r>
                            <a:rPr lang="en-US" sz="1400" i="1">
                              <a:latin typeface="Cambria Math" panose="02040503050406030204" pitchFamily="18" charset="0"/>
                              <a:ea typeface="Cambria Math" panose="02040503050406030204" pitchFamily="18" charset="0"/>
                            </a:rPr>
                            <m:t>𝑦</m:t>
                          </m:r>
                          <m:r>
                            <a:rPr lang="en-US" sz="1400" i="1">
                              <a:latin typeface="Cambria Math" panose="02040503050406030204" pitchFamily="18" charset="0"/>
                              <a:ea typeface="Cambria Math" panose="02040503050406030204" pitchFamily="18" charset="0"/>
                            </a:rPr>
                            <m:t>⋅</m:t>
                          </m:r>
                          <m:sSub>
                            <m:sSubPr>
                              <m:ctrlPr>
                                <a:rPr lang="en-US" sz="1400" i="1">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rPr>
                                <m:t>𝑝</m:t>
                              </m:r>
                            </m:e>
                            <m:sub>
                              <m:r>
                                <a:rPr lang="en-US" sz="1400" i="1">
                                  <a:latin typeface="Cambria Math" panose="02040503050406030204" pitchFamily="18" charset="0"/>
                                  <a:ea typeface="Cambria Math" panose="02040503050406030204" pitchFamily="18" charset="0"/>
                                </a:rPr>
                                <m:t>𝑌</m:t>
                              </m:r>
                            </m:sub>
                          </m:sSub>
                          <m:d>
                            <m:dPr>
                              <m:ctrlPr>
                                <a:rPr lang="en-US" sz="1400" i="1">
                                  <a:latin typeface="Cambria Math" panose="02040503050406030204" pitchFamily="18" charset="0"/>
                                  <a:ea typeface="Cambria Math" panose="02040503050406030204" pitchFamily="18" charset="0"/>
                                </a:rPr>
                              </m:ctrlPr>
                            </m:dPr>
                            <m:e>
                              <m:r>
                                <a:rPr lang="en-US" sz="1400" i="1">
                                  <a:latin typeface="Cambria Math" panose="02040503050406030204" pitchFamily="18" charset="0"/>
                                  <a:ea typeface="Cambria Math" panose="02040503050406030204" pitchFamily="18" charset="0"/>
                                </a:rPr>
                                <m:t>𝑦</m:t>
                              </m:r>
                            </m:e>
                          </m:d>
                          <m:r>
                            <a:rPr lang="en-US" sz="1400" b="0" i="1" smtClean="0">
                              <a:latin typeface="Cambria Math" panose="02040503050406030204" pitchFamily="18" charset="0"/>
                              <a:ea typeface="Cambria Math" panose="02040503050406030204" pitchFamily="18" charset="0"/>
                            </a:rPr>
                            <m:t>⋅</m:t>
                          </m:r>
                          <m:d>
                            <m:dPr>
                              <m:ctrlPr>
                                <a:rPr lang="en-US" sz="1400" b="0" i="1" smtClean="0">
                                  <a:latin typeface="Cambria Math" panose="02040503050406030204" pitchFamily="18" charset="0"/>
                                  <a:ea typeface="Cambria Math" panose="02040503050406030204" pitchFamily="18" charset="0"/>
                                </a:rPr>
                              </m:ctrlPr>
                            </m:dPr>
                            <m:e>
                              <m:nary>
                                <m:naryPr>
                                  <m:ctrlPr>
                                    <a:rPr lang="de-DE" sz="1400" i="1">
                                      <a:latin typeface="Cambria Math" panose="02040503050406030204" pitchFamily="18" charset="0"/>
                                    </a:rPr>
                                  </m:ctrlPr>
                                </m:naryPr>
                                <m:sub>
                                  <m:r>
                                    <m:rPr>
                                      <m:brk m:alnAt="23"/>
                                    </m:rPr>
                                    <a:rPr lang="de-DE" sz="1400" i="1">
                                      <a:latin typeface="Cambria Math" panose="02040503050406030204" pitchFamily="18" charset="0"/>
                                      <a:ea typeface="Cambria Math" panose="02040503050406030204" pitchFamily="18" charset="0"/>
                                    </a:rPr>
                                    <m:t>ℝ</m:t>
                                  </m:r>
                                </m:sub>
                                <m:sup/>
                                <m:e>
                                  <m:r>
                                    <a:rPr lang="en-US" sz="1400" i="1">
                                      <a:latin typeface="Cambria Math" panose="02040503050406030204" pitchFamily="18" charset="0"/>
                                      <a:ea typeface="Cambria Math" panose="02040503050406030204" pitchFamily="18" charset="0"/>
                                    </a:rPr>
                                    <m:t>𝑥</m:t>
                                  </m:r>
                                  <m:r>
                                    <a:rPr lang="en-US" sz="1400" i="1">
                                      <a:latin typeface="Cambria Math" panose="02040503050406030204" pitchFamily="18" charset="0"/>
                                      <a:ea typeface="Cambria Math" panose="02040503050406030204" pitchFamily="18" charset="0"/>
                                    </a:rPr>
                                    <m:t>⋅</m:t>
                                  </m:r>
                                  <m:sSub>
                                    <m:sSubPr>
                                      <m:ctrlPr>
                                        <a:rPr lang="en-US" sz="1400" i="1">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rPr>
                                        <m:t>𝑝</m:t>
                                      </m:r>
                                    </m:e>
                                    <m:sub>
                                      <m:r>
                                        <a:rPr lang="en-US" sz="1400" i="1">
                                          <a:latin typeface="Cambria Math" panose="02040503050406030204" pitchFamily="18" charset="0"/>
                                          <a:ea typeface="Cambria Math" panose="02040503050406030204" pitchFamily="18" charset="0"/>
                                        </a:rPr>
                                        <m:t>𝑋</m:t>
                                      </m:r>
                                    </m:sub>
                                  </m:sSub>
                                  <m:d>
                                    <m:dPr>
                                      <m:ctrlPr>
                                        <a:rPr lang="en-US" sz="1400" i="1">
                                          <a:latin typeface="Cambria Math" panose="02040503050406030204" pitchFamily="18" charset="0"/>
                                          <a:ea typeface="Cambria Math" panose="02040503050406030204" pitchFamily="18" charset="0"/>
                                        </a:rPr>
                                      </m:ctrlPr>
                                    </m:dPr>
                                    <m:e>
                                      <m:r>
                                        <a:rPr lang="en-US" sz="1400" i="1">
                                          <a:latin typeface="Cambria Math" panose="02040503050406030204" pitchFamily="18" charset="0"/>
                                          <a:ea typeface="Cambria Math" panose="02040503050406030204" pitchFamily="18" charset="0"/>
                                        </a:rPr>
                                        <m:t>𝑥</m:t>
                                      </m:r>
                                    </m:e>
                                  </m:d>
                                  <m:r>
                                    <a:rPr lang="en-US" sz="1400" i="1">
                                      <a:latin typeface="Cambria Math" panose="02040503050406030204" pitchFamily="18" charset="0"/>
                                      <a:ea typeface="Cambria Math" panose="02040503050406030204" pitchFamily="18" charset="0"/>
                                    </a:rPr>
                                    <m:t> </m:t>
                                  </m:r>
                                  <m:r>
                                    <a:rPr lang="en-US" sz="1400" i="1">
                                      <a:latin typeface="Cambria Math" panose="02040503050406030204" pitchFamily="18" charset="0"/>
                                      <a:ea typeface="Cambria Math" panose="02040503050406030204" pitchFamily="18" charset="0"/>
                                    </a:rPr>
                                    <m:t>𝑑𝑥</m:t>
                                  </m:r>
                                </m:e>
                              </m:nary>
                            </m:e>
                          </m:d>
                          <m:r>
                            <a:rPr lang="en-US" sz="1400" b="0" i="1" smtClean="0">
                              <a:latin typeface="Cambria Math" panose="02040503050406030204" pitchFamily="18" charset="0"/>
                              <a:ea typeface="Cambria Math" panose="02040503050406030204" pitchFamily="18" charset="0"/>
                            </a:rPr>
                            <m:t>𝑑𝑦</m:t>
                          </m:r>
                          <m:r>
                            <a:rPr lang="en-US" sz="1400" b="0" i="1" smtClean="0">
                              <a:latin typeface="Cambria Math" panose="02040503050406030204" pitchFamily="18" charset="0"/>
                              <a:ea typeface="Cambria Math" panose="02040503050406030204" pitchFamily="18" charset="0"/>
                            </a:rPr>
                            <m:t> </m:t>
                          </m:r>
                        </m:e>
                      </m:nary>
                    </m:oMath>
                  </m:oMathPara>
                </a14:m>
                <a:endParaRPr lang="de-DE" sz="1400" b="0" dirty="0"/>
              </a:p>
            </p:txBody>
          </p:sp>
        </mc:Choice>
        <mc:Fallback xmlns="">
          <p:sp>
            <p:nvSpPr>
              <p:cNvPr id="7" name="TextBox 6">
                <a:extLst>
                  <a:ext uri="{FF2B5EF4-FFF2-40B4-BE49-F238E27FC236}">
                    <a16:creationId xmlns:a16="http://schemas.microsoft.com/office/drawing/2014/main" id="{DF6322FD-CE3F-AA4F-30AE-12D4B2E0F133}"/>
                  </a:ext>
                </a:extLst>
              </p:cNvPr>
              <p:cNvSpPr txBox="1">
                <a:spLocks noRot="1" noChangeAspect="1" noMove="1" noResize="1" noEditPoints="1" noAdjustHandles="1" noChangeArrowheads="1" noChangeShapeType="1" noTextEdit="1"/>
              </p:cNvSpPr>
              <p:nvPr/>
            </p:nvSpPr>
            <p:spPr bwMode="gray">
              <a:xfrm>
                <a:off x="2051720" y="3766072"/>
                <a:ext cx="4684222" cy="602216"/>
              </a:xfrm>
              <a:prstGeom prst="rect">
                <a:avLst/>
              </a:prstGeom>
              <a:blipFill>
                <a:blip r:embed="rId6"/>
                <a:stretch>
                  <a:fillRect t="-132653" b="-200000"/>
                </a:stretch>
              </a:blipFill>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7810D1F8-25CA-332F-A367-8D628ED05FEA}"/>
                  </a:ext>
                </a:extLst>
              </p:cNvPr>
              <p:cNvSpPr txBox="1"/>
              <p:nvPr/>
            </p:nvSpPr>
            <p:spPr bwMode="gray">
              <a:xfrm>
                <a:off x="2051720" y="4370991"/>
                <a:ext cx="4684222" cy="60221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de-DE" sz="1400" b="0" i="1" smtClean="0">
                          <a:latin typeface="Cambria Math" panose="02040503050406030204" pitchFamily="18" charset="0"/>
                        </a:rPr>
                        <m:t>=</m:t>
                      </m:r>
                      <m:d>
                        <m:dPr>
                          <m:ctrlPr>
                            <a:rPr lang="en-US" sz="1400" i="1">
                              <a:latin typeface="Cambria Math" panose="02040503050406030204" pitchFamily="18" charset="0"/>
                              <a:ea typeface="Cambria Math" panose="02040503050406030204" pitchFamily="18" charset="0"/>
                            </a:rPr>
                          </m:ctrlPr>
                        </m:dPr>
                        <m:e>
                          <m:nary>
                            <m:naryPr>
                              <m:ctrlPr>
                                <a:rPr lang="de-DE" sz="1400" i="1">
                                  <a:latin typeface="Cambria Math" panose="02040503050406030204" pitchFamily="18" charset="0"/>
                                </a:rPr>
                              </m:ctrlPr>
                            </m:naryPr>
                            <m:sub>
                              <m:r>
                                <m:rPr>
                                  <m:brk m:alnAt="23"/>
                                </m:rPr>
                                <a:rPr lang="de-DE" sz="1400" i="1">
                                  <a:latin typeface="Cambria Math" panose="02040503050406030204" pitchFamily="18" charset="0"/>
                                  <a:ea typeface="Cambria Math" panose="02040503050406030204" pitchFamily="18" charset="0"/>
                                </a:rPr>
                                <m:t>ℝ</m:t>
                              </m:r>
                            </m:sub>
                            <m:sup/>
                            <m:e>
                              <m:r>
                                <a:rPr lang="en-US" sz="1400" i="1">
                                  <a:latin typeface="Cambria Math" panose="02040503050406030204" pitchFamily="18" charset="0"/>
                                  <a:ea typeface="Cambria Math" panose="02040503050406030204" pitchFamily="18" charset="0"/>
                                </a:rPr>
                                <m:t>𝑥</m:t>
                              </m:r>
                              <m:r>
                                <a:rPr lang="en-US" sz="1400" i="1">
                                  <a:latin typeface="Cambria Math" panose="02040503050406030204" pitchFamily="18" charset="0"/>
                                  <a:ea typeface="Cambria Math" panose="02040503050406030204" pitchFamily="18" charset="0"/>
                                </a:rPr>
                                <m:t>⋅</m:t>
                              </m:r>
                              <m:sSub>
                                <m:sSubPr>
                                  <m:ctrlPr>
                                    <a:rPr lang="en-US" sz="1400" i="1">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rPr>
                                    <m:t>𝑝</m:t>
                                  </m:r>
                                </m:e>
                                <m:sub>
                                  <m:r>
                                    <a:rPr lang="en-US" sz="1400" i="1">
                                      <a:latin typeface="Cambria Math" panose="02040503050406030204" pitchFamily="18" charset="0"/>
                                      <a:ea typeface="Cambria Math" panose="02040503050406030204" pitchFamily="18" charset="0"/>
                                    </a:rPr>
                                    <m:t>𝑋</m:t>
                                  </m:r>
                                </m:sub>
                              </m:sSub>
                              <m:d>
                                <m:dPr>
                                  <m:ctrlPr>
                                    <a:rPr lang="en-US" sz="1400" i="1">
                                      <a:latin typeface="Cambria Math" panose="02040503050406030204" pitchFamily="18" charset="0"/>
                                      <a:ea typeface="Cambria Math" panose="02040503050406030204" pitchFamily="18" charset="0"/>
                                    </a:rPr>
                                  </m:ctrlPr>
                                </m:dPr>
                                <m:e>
                                  <m:r>
                                    <a:rPr lang="en-US" sz="1400" i="1">
                                      <a:latin typeface="Cambria Math" panose="02040503050406030204" pitchFamily="18" charset="0"/>
                                      <a:ea typeface="Cambria Math" panose="02040503050406030204" pitchFamily="18" charset="0"/>
                                    </a:rPr>
                                    <m:t>𝑥</m:t>
                                  </m:r>
                                </m:e>
                              </m:d>
                              <m:r>
                                <a:rPr lang="en-US" sz="1400" i="1">
                                  <a:latin typeface="Cambria Math" panose="02040503050406030204" pitchFamily="18" charset="0"/>
                                  <a:ea typeface="Cambria Math" panose="02040503050406030204" pitchFamily="18" charset="0"/>
                                </a:rPr>
                                <m:t> </m:t>
                              </m:r>
                              <m:r>
                                <a:rPr lang="en-US" sz="1400" i="1">
                                  <a:latin typeface="Cambria Math" panose="02040503050406030204" pitchFamily="18" charset="0"/>
                                  <a:ea typeface="Cambria Math" panose="02040503050406030204" pitchFamily="18" charset="0"/>
                                </a:rPr>
                                <m:t>𝑑𝑥</m:t>
                              </m:r>
                            </m:e>
                          </m:nary>
                        </m:e>
                      </m:d>
                      <m:r>
                        <a:rPr lang="en-US" sz="1400" b="0" i="1" smtClean="0">
                          <a:latin typeface="Cambria Math" panose="02040503050406030204" pitchFamily="18" charset="0"/>
                          <a:ea typeface="Cambria Math" panose="02040503050406030204" pitchFamily="18" charset="0"/>
                        </a:rPr>
                        <m:t>⋅</m:t>
                      </m:r>
                      <m:d>
                        <m:dPr>
                          <m:ctrlPr>
                            <a:rPr lang="en-US" sz="1400" b="0" i="1" smtClean="0">
                              <a:latin typeface="Cambria Math" panose="02040503050406030204" pitchFamily="18" charset="0"/>
                              <a:ea typeface="Cambria Math" panose="02040503050406030204" pitchFamily="18" charset="0"/>
                            </a:rPr>
                          </m:ctrlPr>
                        </m:dPr>
                        <m:e>
                          <m:nary>
                            <m:naryPr>
                              <m:ctrlPr>
                                <a:rPr lang="de-DE" sz="1400" i="1">
                                  <a:latin typeface="Cambria Math" panose="02040503050406030204" pitchFamily="18" charset="0"/>
                                </a:rPr>
                              </m:ctrlPr>
                            </m:naryPr>
                            <m:sub>
                              <m:r>
                                <m:rPr>
                                  <m:brk m:alnAt="23"/>
                                </m:rPr>
                                <a:rPr lang="de-DE" sz="1400" i="1">
                                  <a:latin typeface="Cambria Math" panose="02040503050406030204" pitchFamily="18" charset="0"/>
                                  <a:ea typeface="Cambria Math" panose="02040503050406030204" pitchFamily="18" charset="0"/>
                                </a:rPr>
                                <m:t>ℝ</m:t>
                              </m:r>
                            </m:sub>
                            <m:sup/>
                            <m:e>
                              <m:r>
                                <a:rPr lang="en-US" sz="1400" i="1">
                                  <a:latin typeface="Cambria Math" panose="02040503050406030204" pitchFamily="18" charset="0"/>
                                  <a:ea typeface="Cambria Math" panose="02040503050406030204" pitchFamily="18" charset="0"/>
                                </a:rPr>
                                <m:t>𝑦</m:t>
                              </m:r>
                              <m:r>
                                <a:rPr lang="en-US" sz="1400" i="1">
                                  <a:latin typeface="Cambria Math" panose="02040503050406030204" pitchFamily="18" charset="0"/>
                                  <a:ea typeface="Cambria Math" panose="02040503050406030204" pitchFamily="18" charset="0"/>
                                </a:rPr>
                                <m:t>⋅</m:t>
                              </m:r>
                              <m:sSub>
                                <m:sSubPr>
                                  <m:ctrlPr>
                                    <a:rPr lang="en-US" sz="1400" i="1">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rPr>
                                    <m:t>𝑝</m:t>
                                  </m:r>
                                </m:e>
                                <m:sub>
                                  <m:r>
                                    <a:rPr lang="en-US" sz="1400" i="1">
                                      <a:latin typeface="Cambria Math" panose="02040503050406030204" pitchFamily="18" charset="0"/>
                                      <a:ea typeface="Cambria Math" panose="02040503050406030204" pitchFamily="18" charset="0"/>
                                    </a:rPr>
                                    <m:t>𝑌</m:t>
                                  </m:r>
                                </m:sub>
                              </m:sSub>
                              <m:d>
                                <m:dPr>
                                  <m:ctrlPr>
                                    <a:rPr lang="en-US" sz="1400" i="1">
                                      <a:latin typeface="Cambria Math" panose="02040503050406030204" pitchFamily="18" charset="0"/>
                                      <a:ea typeface="Cambria Math" panose="02040503050406030204" pitchFamily="18" charset="0"/>
                                    </a:rPr>
                                  </m:ctrlPr>
                                </m:dPr>
                                <m:e>
                                  <m:r>
                                    <a:rPr lang="en-US" sz="1400" i="1">
                                      <a:latin typeface="Cambria Math" panose="02040503050406030204" pitchFamily="18" charset="0"/>
                                      <a:ea typeface="Cambria Math" panose="02040503050406030204" pitchFamily="18" charset="0"/>
                                    </a:rPr>
                                    <m:t>𝑦</m:t>
                                  </m:r>
                                </m:e>
                              </m:d>
                              <m:r>
                                <a:rPr lang="en-US" sz="1400" i="1">
                                  <a:latin typeface="Cambria Math" panose="02040503050406030204" pitchFamily="18" charset="0"/>
                                  <a:ea typeface="Cambria Math" panose="02040503050406030204" pitchFamily="18" charset="0"/>
                                </a:rPr>
                                <m:t>𝑑𝑦</m:t>
                              </m:r>
                              <m:r>
                                <a:rPr lang="en-US" sz="1400" i="1">
                                  <a:latin typeface="Cambria Math" panose="02040503050406030204" pitchFamily="18" charset="0"/>
                                  <a:ea typeface="Cambria Math" panose="02040503050406030204" pitchFamily="18" charset="0"/>
                                </a:rPr>
                                <m:t> </m:t>
                              </m:r>
                            </m:e>
                          </m:nary>
                        </m:e>
                      </m:d>
                    </m:oMath>
                  </m:oMathPara>
                </a14:m>
                <a:endParaRPr lang="de-DE" sz="1400" b="0" dirty="0"/>
              </a:p>
            </p:txBody>
          </p:sp>
        </mc:Choice>
        <mc:Fallback xmlns="">
          <p:sp>
            <p:nvSpPr>
              <p:cNvPr id="8" name="TextBox 7">
                <a:extLst>
                  <a:ext uri="{FF2B5EF4-FFF2-40B4-BE49-F238E27FC236}">
                    <a16:creationId xmlns:a16="http://schemas.microsoft.com/office/drawing/2014/main" id="{7810D1F8-25CA-332F-A367-8D628ED05FEA}"/>
                  </a:ext>
                </a:extLst>
              </p:cNvPr>
              <p:cNvSpPr txBox="1">
                <a:spLocks noRot="1" noChangeAspect="1" noMove="1" noResize="1" noEditPoints="1" noAdjustHandles="1" noChangeArrowheads="1" noChangeShapeType="1" noTextEdit="1"/>
              </p:cNvSpPr>
              <p:nvPr/>
            </p:nvSpPr>
            <p:spPr bwMode="gray">
              <a:xfrm>
                <a:off x="2051720" y="4370991"/>
                <a:ext cx="4684222" cy="602216"/>
              </a:xfrm>
              <a:prstGeom prst="rect">
                <a:avLst/>
              </a:prstGeom>
              <a:blipFill>
                <a:blip r:embed="rId7"/>
                <a:stretch>
                  <a:fillRect t="-135417" b="-206250"/>
                </a:stretch>
              </a:blipFill>
            </p:spPr>
            <p:txBody>
              <a:bodyPr/>
              <a:lstStyle/>
              <a:p>
                <a:r>
                  <a:rPr lang="en-DE">
                    <a:noFill/>
                  </a:rPr>
                  <a:t> </a:t>
                </a:r>
              </a:p>
            </p:txBody>
          </p:sp>
        </mc:Fallback>
      </mc:AlternateContent>
      <p:sp>
        <p:nvSpPr>
          <p:cNvPr id="9" name="Rounded Rectangle 8">
            <a:extLst>
              <a:ext uri="{FF2B5EF4-FFF2-40B4-BE49-F238E27FC236}">
                <a16:creationId xmlns:a16="http://schemas.microsoft.com/office/drawing/2014/main" id="{987F1208-B8A1-8CB7-06ED-E69C4414476F}"/>
              </a:ext>
            </a:extLst>
          </p:cNvPr>
          <p:cNvSpPr/>
          <p:nvPr/>
        </p:nvSpPr>
        <p:spPr bwMode="gray">
          <a:xfrm>
            <a:off x="4139953" y="3363837"/>
            <a:ext cx="1008112" cy="288033"/>
          </a:xfrm>
          <a:prstGeom prst="roundRect">
            <a:avLst/>
          </a:prstGeom>
          <a:solidFill>
            <a:srgbClr val="B1063A">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p:cxnSp>
        <p:nvCxnSpPr>
          <p:cNvPr id="10" name="Straight Arrow Connector 9">
            <a:extLst>
              <a:ext uri="{FF2B5EF4-FFF2-40B4-BE49-F238E27FC236}">
                <a16:creationId xmlns:a16="http://schemas.microsoft.com/office/drawing/2014/main" id="{402B0591-658E-E555-00A9-044A7BA8E760}"/>
              </a:ext>
            </a:extLst>
          </p:cNvPr>
          <p:cNvCxnSpPr>
            <a:cxnSpLocks/>
          </p:cNvCxnSpPr>
          <p:nvPr/>
        </p:nvCxnSpPr>
        <p:spPr bwMode="gray">
          <a:xfrm flipH="1">
            <a:off x="4932040" y="3061719"/>
            <a:ext cx="1176078" cy="288033"/>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3F8D832B-8EFF-BB12-D664-813D6D628D6A}"/>
              </a:ext>
            </a:extLst>
          </p:cNvPr>
          <p:cNvSpPr txBox="1"/>
          <p:nvPr/>
        </p:nvSpPr>
        <p:spPr bwMode="gray">
          <a:xfrm>
            <a:off x="5920554" y="2744844"/>
            <a:ext cx="1387750" cy="412619"/>
          </a:xfrm>
          <a:prstGeom prst="rect">
            <a:avLst/>
          </a:prstGeom>
          <a:noFill/>
        </p:spPr>
        <p:txBody>
          <a:bodyPr wrap="square" lIns="0" tIns="0" rIns="0" bIns="0" rtlCol="0" anchor="ctr">
            <a:noAutofit/>
          </a:bodyPr>
          <a:lstStyle/>
          <a:p>
            <a:pPr algn="ctr">
              <a:spcBef>
                <a:spcPts val="300"/>
              </a:spcBef>
              <a:spcAft>
                <a:spcPts val="300"/>
              </a:spcAft>
              <a:buClr>
                <a:schemeClr val="accent1"/>
              </a:buClr>
              <a:buSzPct val="90000"/>
            </a:pPr>
            <a:r>
              <a:rPr lang="de-DE" sz="1050" dirty="0">
                <a:solidFill>
                  <a:srgbClr val="C00000"/>
                </a:solidFill>
              </a:rPr>
              <a:t>Unabhängigkeit</a:t>
            </a:r>
          </a:p>
        </p:txBody>
      </p:sp>
      <p:sp>
        <p:nvSpPr>
          <p:cNvPr id="13" name="Rounded Rectangle 12">
            <a:extLst>
              <a:ext uri="{FF2B5EF4-FFF2-40B4-BE49-F238E27FC236}">
                <a16:creationId xmlns:a16="http://schemas.microsoft.com/office/drawing/2014/main" id="{37FD5E9E-F814-A7DC-F26E-DA6FC3076B3B}"/>
              </a:ext>
            </a:extLst>
          </p:cNvPr>
          <p:cNvSpPr/>
          <p:nvPr/>
        </p:nvSpPr>
        <p:spPr bwMode="gray">
          <a:xfrm>
            <a:off x="4167484" y="3831654"/>
            <a:ext cx="1412628" cy="536634"/>
          </a:xfrm>
          <a:prstGeom prst="roundRect">
            <a:avLst/>
          </a:prstGeom>
          <a:solidFill>
            <a:srgbClr val="B1063A">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p:cxnSp>
        <p:nvCxnSpPr>
          <p:cNvPr id="14" name="Straight Arrow Connector 13">
            <a:extLst>
              <a:ext uri="{FF2B5EF4-FFF2-40B4-BE49-F238E27FC236}">
                <a16:creationId xmlns:a16="http://schemas.microsoft.com/office/drawing/2014/main" id="{89D12F8F-62E0-F72F-8EDB-0FC0882CBB6B}"/>
              </a:ext>
            </a:extLst>
          </p:cNvPr>
          <p:cNvCxnSpPr>
            <a:cxnSpLocks/>
          </p:cNvCxnSpPr>
          <p:nvPr/>
        </p:nvCxnSpPr>
        <p:spPr bwMode="gray">
          <a:xfrm flipH="1">
            <a:off x="5537686" y="3550063"/>
            <a:ext cx="1176078" cy="288033"/>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E920D541-1B05-7725-5E2D-92284ACE4527}"/>
                  </a:ext>
                </a:extLst>
              </p:cNvPr>
              <p:cNvSpPr txBox="1"/>
              <p:nvPr/>
            </p:nvSpPr>
            <p:spPr bwMode="gray">
              <a:xfrm>
                <a:off x="6526200" y="3233188"/>
                <a:ext cx="1387750" cy="412619"/>
              </a:xfrm>
              <a:prstGeom prst="rect">
                <a:avLst/>
              </a:prstGeom>
              <a:noFill/>
            </p:spPr>
            <p:txBody>
              <a:bodyPr wrap="square" lIns="0" tIns="0" rIns="0" bIns="0" rtlCol="0" anchor="ctr">
                <a:noAutofit/>
              </a:bodyPr>
              <a:lstStyle/>
              <a:p>
                <a:pPr algn="ctr">
                  <a:spcBef>
                    <a:spcPts val="300"/>
                  </a:spcBef>
                  <a:spcAft>
                    <a:spcPts val="300"/>
                  </a:spcAft>
                  <a:buClr>
                    <a:schemeClr val="accent1"/>
                  </a:buClr>
                  <a:buSzPct val="90000"/>
                </a:pPr>
                <a:r>
                  <a:rPr lang="de-DE" sz="1050" dirty="0">
                    <a:solidFill>
                      <a:srgbClr val="C00000"/>
                    </a:solidFill>
                  </a:rPr>
                  <a:t>konstant für alle </a:t>
                </a:r>
                <a14:m>
                  <m:oMath xmlns:m="http://schemas.openxmlformats.org/officeDocument/2006/math">
                    <m:r>
                      <a:rPr lang="en-US" sz="1050" b="0" i="1" smtClean="0">
                        <a:solidFill>
                          <a:srgbClr val="C00000"/>
                        </a:solidFill>
                        <a:latin typeface="Cambria Math" panose="02040503050406030204" pitchFamily="18" charset="0"/>
                      </a:rPr>
                      <m:t>𝑦</m:t>
                    </m:r>
                  </m:oMath>
                </a14:m>
                <a:endParaRPr lang="de-DE" sz="1050" dirty="0">
                  <a:solidFill>
                    <a:srgbClr val="C00000"/>
                  </a:solidFill>
                </a:endParaRPr>
              </a:p>
            </p:txBody>
          </p:sp>
        </mc:Choice>
        <mc:Fallback xmlns="">
          <p:sp>
            <p:nvSpPr>
              <p:cNvPr id="15" name="TextBox 14">
                <a:extLst>
                  <a:ext uri="{FF2B5EF4-FFF2-40B4-BE49-F238E27FC236}">
                    <a16:creationId xmlns:a16="http://schemas.microsoft.com/office/drawing/2014/main" id="{E920D541-1B05-7725-5E2D-92284ACE4527}"/>
                  </a:ext>
                </a:extLst>
              </p:cNvPr>
              <p:cNvSpPr txBox="1">
                <a:spLocks noRot="1" noChangeAspect="1" noMove="1" noResize="1" noEditPoints="1" noAdjustHandles="1" noChangeArrowheads="1" noChangeShapeType="1" noTextEdit="1"/>
              </p:cNvSpPr>
              <p:nvPr/>
            </p:nvSpPr>
            <p:spPr bwMode="gray">
              <a:xfrm>
                <a:off x="6526200" y="3233188"/>
                <a:ext cx="1387750" cy="412619"/>
              </a:xfrm>
              <a:prstGeom prst="rect">
                <a:avLst/>
              </a:prstGeom>
              <a:blipFill>
                <a:blip r:embed="rId8"/>
                <a:stretch>
                  <a:fillRect/>
                </a:stretch>
              </a:blipFill>
            </p:spPr>
            <p:txBody>
              <a:bodyPr/>
              <a:lstStyle/>
              <a:p>
                <a:r>
                  <a:rPr lang="de-DE">
                    <a:noFill/>
                  </a:rPr>
                  <a:t> </a:t>
                </a:r>
              </a:p>
            </p:txBody>
          </p:sp>
        </mc:Fallback>
      </mc:AlternateContent>
    </p:spTree>
    <p:extLst>
      <p:ext uri="{BB962C8B-B14F-4D97-AF65-F5344CB8AC3E}">
        <p14:creationId xmlns:p14="http://schemas.microsoft.com/office/powerpoint/2010/main" val="127483908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dissolve">
                                      <p:cBhvr>
                                        <p:cTn id="7" dur="500"/>
                                        <p:tgtEl>
                                          <p:spTgt spid="2">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dissolve">
                                      <p:cBhvr>
                                        <p:cTn id="10" dur="500"/>
                                        <p:tgtEl>
                                          <p:spTgt spid="2">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dissolve">
                                      <p:cBhvr>
                                        <p:cTn id="15" dur="500"/>
                                        <p:tgtEl>
                                          <p:spTgt spid="2">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dissolve">
                                      <p:cBhvr>
                                        <p:cTn id="20" dur="500"/>
                                        <p:tgtEl>
                                          <p:spTgt spid="5"/>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dissolve">
                                      <p:cBhvr>
                                        <p:cTn id="25" dur="500"/>
                                        <p:tgtEl>
                                          <p:spTgt spid="6"/>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grpId="0" nodeType="click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dissolve">
                                      <p:cBhvr>
                                        <p:cTn id="30" dur="500"/>
                                        <p:tgtEl>
                                          <p:spTgt spid="11"/>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dissolve">
                                      <p:cBhvr>
                                        <p:cTn id="33" dur="500"/>
                                        <p:tgtEl>
                                          <p:spTgt spid="9"/>
                                        </p:tgtEl>
                                      </p:cBhvr>
                                    </p:animEffect>
                                  </p:childTnLst>
                                </p:cTn>
                              </p:par>
                              <p:par>
                                <p:cTn id="34" presetID="22" presetClass="entr" presetSubtype="2" fill="hold" nodeType="with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wipe(right)">
                                      <p:cBhvr>
                                        <p:cTn id="36" dur="500"/>
                                        <p:tgtEl>
                                          <p:spTgt spid="10"/>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ntr" presetSubtype="0" fill="hold" grpId="0" nodeType="clickEffect">
                                  <p:stCondLst>
                                    <p:cond delay="0"/>
                                  </p:stCondLst>
                                  <p:childTnLst>
                                    <p:set>
                                      <p:cBhvr>
                                        <p:cTn id="40" dur="1" fill="hold">
                                          <p:stCondLst>
                                            <p:cond delay="0"/>
                                          </p:stCondLst>
                                        </p:cTn>
                                        <p:tgtEl>
                                          <p:spTgt spid="7"/>
                                        </p:tgtEl>
                                        <p:attrNameLst>
                                          <p:attrName>style.visibility</p:attrName>
                                        </p:attrNameLst>
                                      </p:cBhvr>
                                      <p:to>
                                        <p:strVal val="visible"/>
                                      </p:to>
                                    </p:set>
                                    <p:animEffect transition="in" filter="dissolve">
                                      <p:cBhvr>
                                        <p:cTn id="41" dur="500"/>
                                        <p:tgtEl>
                                          <p:spTgt spid="7"/>
                                        </p:tgtEl>
                                      </p:cBhvr>
                                    </p:animEffect>
                                  </p:childTnLst>
                                </p:cTn>
                              </p:par>
                            </p:childTnLst>
                          </p:cTn>
                        </p:par>
                      </p:childTnLst>
                    </p:cTn>
                  </p:par>
                  <p:par>
                    <p:cTn id="42" fill="hold">
                      <p:stCondLst>
                        <p:cond delay="indefinite"/>
                      </p:stCondLst>
                      <p:childTnLst>
                        <p:par>
                          <p:cTn id="43" fill="hold">
                            <p:stCondLst>
                              <p:cond delay="0"/>
                            </p:stCondLst>
                            <p:childTnLst>
                              <p:par>
                                <p:cTn id="44" presetID="9" presetClass="entr" presetSubtype="0" fill="hold" grpId="0" nodeType="clickEffect">
                                  <p:stCondLst>
                                    <p:cond delay="0"/>
                                  </p:stCondLst>
                                  <p:childTnLst>
                                    <p:set>
                                      <p:cBhvr>
                                        <p:cTn id="45" dur="1" fill="hold">
                                          <p:stCondLst>
                                            <p:cond delay="0"/>
                                          </p:stCondLst>
                                        </p:cTn>
                                        <p:tgtEl>
                                          <p:spTgt spid="13"/>
                                        </p:tgtEl>
                                        <p:attrNameLst>
                                          <p:attrName>style.visibility</p:attrName>
                                        </p:attrNameLst>
                                      </p:cBhvr>
                                      <p:to>
                                        <p:strVal val="visible"/>
                                      </p:to>
                                    </p:set>
                                    <p:animEffect transition="in" filter="dissolve">
                                      <p:cBhvr>
                                        <p:cTn id="46" dur="500"/>
                                        <p:tgtEl>
                                          <p:spTgt spid="13"/>
                                        </p:tgtEl>
                                      </p:cBhvr>
                                    </p:animEffect>
                                  </p:childTnLst>
                                </p:cTn>
                              </p:par>
                              <p:par>
                                <p:cTn id="47" presetID="9" presetClass="entr" presetSubtype="0" fill="hold" grpId="0" nodeType="withEffect">
                                  <p:stCondLst>
                                    <p:cond delay="0"/>
                                  </p:stCondLst>
                                  <p:childTnLst>
                                    <p:set>
                                      <p:cBhvr>
                                        <p:cTn id="48" dur="1" fill="hold">
                                          <p:stCondLst>
                                            <p:cond delay="0"/>
                                          </p:stCondLst>
                                        </p:cTn>
                                        <p:tgtEl>
                                          <p:spTgt spid="15"/>
                                        </p:tgtEl>
                                        <p:attrNameLst>
                                          <p:attrName>style.visibility</p:attrName>
                                        </p:attrNameLst>
                                      </p:cBhvr>
                                      <p:to>
                                        <p:strVal val="visible"/>
                                      </p:to>
                                    </p:set>
                                    <p:animEffect transition="in" filter="dissolve">
                                      <p:cBhvr>
                                        <p:cTn id="49" dur="500"/>
                                        <p:tgtEl>
                                          <p:spTgt spid="15"/>
                                        </p:tgtEl>
                                      </p:cBhvr>
                                    </p:animEffect>
                                  </p:childTnLst>
                                </p:cTn>
                              </p:par>
                              <p:par>
                                <p:cTn id="50" presetID="22" presetClass="entr" presetSubtype="2" fill="hold" nodeType="withEffect">
                                  <p:stCondLst>
                                    <p:cond delay="0"/>
                                  </p:stCondLst>
                                  <p:childTnLst>
                                    <p:set>
                                      <p:cBhvr>
                                        <p:cTn id="51" dur="1" fill="hold">
                                          <p:stCondLst>
                                            <p:cond delay="0"/>
                                          </p:stCondLst>
                                        </p:cTn>
                                        <p:tgtEl>
                                          <p:spTgt spid="14"/>
                                        </p:tgtEl>
                                        <p:attrNameLst>
                                          <p:attrName>style.visibility</p:attrName>
                                        </p:attrNameLst>
                                      </p:cBhvr>
                                      <p:to>
                                        <p:strVal val="visible"/>
                                      </p:to>
                                    </p:set>
                                    <p:animEffect transition="in" filter="wipe(right)">
                                      <p:cBhvr>
                                        <p:cTn id="52" dur="500"/>
                                        <p:tgtEl>
                                          <p:spTgt spid="14"/>
                                        </p:tgtEl>
                                      </p:cBhvr>
                                    </p:animEffect>
                                  </p:childTnLst>
                                </p:cTn>
                              </p:par>
                            </p:childTnLst>
                          </p:cTn>
                        </p:par>
                      </p:childTnLst>
                    </p:cTn>
                  </p:par>
                  <p:par>
                    <p:cTn id="53" fill="hold">
                      <p:stCondLst>
                        <p:cond delay="indefinite"/>
                      </p:stCondLst>
                      <p:childTnLst>
                        <p:par>
                          <p:cTn id="54" fill="hold">
                            <p:stCondLst>
                              <p:cond delay="0"/>
                            </p:stCondLst>
                            <p:childTnLst>
                              <p:par>
                                <p:cTn id="55" presetID="9" presetClass="entr" presetSubtype="0" fill="hold" grpId="0" nodeType="clickEffect">
                                  <p:stCondLst>
                                    <p:cond delay="0"/>
                                  </p:stCondLst>
                                  <p:childTnLst>
                                    <p:set>
                                      <p:cBhvr>
                                        <p:cTn id="56" dur="1" fill="hold">
                                          <p:stCondLst>
                                            <p:cond delay="0"/>
                                          </p:stCondLst>
                                        </p:cTn>
                                        <p:tgtEl>
                                          <p:spTgt spid="8"/>
                                        </p:tgtEl>
                                        <p:attrNameLst>
                                          <p:attrName>style.visibility</p:attrName>
                                        </p:attrNameLst>
                                      </p:cBhvr>
                                      <p:to>
                                        <p:strVal val="visible"/>
                                      </p:to>
                                    </p:set>
                                    <p:animEffect transition="in" filter="dissolve">
                                      <p:cBhvr>
                                        <p:cTn id="5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9" grpId="0" animBg="1"/>
      <p:bldP spid="11" grpId="0"/>
      <p:bldP spid="13" grpId="0" animBg="1"/>
      <p:bldP spid="1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prstGeom prst="rect">
            <a:avLst/>
          </a:prstGeom>
        </p:spPr>
        <p:txBody>
          <a:bodyPr/>
          <a:lstStyle/>
          <a:p>
            <a:r>
              <a:rPr lang="de-DE" dirty="0">
                <a:solidFill>
                  <a:schemeClr val="accent5"/>
                </a:solidFill>
              </a:rPr>
              <a:t>Gemeinsame Verteilung und Randverteilungen</a:t>
            </a:r>
          </a:p>
          <a:p>
            <a:r>
              <a:rPr lang="de-DE" dirty="0">
                <a:solidFill>
                  <a:schemeClr val="accent5"/>
                </a:solidFill>
              </a:rPr>
              <a:t>Unabhängigkeit von Zufallsvariablen</a:t>
            </a:r>
          </a:p>
          <a:p>
            <a:r>
              <a:rPr lang="de-DE" dirty="0">
                <a:solidFill>
                  <a:schemeClr val="accent5"/>
                </a:solidFill>
              </a:rPr>
              <a:t>Summen und andere Funktionen von Zufallsvariablen</a:t>
            </a:r>
          </a:p>
          <a:p>
            <a:r>
              <a:rPr lang="de-DE" dirty="0"/>
              <a:t>Erwartungswert</a:t>
            </a:r>
          </a:p>
          <a:p>
            <a:r>
              <a:rPr lang="de-DE" b="1" dirty="0"/>
              <a:t>Kovarianz und Korrelation</a:t>
            </a:r>
          </a:p>
        </p:txBody>
      </p:sp>
      <p:sp>
        <p:nvSpPr>
          <p:cNvPr id="4" name="Title 3"/>
          <p:cNvSpPr>
            <a:spLocks noGrp="1"/>
          </p:cNvSpPr>
          <p:nvPr>
            <p:ph type="title"/>
          </p:nvPr>
        </p:nvSpPr>
        <p:spPr/>
        <p:txBody>
          <a:bodyPr/>
          <a:lstStyle/>
          <a:p>
            <a:r>
              <a:rPr lang="de-DE"/>
              <a:t>Überblick</a:t>
            </a:r>
          </a:p>
        </p:txBody>
      </p:sp>
    </p:spTree>
    <p:extLst>
      <p:ext uri="{BB962C8B-B14F-4D97-AF65-F5344CB8AC3E}">
        <p14:creationId xmlns:p14="http://schemas.microsoft.com/office/powerpoint/2010/main" val="1029318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90EB7410-4501-7881-C5A8-9AB01ADF555A}"/>
                  </a:ext>
                </a:extLst>
              </p:cNvPr>
              <p:cNvSpPr>
                <a:spLocks noGrp="1"/>
              </p:cNvSpPr>
              <p:nvPr>
                <p:ph type="body" sz="quarter" idx="13"/>
              </p:nvPr>
            </p:nvSpPr>
            <p:spPr/>
            <p:txBody>
              <a:bodyPr/>
              <a:lstStyle/>
              <a:p>
                <a:r>
                  <a:rPr lang="de-DE" dirty="0"/>
                  <a:t>Wir wollen nun Abhängigkeiten zwischen Zufallsvariablen besser beschreiben können.</a:t>
                </a:r>
              </a:p>
              <a:p>
                <a:r>
                  <a:rPr lang="de-DE" dirty="0"/>
                  <a:t>Hierfür können wir die Kovarianz nutzen. Sie beschreibt, ob zwischen zwei Zufallsvariablen ein linearer Zusammenhang besteht.</a:t>
                </a:r>
                <a:endParaRPr lang="de-DE" b="1" dirty="0">
                  <a:solidFill>
                    <a:schemeClr val="accent1"/>
                  </a:solidFill>
                </a:endParaRPr>
              </a:p>
              <a:p>
                <a:endParaRPr lang="de-DE" b="1" dirty="0">
                  <a:solidFill>
                    <a:schemeClr val="accent1"/>
                  </a:solidFill>
                </a:endParaRPr>
              </a:p>
              <a:p>
                <a:r>
                  <a:rPr lang="de-DE" b="1" dirty="0">
                    <a:solidFill>
                      <a:schemeClr val="accent1"/>
                    </a:solidFill>
                  </a:rPr>
                  <a:t>Definition (Kovarianz)</a:t>
                </a:r>
                <a:r>
                  <a:rPr lang="de-DE" dirty="0"/>
                  <a:t>. Gegeben seien zwei reelle Zufallsvariablen </a:t>
                </a:r>
                <a14:m>
                  <m:oMath xmlns:m="http://schemas.openxmlformats.org/officeDocument/2006/math">
                    <m:r>
                      <a:rPr lang="de-DE" b="0" i="1" smtClean="0">
                        <a:latin typeface="Cambria Math" panose="02040503050406030204" pitchFamily="18" charset="0"/>
                      </a:rPr>
                      <m:t>𝑋</m:t>
                    </m:r>
                  </m:oMath>
                </a14:m>
                <a:r>
                  <a:rPr lang="de-DE" dirty="0"/>
                  <a:t> und </a:t>
                </a:r>
                <a14:m>
                  <m:oMath xmlns:m="http://schemas.openxmlformats.org/officeDocument/2006/math">
                    <m:r>
                      <a:rPr lang="de-DE" b="0" i="1" smtClean="0">
                        <a:latin typeface="Cambria Math" panose="02040503050406030204" pitchFamily="18" charset="0"/>
                      </a:rPr>
                      <m:t>𝑌</m:t>
                    </m:r>
                  </m:oMath>
                </a14:m>
                <a:r>
                  <a:rPr lang="de-DE" dirty="0"/>
                  <a:t> mit jeweils existierendem Erwartungswert und Varianz. Die Kovarianz </a:t>
                </a:r>
                <a14:m>
                  <m:oMath xmlns:m="http://schemas.openxmlformats.org/officeDocument/2006/math">
                    <m:r>
                      <m:rPr>
                        <m:nor/>
                      </m:rPr>
                      <a:rPr lang="de-DE" b="0" i="0" smtClean="0">
                        <a:latin typeface="Cambria Math" panose="02040503050406030204" pitchFamily="18" charset="0"/>
                      </a:rPr>
                      <m:t>Cov</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𝑋</m:t>
                        </m:r>
                        <m:r>
                          <a:rPr lang="en-US" b="0" i="1" smtClean="0">
                            <a:latin typeface="Cambria Math" panose="02040503050406030204" pitchFamily="18" charset="0"/>
                          </a:rPr>
                          <m:t>,</m:t>
                        </m:r>
                        <m:r>
                          <a:rPr lang="en-US" b="0" i="1" smtClean="0">
                            <a:latin typeface="Cambria Math" panose="02040503050406030204" pitchFamily="18" charset="0"/>
                          </a:rPr>
                          <m:t>𝑌</m:t>
                        </m:r>
                      </m:e>
                    </m:d>
                  </m:oMath>
                </a14:m>
                <a:r>
                  <a:rPr lang="de-DE" dirty="0"/>
                  <a:t> zwischen </a:t>
                </a:r>
                <a14:m>
                  <m:oMath xmlns:m="http://schemas.openxmlformats.org/officeDocument/2006/math">
                    <m:r>
                      <a:rPr lang="de-DE" b="0" i="1" smtClean="0">
                        <a:latin typeface="Cambria Math" panose="02040503050406030204" pitchFamily="18" charset="0"/>
                      </a:rPr>
                      <m:t>𝑋</m:t>
                    </m:r>
                  </m:oMath>
                </a14:m>
                <a:r>
                  <a:rPr lang="de-DE" dirty="0"/>
                  <a:t> und </a:t>
                </a:r>
                <a14:m>
                  <m:oMath xmlns:m="http://schemas.openxmlformats.org/officeDocument/2006/math">
                    <m:r>
                      <a:rPr lang="de-DE" b="0" i="1" smtClean="0">
                        <a:latin typeface="Cambria Math" panose="02040503050406030204" pitchFamily="18" charset="0"/>
                      </a:rPr>
                      <m:t>𝑌</m:t>
                    </m:r>
                  </m:oMath>
                </a14:m>
                <a:r>
                  <a:rPr lang="de-DE" dirty="0"/>
                  <a:t> ist dann gegeben als</a:t>
                </a:r>
              </a:p>
              <a:p>
                <a:pPr marL="0" indent="0">
                  <a:buNone/>
                </a:pPr>
                <a14:m>
                  <m:oMathPara xmlns:m="http://schemas.openxmlformats.org/officeDocument/2006/math">
                    <m:oMathParaPr>
                      <m:jc m:val="centerGroup"/>
                    </m:oMathParaPr>
                    <m:oMath xmlns:m="http://schemas.openxmlformats.org/officeDocument/2006/math">
                      <m:r>
                        <m:rPr>
                          <m:nor/>
                        </m:rPr>
                        <a:rPr lang="de-DE" b="0" i="0" smtClean="0">
                          <a:latin typeface="Cambria Math" panose="02040503050406030204" pitchFamily="18" charset="0"/>
                        </a:rPr>
                        <m:t>Cov</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𝑋</m:t>
                          </m:r>
                          <m:r>
                            <a:rPr lang="en-US" b="0" i="1" smtClean="0">
                              <a:latin typeface="Cambria Math" panose="02040503050406030204" pitchFamily="18" charset="0"/>
                            </a:rPr>
                            <m:t>,</m:t>
                          </m:r>
                          <m:r>
                            <a:rPr lang="en-US" b="0" i="1" smtClean="0">
                              <a:latin typeface="Cambria Math" panose="02040503050406030204" pitchFamily="18" charset="0"/>
                            </a:rPr>
                            <m:t>𝑌</m:t>
                          </m:r>
                        </m:e>
                      </m:d>
                      <m:r>
                        <a:rPr lang="de-DE" b="0" i="1" smtClean="0">
                          <a:latin typeface="Cambria Math" panose="02040503050406030204" pitchFamily="18" charset="0"/>
                        </a:rPr>
                        <m:t>=</m:t>
                      </m:r>
                      <m:r>
                        <a:rPr lang="de-DE" b="0" i="1" smtClean="0">
                          <a:latin typeface="Cambria Math" panose="02040503050406030204" pitchFamily="18" charset="0"/>
                        </a:rPr>
                        <m:t>𝐸</m:t>
                      </m:r>
                      <m:d>
                        <m:dPr>
                          <m:begChr m:val="["/>
                          <m:endChr m:val="]"/>
                          <m:ctrlPr>
                            <a:rPr lang="en-US" b="0" i="1" smtClean="0">
                              <a:latin typeface="Cambria Math" panose="02040503050406030204" pitchFamily="18" charset="0"/>
                            </a:rPr>
                          </m:ctrlPr>
                        </m:dPr>
                        <m:e>
                          <m:d>
                            <m:dPr>
                              <m:ctrlPr>
                                <a:rPr lang="en-US" b="0" i="1" smtClean="0">
                                  <a:latin typeface="Cambria Math" panose="02040503050406030204" pitchFamily="18" charset="0"/>
                                </a:rPr>
                              </m:ctrlPr>
                            </m:dPr>
                            <m:e>
                              <m:r>
                                <a:rPr lang="en-US" b="0" i="1" smtClean="0">
                                  <a:latin typeface="Cambria Math" panose="02040503050406030204" pitchFamily="18" charset="0"/>
                                </a:rPr>
                                <m:t>𝑋</m:t>
                              </m:r>
                              <m:r>
                                <a:rPr lang="en-US" b="0" i="1" smtClean="0">
                                  <a:latin typeface="Cambria Math" panose="02040503050406030204" pitchFamily="18" charset="0"/>
                                </a:rPr>
                                <m:t>−</m:t>
                              </m:r>
                              <m:r>
                                <a:rPr lang="en-US" b="0" i="1" smtClean="0">
                                  <a:latin typeface="Cambria Math" panose="02040503050406030204" pitchFamily="18" charset="0"/>
                                </a:rPr>
                                <m:t>𝐸</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𝑋</m:t>
                                  </m:r>
                                </m:e>
                              </m:d>
                            </m:e>
                          </m:d>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𝑌</m:t>
                              </m:r>
                              <m:r>
                                <a:rPr lang="en-US" b="0" i="1" smtClean="0">
                                  <a:latin typeface="Cambria Math" panose="02040503050406030204" pitchFamily="18" charset="0"/>
                                </a:rPr>
                                <m:t>−</m:t>
                              </m:r>
                              <m:r>
                                <a:rPr lang="en-US" b="0" i="1" smtClean="0">
                                  <a:latin typeface="Cambria Math" panose="02040503050406030204" pitchFamily="18" charset="0"/>
                                </a:rPr>
                                <m:t>𝐸</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𝑌</m:t>
                                  </m:r>
                                </m:e>
                              </m:d>
                            </m:e>
                          </m:d>
                        </m:e>
                      </m:d>
                    </m:oMath>
                  </m:oMathPara>
                </a14:m>
                <a:endParaRPr lang="de-DE" dirty="0"/>
              </a:p>
              <a:p>
                <a:endParaRPr lang="de-DE" dirty="0"/>
              </a:p>
              <a:p>
                <a:r>
                  <a:rPr lang="de-DE" b="1" dirty="0">
                    <a:solidFill>
                      <a:schemeClr val="accent2"/>
                    </a:solidFill>
                  </a:rPr>
                  <a:t>Bemerkungen (Kovarianz) </a:t>
                </a:r>
              </a:p>
              <a:p>
                <a:pPr lvl="1"/>
                <a:r>
                  <a:rPr lang="de-DE" sz="1200" dirty="0"/>
                  <a:t>Intuitiv prüft die Kovarianz, wie stark </a:t>
                </a:r>
                <a14:m>
                  <m:oMath xmlns:m="http://schemas.openxmlformats.org/officeDocument/2006/math">
                    <m:r>
                      <a:rPr lang="de-DE" sz="1200" b="0" i="1" smtClean="0">
                        <a:latin typeface="Cambria Math" panose="02040503050406030204" pitchFamily="18" charset="0"/>
                      </a:rPr>
                      <m:t>𝑋</m:t>
                    </m:r>
                  </m:oMath>
                </a14:m>
                <a:r>
                  <a:rPr lang="de-DE" sz="1200" dirty="0"/>
                  <a:t> und </a:t>
                </a:r>
                <a14:m>
                  <m:oMath xmlns:m="http://schemas.openxmlformats.org/officeDocument/2006/math">
                    <m:r>
                      <a:rPr lang="de-DE" sz="1200" b="0" i="1" smtClean="0">
                        <a:latin typeface="Cambria Math" panose="02040503050406030204" pitchFamily="18" charset="0"/>
                      </a:rPr>
                      <m:t>𝑌</m:t>
                    </m:r>
                  </m:oMath>
                </a14:m>
                <a:r>
                  <a:rPr lang="de-DE" sz="1200" dirty="0"/>
                  <a:t> von ihren Erwartungswerten abweichen, und ob die Abweichung vermehrt das gleiche oder entgegengesetzte Vorzeichen hat.</a:t>
                </a:r>
              </a:p>
              <a:p>
                <a:endParaRPr lang="de-DE" dirty="0"/>
              </a:p>
            </p:txBody>
          </p:sp>
        </mc:Choice>
        <mc:Fallback xmlns="">
          <p:sp>
            <p:nvSpPr>
              <p:cNvPr id="2" name="Text Placeholder 1">
                <a:extLst>
                  <a:ext uri="{FF2B5EF4-FFF2-40B4-BE49-F238E27FC236}">
                    <a16:creationId xmlns:a16="http://schemas.microsoft.com/office/drawing/2014/main" id="{90EB7410-4501-7881-C5A8-9AB01ADF555A}"/>
                  </a:ext>
                </a:extLst>
              </p:cNvPr>
              <p:cNvSpPr>
                <a:spLocks noGrp="1" noRot="1" noChangeAspect="1" noMove="1" noResize="1" noEditPoints="1" noAdjustHandles="1" noChangeArrowheads="1" noChangeShapeType="1" noTextEdit="1"/>
              </p:cNvSpPr>
              <p:nvPr>
                <p:ph type="body" sz="quarter" idx="13"/>
              </p:nvPr>
            </p:nvSpPr>
            <p:spPr>
              <a:blipFill>
                <a:blip r:embed="rId2"/>
                <a:stretch>
                  <a:fillRect t="-355" r="-554"/>
                </a:stretch>
              </a:blipFill>
            </p:spPr>
            <p:txBody>
              <a:bodyPr/>
              <a:lstStyle/>
              <a:p>
                <a:r>
                  <a:rPr lang="de-DE">
                    <a:noFill/>
                  </a:rPr>
                  <a:t> </a:t>
                </a:r>
              </a:p>
            </p:txBody>
          </p:sp>
        </mc:Fallback>
      </mc:AlternateContent>
      <p:sp>
        <p:nvSpPr>
          <p:cNvPr id="3" name="Title 2">
            <a:extLst>
              <a:ext uri="{FF2B5EF4-FFF2-40B4-BE49-F238E27FC236}">
                <a16:creationId xmlns:a16="http://schemas.microsoft.com/office/drawing/2014/main" id="{B78178CA-3C33-CBE3-50BD-D7182A5BF308}"/>
              </a:ext>
            </a:extLst>
          </p:cNvPr>
          <p:cNvSpPr>
            <a:spLocks noGrp="1"/>
          </p:cNvSpPr>
          <p:nvPr>
            <p:ph type="title"/>
          </p:nvPr>
        </p:nvSpPr>
        <p:spPr/>
        <p:txBody>
          <a:bodyPr/>
          <a:lstStyle/>
          <a:p>
            <a:r>
              <a:rPr lang="de-DE" dirty="0"/>
              <a:t>Kovarianz</a:t>
            </a:r>
          </a:p>
        </p:txBody>
      </p:sp>
    </p:spTree>
    <p:extLst>
      <p:ext uri="{BB962C8B-B14F-4D97-AF65-F5344CB8AC3E}">
        <p14:creationId xmlns:p14="http://schemas.microsoft.com/office/powerpoint/2010/main" val="42158739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dissolv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dissolv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animEffect transition="in" filter="dissolve">
                                      <p:cBhvr>
                                        <p:cTn id="17" dur="500"/>
                                        <p:tgtEl>
                                          <p:spTgt spid="2">
                                            <p:txEl>
                                              <p:pRg st="3" end="3"/>
                                            </p:txEl>
                                          </p:spTgt>
                                        </p:tgtEl>
                                      </p:cBhvr>
                                    </p:animEffect>
                                  </p:childTnLst>
                                </p:cTn>
                              </p:par>
                              <p:par>
                                <p:cTn id="18" presetID="9" presetClass="entr" presetSubtype="0" fill="hold" nodeType="withEffect">
                                  <p:stCondLst>
                                    <p:cond delay="0"/>
                                  </p:stCondLst>
                                  <p:childTnLst>
                                    <p:set>
                                      <p:cBhvr>
                                        <p:cTn id="19" dur="1" fill="hold">
                                          <p:stCondLst>
                                            <p:cond delay="0"/>
                                          </p:stCondLst>
                                        </p:cTn>
                                        <p:tgtEl>
                                          <p:spTgt spid="2">
                                            <p:txEl>
                                              <p:pRg st="4" end="4"/>
                                            </p:txEl>
                                          </p:spTgt>
                                        </p:tgtEl>
                                        <p:attrNameLst>
                                          <p:attrName>style.visibility</p:attrName>
                                        </p:attrNameLst>
                                      </p:cBhvr>
                                      <p:to>
                                        <p:strVal val="visible"/>
                                      </p:to>
                                    </p:set>
                                    <p:animEffect transition="in" filter="dissolve">
                                      <p:cBhvr>
                                        <p:cTn id="20" dur="500"/>
                                        <p:tgtEl>
                                          <p:spTgt spid="2">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2">
                                            <p:txEl>
                                              <p:pRg st="6" end="6"/>
                                            </p:txEl>
                                          </p:spTgt>
                                        </p:tgtEl>
                                        <p:attrNameLst>
                                          <p:attrName>style.visibility</p:attrName>
                                        </p:attrNameLst>
                                      </p:cBhvr>
                                      <p:to>
                                        <p:strVal val="visible"/>
                                      </p:to>
                                    </p:set>
                                    <p:animEffect transition="in" filter="dissolve">
                                      <p:cBhvr>
                                        <p:cTn id="25" dur="500"/>
                                        <p:tgtEl>
                                          <p:spTgt spid="2">
                                            <p:txEl>
                                              <p:pRg st="6" end="6"/>
                                            </p:txEl>
                                          </p:spTgt>
                                        </p:tgtEl>
                                      </p:cBhvr>
                                    </p:animEffect>
                                  </p:childTnLst>
                                </p:cTn>
                              </p:par>
                              <p:par>
                                <p:cTn id="26" presetID="9" presetClass="entr" presetSubtype="0" fill="hold" nodeType="withEffect">
                                  <p:stCondLst>
                                    <p:cond delay="0"/>
                                  </p:stCondLst>
                                  <p:childTnLst>
                                    <p:set>
                                      <p:cBhvr>
                                        <p:cTn id="27" dur="1" fill="hold">
                                          <p:stCondLst>
                                            <p:cond delay="0"/>
                                          </p:stCondLst>
                                        </p:cTn>
                                        <p:tgtEl>
                                          <p:spTgt spid="2">
                                            <p:txEl>
                                              <p:pRg st="7" end="7"/>
                                            </p:txEl>
                                          </p:spTgt>
                                        </p:tgtEl>
                                        <p:attrNameLst>
                                          <p:attrName>style.visibility</p:attrName>
                                        </p:attrNameLst>
                                      </p:cBhvr>
                                      <p:to>
                                        <p:strVal val="visible"/>
                                      </p:to>
                                    </p:set>
                                    <p:animEffect transition="in" filter="dissolve">
                                      <p:cBhvr>
                                        <p:cTn id="28" dur="500"/>
                                        <p:tgtEl>
                                          <p:spTgt spid="2">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2" val="97527d9a80d1c254cf63ecdbcf5c3445e7cf98d"/>
  <p:tag name="ISPRING_RESOURCE_PATHS_HASH_PRESENTER" val="4e1bfdeb97ccc69d6713ba8104020d1f1a3d866"/>
</p:tagLst>
</file>

<file path=ppt/theme/theme1.xml><?xml version="1.0" encoding="utf-8"?>
<a:theme xmlns:a="http://schemas.openxmlformats.org/drawingml/2006/main" name="TEMPLATE DEF Faculty v2022">
  <a:themeElements>
    <a:clrScheme name="HPI">
      <a:dk1>
        <a:srgbClr val="323232"/>
      </a:dk1>
      <a:lt1>
        <a:sysClr val="window" lastClr="FFFFFF"/>
      </a:lt1>
      <a:dk2>
        <a:srgbClr val="969696"/>
      </a:dk2>
      <a:lt2>
        <a:srgbClr val="5A6166"/>
      </a:lt2>
      <a:accent1>
        <a:srgbClr val="B1063A"/>
      </a:accent1>
      <a:accent2>
        <a:srgbClr val="DD640C"/>
      </a:accent2>
      <a:accent3>
        <a:srgbClr val="F6A800"/>
      </a:accent3>
      <a:accent4>
        <a:srgbClr val="007A9E"/>
      </a:accent4>
      <a:accent5>
        <a:srgbClr val="B4B4B4"/>
      </a:accent5>
      <a:accent6>
        <a:srgbClr val="DCDCDC"/>
      </a:accent6>
      <a:hlink>
        <a:srgbClr val="B1063A"/>
      </a:hlink>
      <a:folHlink>
        <a:srgbClr val="B1063A"/>
      </a:folHlink>
    </a:clrScheme>
    <a:fontScheme name="Test">
      <a:majorFont>
        <a:latin typeface="Open Sans"/>
        <a:ea typeface=""/>
        <a:cs typeface=""/>
      </a:majorFont>
      <a:minorFont>
        <a:latin typeface="Open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ln>
          <a:noFill/>
        </a:ln>
      </a:spPr>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defPPr algn="ctr">
          <a:spcBef>
            <a:spcPts val="300"/>
          </a:spcBef>
          <a:spcAft>
            <a:spcPts val="300"/>
          </a:spcAft>
          <a:defRPr sz="1200" b="1" dirty="0" err="1"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bwMode="gray">
        <a:ln>
          <a:solidFill>
            <a:schemeClr val="accent1"/>
          </a:solidFill>
        </a:ln>
      </a:spPr>
      <a:bodyPr/>
      <a:lstStyle/>
      <a:style>
        <a:lnRef idx="1">
          <a:schemeClr val="accent1"/>
        </a:lnRef>
        <a:fillRef idx="0">
          <a:schemeClr val="accent1"/>
        </a:fillRef>
        <a:effectRef idx="0">
          <a:schemeClr val="accent1"/>
        </a:effectRef>
        <a:fontRef idx="minor">
          <a:schemeClr val="tx1"/>
        </a:fontRef>
      </a:style>
    </a:lnDef>
    <a:txDef>
      <a:spPr bwMode="gray">
        <a:noFill/>
      </a:spPr>
      <a:bodyPr wrap="square" lIns="0" tIns="0" rIns="0" bIns="0" rtlCol="0">
        <a:noAutofit/>
      </a:bodyPr>
      <a:lstStyle>
        <a:defPPr marL="182563" indent="-182563">
          <a:spcBef>
            <a:spcPts val="300"/>
          </a:spcBef>
          <a:spcAft>
            <a:spcPts val="300"/>
          </a:spcAft>
          <a:buClr>
            <a:schemeClr val="accent1"/>
          </a:buClr>
          <a:buSzPct val="90000"/>
          <a:buFont typeface="Arial" panose="020B0604020202020204" pitchFamily="34" charset="0"/>
          <a:buChar char="■"/>
          <a:defRPr sz="1200" dirty="0" err="1" smtClean="0"/>
        </a:defPPr>
      </a:lstStyle>
    </a:txDef>
  </a:objectDefaults>
  <a:extraClrSchemeLst/>
  <a:extLst>
    <a:ext uri="{05A4C25C-085E-4340-85A3-A5531E510DB2}">
      <thm15:themeFamily xmlns:thm15="http://schemas.microsoft.com/office/thememl/2012/main" name="Presentation6" id="{6FB9D42F-8EB8-CB48-9592-79FD87A1DA1C}" vid="{A31A4D81-7FD5-5F41-984E-52906FC1C983}"/>
    </a:ext>
  </a:extLst>
</a:theme>
</file>

<file path=ppt/theme/theme2.xml><?xml version="1.0" encoding="utf-8"?>
<a:theme xmlns:a="http://schemas.openxmlformats.org/drawingml/2006/main" name="Office Theme">
  <a:themeElements>
    <a:clrScheme name="HPI">
      <a:dk1>
        <a:srgbClr val="323232"/>
      </a:dk1>
      <a:lt1>
        <a:sysClr val="window" lastClr="FFFFFF"/>
      </a:lt1>
      <a:dk2>
        <a:srgbClr val="969696"/>
      </a:dk2>
      <a:lt2>
        <a:srgbClr val="5A6166"/>
      </a:lt2>
      <a:accent1>
        <a:srgbClr val="B1063A"/>
      </a:accent1>
      <a:accent2>
        <a:srgbClr val="DD640C"/>
      </a:accent2>
      <a:accent3>
        <a:srgbClr val="F6A800"/>
      </a:accent3>
      <a:accent4>
        <a:srgbClr val="007A9E"/>
      </a:accent4>
      <a:accent5>
        <a:srgbClr val="B4B4B4"/>
      </a:accent5>
      <a:accent6>
        <a:srgbClr val="DCDCDC"/>
      </a:accent6>
      <a:hlink>
        <a:srgbClr val="B1063A"/>
      </a:hlink>
      <a:folHlink>
        <a:srgbClr val="B1063A"/>
      </a:folHlink>
    </a:clrScheme>
    <a:fontScheme name="HP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ln>
          <a:noFill/>
        </a:ln>
      </a:spPr>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defPPr algn="ctr">
          <a:spcBef>
            <a:spcPts val="300"/>
          </a:spcBef>
          <a:spcAft>
            <a:spcPts val="300"/>
          </a:spcAft>
          <a:defRPr sz="1200" b="1" dirty="0" err="1"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bwMode="gray">
        <a:ln>
          <a:solidFill>
            <a:schemeClr val="accent1"/>
          </a:solidFill>
        </a:ln>
      </a:spPr>
      <a:bodyPr/>
      <a:lstStyle/>
      <a:style>
        <a:lnRef idx="1">
          <a:schemeClr val="accent1"/>
        </a:lnRef>
        <a:fillRef idx="0">
          <a:schemeClr val="accent1"/>
        </a:fillRef>
        <a:effectRef idx="0">
          <a:schemeClr val="accent1"/>
        </a:effectRef>
        <a:fontRef idx="minor">
          <a:schemeClr val="tx1"/>
        </a:fontRef>
      </a:style>
    </a:lnDef>
    <a:txDef>
      <a:spPr bwMode="gray">
        <a:noFill/>
      </a:spPr>
      <a:bodyPr wrap="square" lIns="0" tIns="0" rIns="0" bIns="0" rtlCol="0">
        <a:noAutofit/>
      </a:bodyPr>
      <a:lstStyle>
        <a:defPPr marL="182563" indent="-182563">
          <a:spcBef>
            <a:spcPts val="200"/>
          </a:spcBef>
          <a:spcAft>
            <a:spcPts val="200"/>
          </a:spcAft>
          <a:buClr>
            <a:schemeClr val="accent1"/>
          </a:buClr>
          <a:buSzPct val="90000"/>
          <a:buFont typeface="Arial" panose="020B0604020202020204" pitchFamily="34" charset="0"/>
          <a:buChar char="■"/>
          <a:defRPr sz="1050" dirty="0" err="1" smtClean="0"/>
        </a:defPPr>
      </a:lstStyle>
    </a:txDef>
  </a:objectDefaults>
  <a:extraClrSchemeLst/>
</a:theme>
</file>

<file path=ppt/theme/theme3.xml><?xml version="1.0" encoding="utf-8"?>
<a:theme xmlns:a="http://schemas.openxmlformats.org/drawingml/2006/main" name="Office Theme">
  <a:themeElements>
    <a:clrScheme name="HPI">
      <a:dk1>
        <a:srgbClr val="323232"/>
      </a:dk1>
      <a:lt1>
        <a:sysClr val="window" lastClr="FFFFFF"/>
      </a:lt1>
      <a:dk2>
        <a:srgbClr val="969696"/>
      </a:dk2>
      <a:lt2>
        <a:srgbClr val="5A6166"/>
      </a:lt2>
      <a:accent1>
        <a:srgbClr val="B1063A"/>
      </a:accent1>
      <a:accent2>
        <a:srgbClr val="DD640C"/>
      </a:accent2>
      <a:accent3>
        <a:srgbClr val="F6A800"/>
      </a:accent3>
      <a:accent4>
        <a:srgbClr val="007A9E"/>
      </a:accent4>
      <a:accent5>
        <a:srgbClr val="B4B4B4"/>
      </a:accent5>
      <a:accent6>
        <a:srgbClr val="DCDCDC"/>
      </a:accent6>
      <a:hlink>
        <a:srgbClr val="B1063A"/>
      </a:hlink>
      <a:folHlink>
        <a:srgbClr val="B1063A"/>
      </a:folHlink>
    </a:clrScheme>
    <a:fontScheme name="HP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ln>
          <a:noFill/>
        </a:ln>
      </a:spPr>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defPPr algn="ctr">
          <a:spcBef>
            <a:spcPts val="300"/>
          </a:spcBef>
          <a:spcAft>
            <a:spcPts val="300"/>
          </a:spcAft>
          <a:defRPr sz="1200" b="1" dirty="0" err="1"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bwMode="gray">
        <a:ln>
          <a:solidFill>
            <a:schemeClr val="accent1"/>
          </a:solidFill>
        </a:ln>
      </a:spPr>
      <a:bodyPr/>
      <a:lstStyle/>
      <a:style>
        <a:lnRef idx="1">
          <a:schemeClr val="accent1"/>
        </a:lnRef>
        <a:fillRef idx="0">
          <a:schemeClr val="accent1"/>
        </a:fillRef>
        <a:effectRef idx="0">
          <a:schemeClr val="accent1"/>
        </a:effectRef>
        <a:fontRef idx="minor">
          <a:schemeClr val="tx1"/>
        </a:fontRef>
      </a:style>
    </a:lnDef>
    <a:txDef>
      <a:spPr bwMode="gray">
        <a:noFill/>
      </a:spPr>
      <a:bodyPr wrap="square" lIns="0" tIns="0" rIns="0" bIns="0" rtlCol="0">
        <a:noAutofit/>
      </a:bodyPr>
      <a:lstStyle>
        <a:defPPr marL="182563" indent="-182563">
          <a:spcBef>
            <a:spcPts val="200"/>
          </a:spcBef>
          <a:spcAft>
            <a:spcPts val="200"/>
          </a:spcAft>
          <a:buClr>
            <a:schemeClr val="accent1"/>
          </a:buClr>
          <a:buSzPct val="90000"/>
          <a:buFont typeface="Arial" panose="020B0604020202020204" pitchFamily="34" charset="0"/>
          <a:buChar char="■"/>
          <a:defRPr sz="1050" dirty="0" smtClean="0"/>
        </a:defPPr>
      </a:lstStyle>
    </a:txDef>
  </a:objectDefaults>
  <a:extraClrSchemeLst/>
</a:theme>
</file>

<file path=docProps/app.xml><?xml version="1.0" encoding="utf-8"?>
<Properties xmlns="http://schemas.openxmlformats.org/officeDocument/2006/extended-properties" xmlns:vt="http://schemas.openxmlformats.org/officeDocument/2006/docPropsVTypes">
  <Template>TEMPLATE DEF Faculty v2022</Template>
  <TotalTime>17332</TotalTime>
  <Words>1873</Words>
  <Application>Microsoft Macintosh PowerPoint</Application>
  <PresentationFormat>On-screen Show (16:9)</PresentationFormat>
  <Paragraphs>255</Paragraphs>
  <Slides>23</Slides>
  <Notes>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23</vt:i4>
      </vt:variant>
    </vt:vector>
  </HeadingPairs>
  <TitlesOfParts>
    <vt:vector size="28" baseType="lpstr">
      <vt:lpstr>Arial</vt:lpstr>
      <vt:lpstr>Cambria Math</vt:lpstr>
      <vt:lpstr>Open Sans</vt:lpstr>
      <vt:lpstr>Verdana</vt:lpstr>
      <vt:lpstr>TEMPLATE DEF Faculty v2022</vt:lpstr>
      <vt:lpstr>Mathe III</vt:lpstr>
      <vt:lpstr>Überblick</vt:lpstr>
      <vt:lpstr>Überblick</vt:lpstr>
      <vt:lpstr>Erwartungswert von mehreren Zufallsvariablen</vt:lpstr>
      <vt:lpstr>Beispiel: Erwartungswert der Summe</vt:lpstr>
      <vt:lpstr>Beispiel: Erwartungswert der Summe</vt:lpstr>
      <vt:lpstr>Erwartungswert von mehreren Zufallsvariablen</vt:lpstr>
      <vt:lpstr>Überblick</vt:lpstr>
      <vt:lpstr>Kovarianz</vt:lpstr>
      <vt:lpstr>Beispiel Kovarianz</vt:lpstr>
      <vt:lpstr>Kovarianz</vt:lpstr>
      <vt:lpstr>Kovarianzzerlegung</vt:lpstr>
      <vt:lpstr>Korrelation</vt:lpstr>
      <vt:lpstr>Korrelation</vt:lpstr>
      <vt:lpstr>Beispiel Korrelation</vt:lpstr>
      <vt:lpstr>Unabhängigkeit und Kovarianz</vt:lpstr>
      <vt:lpstr>Rechenregeln für Kovarianz</vt:lpstr>
      <vt:lpstr>Rechenregeln für Kovarianz: Linearität</vt:lpstr>
      <vt:lpstr>Rechenregeln für Kovarianz: Linearität</vt:lpstr>
      <vt:lpstr>Varianz der Summe</vt:lpstr>
      <vt:lpstr>Varianz der Summe: Beweis</vt:lpstr>
      <vt:lpstr>Beispiel: Varianz der Summe</vt:lpstr>
      <vt:lpstr>Viel Spaß bis zur nächsten Vorlesung!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Programmiertechnik I</dc:title>
  <dc:creator>Ralf Herbrich</dc:creator>
  <cp:lastModifiedBy>Ralf Herbrich</cp:lastModifiedBy>
  <cp:revision>211</cp:revision>
  <cp:lastPrinted>2014-05-07T12:19:03Z</cp:lastPrinted>
  <dcterms:created xsi:type="dcterms:W3CDTF">2022-08-10T08:10:37Z</dcterms:created>
  <dcterms:modified xsi:type="dcterms:W3CDTF">2023-11-13T21:40:24Z</dcterms:modified>
</cp:coreProperties>
</file>